
<file path=[Content_Types].xml><?xml version="1.0" encoding="utf-8"?>
<Types xmlns="http://schemas.openxmlformats.org/package/2006/content-types">
  <Default Extension="png" ContentType="image/png"/>
  <Default Extension="bin" ContentType="application/vnd.openxmlformats-officedocument.spreadsheetml.sheet"/>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handoutMasters/handoutMaster1.xml" ContentType="application/vnd.openxmlformats-officedocument.presentationml.handoutMaster+xml"/>
  <Override PartName="/ppt/charts/colors1.xml" ContentType="application/vnd.ms-office.chartcolorstyle+xml"/>
  <Override PartName="/ppt/charts/style1.xml" ContentType="application/vnd.ms-office.chartstyle+xml"/>
  <Override PartName="/ppt/charts/chart1.xml" ContentType="application/vnd.openxmlformats-officedocument.drawingml.chart+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ppt/slides/slide4.xml" ContentType="application/vnd.openxmlformats-officedocument.presentationml.slide+xml"/>
  <Override PartName="/ppt/slides/charts/chart3.xml" ContentType="application/vnd.openxmlformats-officedocument.drawingml.chart+xml"/>
  <Override PartName="/ppt/slides/slide5.xml" ContentType="application/vnd.openxmlformats-officedocument.presentationml.slide+xml"/>
  <Override PartName="/ppt/slides/charts/chart4.xml" ContentType="application/vnd.openxmlformats-officedocument.drawingml.chart+xml"/>
  <Override PartName="/ppt/slides/slide6.xml" ContentType="application/vnd.openxmlformats-officedocument.presentationml.slide+xml"/>
  <Override PartName="/ppt/slides/charts/chart5.xml" ContentType="application/vnd.openxmlformats-officedocument.drawingml.chart+xml"/>
  <Override PartName="/ppt/slides/slide7.xml" ContentType="application/vnd.openxmlformats-officedocument.presentationml.slide+xml"/>
  <Override PartName="/ppt/slides/charts/chart6.xml" ContentType="application/vnd.openxmlformats-officedocument.drawingml.chart+xml"/>
  <Override PartName="/ppt/slides/slide8.xml" ContentType="application/vnd.openxmlformats-officedocument.presentationml.slide+xml"/>
  <Override PartName="/ppt/slides/charts/chart7.xml" ContentType="application/vnd.openxmlformats-officedocument.drawingml.chart+xml"/>
  <Override PartName="/ppt/slides/slide9.xml" ContentType="application/vnd.openxmlformats-officedocument.presentationml.slide+xml"/>
  <Override PartName="/ppt/slides/charts/chart8.xml" ContentType="application/vnd.openxmlformats-officedocument.drawingml.chart+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removePersonalInfoOnSave="1" saveSubsetFonts="1" autoCompressPictures="0">
  <p:sldMasterIdLst>
    <p:sldMasterId id="2147484229" r:id="rId1"/>
  </p:sldMasterIdLst>
  <p:notesMasterIdLst>
    <p:notesMasterId r:id="rId5"/>
  </p:notesMasterIdLst>
  <p:handoutMasterIdLst>
    <p:handoutMasterId r:id="rId6"/>
  </p:handoutMasterIdLst>
  <p:sldIdLst>
    <p:sldId id="1606" r:id="rId2"/>
    <p:sldId id="1608" r:id="rId3"/>
    <p:sldId id="1610" r:id="Reb4284f479064d67"/>
    <p:sldId id="1611" r:id="Rb8c6a951b7b2411b"/>
    <p:sldId id="1612" r:id="Rf409eeb2dd524b11"/>
    <p:sldId id="1613" r:id="Rdc148cfe98d74b4b"/>
    <p:sldId id="1614" r:id="Rc65c0cfbdf224218"/>
    <p:sldId id="1615" r:id="Rea9d737c80a64c17"/>
  </p:sldIdLst>
  <p:sldSz cx="12434888" cy="6994525"/>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9"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AD47"/>
    <a:srgbClr val="458B74"/>
    <a:srgbClr val="7FBA01"/>
    <a:srgbClr val="0078D7"/>
    <a:srgbClr val="00BCF2"/>
    <a:srgbClr val="FFFFFF"/>
    <a:srgbClr val="353535"/>
    <a:srgbClr val="FFBA01"/>
    <a:srgbClr val="5B2D91"/>
    <a:srgbClr val="0081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15"/>
    <p:restoredTop sz="94652"/>
  </p:normalViewPr>
  <p:slideViewPr>
    <p:cSldViewPr snapToGrid="0">
      <p:cViewPr varScale="1">
        <p:scale>
          <a:sx n="106" d="100"/>
          <a:sy n="106" d="100"/>
        </p:scale>
        <p:origin x="366" y="9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4632" y="117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f409eeb2dd524b11" Type="http://schemas.openxmlformats.org/officeDocument/2006/relationships/slide" Target="/ppt/slides/slide6.xml"/><Relationship Id="rId7" Type="http://schemas.openxmlformats.org/officeDocument/2006/relationships/commentAuthors" Target="commentAuthors.xml"/><Relationship Id="rId12" Type="http://schemas.openxmlformats.org/officeDocument/2006/relationships/customXml" Target="../customXml/item1.xml"/><Relationship Id="rId2" Type="http://schemas.openxmlformats.org/officeDocument/2006/relationships/slide" Target="slides/slide1.xml"/><Relationship Id="Rea9d737c80a64c17" Type="http://schemas.openxmlformats.org/officeDocument/2006/relationships/slide" Target="/ppt/slides/slide9.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c65c0cfbdf224218" Type="http://schemas.openxmlformats.org/officeDocument/2006/relationships/slide" Target="/ppt/slides/slide8.xml"/><Relationship Id="rId10" Type="http://schemas.openxmlformats.org/officeDocument/2006/relationships/theme" Target="theme/theme1.xml"/><Relationship Id="Reb4284f479064d67" Type="http://schemas.openxmlformats.org/officeDocument/2006/relationships/slide" Target="/ppt/slides/slide4.xml"/><Relationship Id="rId9" Type="http://schemas.openxmlformats.org/officeDocument/2006/relationships/viewProps" Target="viewProps.xml"/><Relationship Id="Rb8c6a951b7b2411b" Type="http://schemas.openxmlformats.org/officeDocument/2006/relationships/slide" Target="/ppt/slides/slide5.xml"/><Relationship Id="Rdc148cfe98d74b4b" Type="http://schemas.openxmlformats.org/officeDocument/2006/relationships/slide" Target="/ppt/slides/slide7.xml"/><Relationship Id="rId14"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mc="http://schemas.openxmlformats.org/markup-compatibility/2006" xmlns:c14="http://schemas.microsoft.com/office/drawing/2007/8/2/chart" xmlns:c16r3="http://schemas.microsoft.com/office/drawing/2017/03/chart" xmlns:c16="http://schemas.microsoft.com/office/drawing/2014/chart"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57342957534466"/>
          <c:y val="7.4125131124999966E-2"/>
          <c:w val="0.57144358712920162"/>
          <c:h val="0.55791760561713732"/>
        </c:manualLayout>
      </c:layout>
      <c:doughnutChart>
        <c:varyColors val="1"/>
        <c:ser>
          <c:idx val="0"/>
          <c:order val="0"/>
          <c:tx>
            <c:strRef>
              <c:f>Sheet1!$B$1</c:f>
              <c:strCache>
                <c:ptCount val="1"/>
                <c:pt idx="0">
                  <c:v>Column1</c:v>
                </c:pt>
              </c:strCache>
            </c:strRef>
          </c:tx>
          <c:dPt>
            <c:idx val="0"/>
            <c:bubble3D val="0"/>
            <c:spPr>
              <a:solidFill>
                <a:srgbClr val="FF0000"/>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1-E3C4-45E8-AF41-71108921E07B}"/>
              </c:ext>
            </c:extLst>
          </c:dPt>
          <c:dPt>
            <c:idx val="1"/>
            <c:bubble3D val="0"/>
            <c:spPr>
              <a:solidFill>
                <a:schemeClr val="accent2">
                  <a:shade val="80000"/>
                  <a:satMod val="180000"/>
                </a:schemeClr>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3-E3C4-45E8-AF41-71108921E07B}"/>
              </c:ext>
            </c:extLst>
          </c:dPt>
          <c:dPt>
            <c:idx val="2"/>
            <c:bubble3D val="0"/>
            <c:spPr>
              <a:solidFill>
                <a:srgbClr val="00BCF2"/>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5-E3C4-45E8-AF41-71108921E07B}"/>
              </c:ext>
            </c:extLst>
          </c:dPt>
          <c:dPt>
            <c:idx val="3"/>
            <c:bubble3D val="0"/>
            <c:spPr>
              <a:solidFill>
                <a:schemeClr val="accent4">
                  <a:shade val="80000"/>
                  <a:satMod val="180000"/>
                </a:schemeClr>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7-E3C4-45E8-AF41-71108921E07B}"/>
              </c:ext>
            </c:extLst>
          </c:dPt>
          <c:dPt>
            <c:idx val="4"/>
            <c:bubble3D val="0"/>
            <c:spPr>
              <a:solidFill>
                <a:srgbClr val="458B74"/>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9-E3C4-45E8-AF41-71108921E07B}"/>
              </c:ext>
            </c:extLst>
          </c:dPt>
          <c:dPt>
            <c:idx val="5"/>
            <c:bubble3D val="0"/>
            <c:spPr>
              <a:solidFill>
                <a:schemeClr val="accent6">
                  <a:shade val="80000"/>
                  <a:satMod val="180000"/>
                </a:schemeClr>
              </a:solidFill>
              <a:ln>
                <a:noFill/>
              </a:ln>
              <a:effectLst/>
            </c:spPr>
            <c:extLst>
              <c:ext xmlns:c16="http://schemas.microsoft.com/office/drawing/2014/chart" uri="{C3380CC4-5D6E-409C-BE32-E72D297353CC}">
                <c16:uniqueId val="{0000000B-1719-47A1-B97A-E11EC9837733}"/>
              </c:ext>
            </c:extLst>
          </c:dPt>
          <c:dPt>
            <c:idx val="6"/>
            <c:bubble3D val="0"/>
            <c:spPr>
              <a:solidFill>
                <a:srgbClr val="70AD47"/>
              </a:solidFill>
              <a:ln>
                <a:noFill/>
              </a:ln>
              <a:effectLst/>
            </c:spPr>
            <c:extLst>
              <c:ext xmlns:c16="http://schemas.microsoft.com/office/drawing/2014/chart" uri="{C3380CC4-5D6E-409C-BE32-E72D297353CC}">
                <c16:uniqueId val="{0000000D-1719-47A1-B97A-E11EC9837733}"/>
              </c:ext>
            </c:extLst>
          </c:dPt>
          <c:dLbls>
            <c:delete val="1"/>
          </c:dLbls>
          <c:cat>
            <c:strRef>
              <c:f>Sheet1!$A$2:$A$8</c:f>
              <c:strCache>
                <c:ptCount val="7"/>
                <c:pt idx="0">
                  <c:v>8 High Priority </c:v>
                </c:pt>
                <c:pt idx="2">
                  <c:v>53 Low Priority</c:v>
                </c:pt>
                <c:pt idx="4">
                  <c:v>0 Resolved</c:v>
                </c:pt>
                <c:pt idx="6">
                  <c:v>432 Passed Checks</c:v>
                </c:pt>
              </c:strCache>
            </c:strRef>
          </c:cat>
          <c:val>
            <c:numRef>
              <c:f>Sheet1!$B$2:$B$8</c:f>
              <c:numCache>
                <c:formatCode>General</c:formatCode>
                <c:ptCount val="7"/>
                <c:pt idx="0">
                  <c:v>8</c:v>
                </c:pt>
                <c:pt idx="2">
                  <c:v>53</c:v>
                </c:pt>
                <c:pt idx="4">
                  <c:v>0</c:v>
                </c:pt>
                <c:pt idx="6">
                  <c:v>432</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A-E3C4-45E8-AF41-71108921E07B}"/>
            </c:ext>
          </c:extLst>
        </c:ser>
        <c:dLbls>
          <c:showLegendKey val="0"/>
          <c:showVal val="0"/>
          <c:showCatName val="0"/>
          <c:showSerName val="0"/>
          <c:showPercent val="1"/>
          <c:showBubbleSize val="0"/>
          <c:showLeaderLines val="1"/>
        </c:dLbls>
        <c:firstSliceAng val="0"/>
        <c:holeSize val="68"/>
      </c:doughnut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1"/>
        <c:delete val="1"/>
      </c:legendEntry>
      <c:legendEntry>
        <c:idx val="2"/>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3"/>
        <c:delete val="1"/>
      </c:legendEntry>
      <c:legendEntry>
        <c:idx val="4"/>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5"/>
        <c:delete val="1"/>
      </c:legendEntry>
      <c:legendEntry>
        <c:idx val="6"/>
        <c:txPr>
          <a:bodyPr rot="0" spcFirstLastPara="1" vertOverflow="ellipsis" vert="horz" wrap="square" anchor="ctr" anchorCtr="1"/>
          <a:lstStyle/>
          <a:p>
            <a:pPr>
              <a:defRPr sz="1400" b="0" i="0" u="none" strike="noStrike" kern="1200" baseline="0">
                <a:solidFill>
                  <a:schemeClr val="accent6">
                    <a:lumMod val="10000"/>
                  </a:schemeClr>
                </a:solidFill>
                <a:latin typeface="+mn-lt"/>
                <a:ea typeface="+mn-ea"/>
                <a:cs typeface="+mn-cs"/>
              </a:defRPr>
            </a:pPr>
            <a:endParaRPr lang="en-US"/>
          </a:p>
        </c:txPr>
      </c:legendEntry>
      <c:layout>
        <c:manualLayout>
          <c:xMode val="edge"/>
          <c:yMode val="edge"/>
          <c:x val="0.22440058471914925"/>
          <c:y val="0.64854117084061136"/>
          <c:w val="0.63462981718805178"/>
          <c:h val="0.31364075958623894"/>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5B2D91"/>
              </a:solidFill>
              <a:latin typeface="+mn-lt"/>
              <a:ea typeface="+mn-ea"/>
              <a:cs typeface="+mn-cs"/>
            </a:defRPr>
          </a:pPr>
          <a:endParaRPr lang="en-US"/>
        </a:p>
      </c:txPr>
    </c:legend>
    <c:plotVisOnly val="1"/>
    <c:dispBlanksAs val="gap"/>
    <c:extLst xmlns:c16r3="http://schemas.microsoft.com/office/drawing/2017/03/chart" xmlns:c16="http://schemas.microsoft.com/office/drawing/2014/chart" xmlns:c14="http://schemas.microsoft.com/office/drawing/2007/8/2/chart" xmlns:mc="http://schemas.openxmlformats.org/markup-compatibility/2006">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11574"/>
            <a:ext cx="2971800" cy="457200"/>
          </a:xfrm>
          <a:prstGeom prst="rect">
            <a:avLst/>
          </a:prstGeom>
        </p:spPr>
        <p:txBody>
          <a:bodyPr vert="horz" lIns="91440" tIns="45720" rIns="91440" bIns="45720" rtlCol="0"/>
          <a:lstStyle>
            <a:lvl1pPr algn="l">
              <a:defRPr sz="1200"/>
            </a:lvl1pPr>
          </a:lstStyle>
          <a:p>
            <a:endParaRPr lang="en-US">
              <a:latin typeface="Segoe UI" pitchFamily="34" charset="0"/>
            </a:endParaRP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1D0CB2F-F0BF-435A-A27A-2EC15087F634}" type="datetime8">
              <a:rPr lang="en-US" smtClean="0">
                <a:latin typeface="Segoe UI" pitchFamily="34" charset="0"/>
              </a:rPr>
              <a:t>1/18/2019 1:15 PM</a:t>
            </a:fld>
            <a:endParaRPr lang="en-US">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a:gradFill>
                  <a:gsLst>
                    <a:gs pos="0">
                      <a:schemeClr val="tx1"/>
                    </a:gs>
                    <a:gs pos="100000">
                      <a:schemeClr val="tx1"/>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endParaRPr lang="en-US"/>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D18B56EA-E28F-4F92-9F16-7A6F2501B303}" type="datetime8">
              <a:rPr lang="en-US" smtClean="0"/>
              <a:t>1/18/2019 1:14 PM</a:t>
            </a:fld>
            <a:endParaRPr lang="en-US"/>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742"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D18B56EA-E28F-4F92-9F16-7A6F2501B303}" type="datetime8">
              <a:rPr lang="en-US" smtClean="0"/>
              <a:t>1/18/2019 1:14 PM</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pPr/>
              <a:t>1</a:t>
            </a:fld>
            <a:endParaRPr lang="en-US"/>
          </a:p>
        </p:txBody>
      </p:sp>
    </p:spTree>
    <p:extLst>
      <p:ext uri="{BB962C8B-B14F-4D97-AF65-F5344CB8AC3E}">
        <p14:creationId xmlns:p14="http://schemas.microsoft.com/office/powerpoint/2010/main" val="4214519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D18B56EA-E28F-4F92-9F16-7A6F2501B303}" type="datetime8">
              <a:rPr lang="en-US" smtClean="0"/>
              <a:t>1/18/2019 1:14 PM</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pPr/>
              <a:t>2</a:t>
            </a:fld>
            <a:endParaRPr lang="en-US"/>
          </a:p>
        </p:txBody>
      </p:sp>
    </p:spTree>
    <p:extLst>
      <p:ext uri="{BB962C8B-B14F-4D97-AF65-F5344CB8AC3E}">
        <p14:creationId xmlns:p14="http://schemas.microsoft.com/office/powerpoint/2010/main" val="13947493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Title square photo (option 1)">
    <p:spTree>
      <p:nvGrpSpPr>
        <p:cNvPr id="1" name=""/>
        <p:cNvGrpSpPr/>
        <p:nvPr/>
      </p:nvGrpSpPr>
      <p:grpSpPr>
        <a:xfrm>
          <a:off x="0" y="0"/>
          <a:ext cx="0" cy="0"/>
          <a:chOff x="0" y="0"/>
          <a:chExt cx="0" cy="0"/>
        </a:xfrm>
      </p:grpSpPr>
      <p:sp>
        <p:nvSpPr>
          <p:cNvPr id="9" name="Title 1"/>
          <p:cNvSpPr>
            <a:spLocks noGrp="1"/>
          </p:cNvSpPr>
          <p:nvPr>
            <p:ph type="title" hasCustomPrompt="1"/>
          </p:nvPr>
        </p:nvSpPr>
        <p:spPr bwMode="auto">
          <a:xfrm>
            <a:off x="274667" y="2119179"/>
            <a:ext cx="4937130" cy="1835285"/>
          </a:xfrm>
          <a:noFill/>
        </p:spPr>
        <p:txBody>
          <a:bodyPr lIns="146304" tIns="91440" rIns="146304" bIns="91440" anchor="t" anchorCtr="0"/>
          <a:lstStyle>
            <a:lvl1pPr>
              <a:defRPr sz="4800" spc="-100" baseline="0">
                <a:gradFill>
                  <a:gsLst>
                    <a:gs pos="74359">
                      <a:schemeClr val="tx1"/>
                    </a:gs>
                    <a:gs pos="57576">
                      <a:schemeClr val="tx1"/>
                    </a:gs>
                  </a:gsLst>
                  <a:lin ang="5400000" scaled="0"/>
                </a:gradFill>
              </a:defRPr>
            </a:lvl1pPr>
          </a:lstStyle>
          <a:p>
            <a:r>
              <a:rPr lang="en-US" dirty="0"/>
              <a:t>Section Title</a:t>
            </a:r>
          </a:p>
        </p:txBody>
      </p:sp>
      <p:sp>
        <p:nvSpPr>
          <p:cNvPr id="3" name="Text Placeholder 2"/>
          <p:cNvSpPr>
            <a:spLocks noGrp="1"/>
          </p:cNvSpPr>
          <p:nvPr>
            <p:ph type="body" sz="quarter" idx="14" hasCustomPrompt="1"/>
          </p:nvPr>
        </p:nvSpPr>
        <p:spPr bwMode="auto">
          <a:xfrm>
            <a:off x="273015" y="3954463"/>
            <a:ext cx="4937130" cy="731528"/>
          </a:xfrm>
        </p:spPr>
        <p:txBody>
          <a:bodyPr lIns="164592" tIns="109728" rIns="164592" bIns="109728">
            <a:noAutofit/>
          </a:bodyPr>
          <a:lstStyle>
            <a:lvl1pPr marL="0" indent="0">
              <a:spcBef>
                <a:spcPts val="0"/>
              </a:spcBef>
              <a:buNone/>
              <a:defRPr lang="en-US" sz="3200" kern="1200" spc="0" baseline="0" dirty="0">
                <a:gradFill>
                  <a:gsLst>
                    <a:gs pos="91000">
                      <a:schemeClr val="tx1"/>
                    </a:gs>
                    <a:gs pos="0">
                      <a:schemeClr val="tx1"/>
                    </a:gs>
                  </a:gsLst>
                  <a:lin ang="5400000" scaled="0"/>
                </a:gradFill>
                <a:latin typeface="+mn-lt"/>
                <a:ea typeface="+mn-ea"/>
                <a:cs typeface="+mn-cs"/>
              </a:defRPr>
            </a:lvl1pPr>
          </a:lstStyle>
          <a:p>
            <a:pPr marL="0" marR="0" lvl="0" indent="0" algn="l" defTabSz="932742" rtl="0" eaLnBrk="1" fontAlgn="auto" latinLnBrk="0" hangingPunct="1">
              <a:lnSpc>
                <a:spcPct val="90000"/>
              </a:lnSpc>
              <a:spcBef>
                <a:spcPts val="0"/>
              </a:spcBef>
              <a:spcAft>
                <a:spcPts val="0"/>
              </a:spcAft>
              <a:buClrTx/>
              <a:buSzPct val="90000"/>
              <a:buFont typeface="Arial" pitchFamily="34" charset="0"/>
              <a:buNone/>
              <a:tabLst/>
            </a:pPr>
            <a:r>
              <a:rPr lang="en-US" dirty="0"/>
              <a:t>Sub-Section Title </a:t>
            </a:r>
          </a:p>
        </p:txBody>
      </p:sp>
      <p:pic>
        <p:nvPicPr>
          <p:cNvPr id="8" name="Picture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bwMode="black">
          <a:xfrm>
            <a:off x="457522" y="6208933"/>
            <a:ext cx="1452804" cy="310896"/>
          </a:xfrm>
          <a:prstGeom prst="rect">
            <a:avLst/>
          </a:prstGeom>
        </p:spPr>
      </p:pic>
      <p:pic>
        <p:nvPicPr>
          <p:cNvPr id="7" name="Picture 6">
            <a:extLst>
              <a:ext uri="{FF2B5EF4-FFF2-40B4-BE49-F238E27FC236}">
                <a16:creationId xmlns:a16="http://schemas.microsoft.com/office/drawing/2014/main" id="{FED1C908-3C26-4495-B851-105125BE23B8}"/>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0" y="-1"/>
            <a:ext cx="12453922" cy="6994525"/>
          </a:xfrm>
          <a:prstGeom prst="rect">
            <a:avLst/>
          </a:prstGeom>
        </p:spPr>
      </p:pic>
      <p:sp>
        <p:nvSpPr>
          <p:cNvPr id="10" name="Rectangle 9">
            <a:extLst>
              <a:ext uri="{FF2B5EF4-FFF2-40B4-BE49-F238E27FC236}">
                <a16:creationId xmlns:a16="http://schemas.microsoft.com/office/drawing/2014/main" id="{C8107207-7470-41ED-B799-27694D901711}"/>
              </a:ext>
            </a:extLst>
          </p:cNvPr>
          <p:cNvSpPr/>
          <p:nvPr userDrawn="1"/>
        </p:nvSpPr>
        <p:spPr bwMode="auto">
          <a:xfrm flipH="1">
            <a:off x="6092790" y="-1"/>
            <a:ext cx="6361131" cy="6994526"/>
          </a:xfrm>
          <a:prstGeom prst="rect">
            <a:avLst/>
          </a:prstGeom>
          <a:gradFill flip="none" rotWithShape="1">
            <a:gsLst>
              <a:gs pos="75000">
                <a:srgbClr val="002050">
                  <a:alpha val="76000"/>
                </a:srgbClr>
              </a:gs>
              <a:gs pos="32000">
                <a:srgbClr val="002050"/>
              </a:gs>
              <a:gs pos="100000">
                <a:srgbClr val="002050">
                  <a:alpha val="0"/>
                </a:srgbClr>
              </a:gs>
            </a:gsLst>
            <a:lin ang="0" scaled="1"/>
            <a:tileRect/>
          </a:gradFill>
          <a:ln>
            <a:noFill/>
          </a:ln>
          <a:effectLst>
            <a:softEdge rad="0"/>
          </a:effectLst>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b="0" cap="none" spc="0" err="1">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endParaRPr>
          </a:p>
        </p:txBody>
      </p:sp>
      <p:pic>
        <p:nvPicPr>
          <p:cNvPr id="11" name="Picture 10">
            <a:extLst>
              <a:ext uri="{FF2B5EF4-FFF2-40B4-BE49-F238E27FC236}">
                <a16:creationId xmlns:a16="http://schemas.microsoft.com/office/drawing/2014/main" id="{9B41E496-47A1-44A5-AA4E-85EFA17CFDB0}"/>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bwMode="invGray">
          <a:xfrm>
            <a:off x="10795601" y="6519829"/>
            <a:ext cx="1181765" cy="253187"/>
          </a:xfrm>
          <a:prstGeom prst="rect">
            <a:avLst/>
          </a:prstGeom>
        </p:spPr>
      </p:pic>
    </p:spTree>
    <p:extLst>
      <p:ext uri="{BB962C8B-B14F-4D97-AF65-F5344CB8AC3E}">
        <p14:creationId xmlns:p14="http://schemas.microsoft.com/office/powerpoint/2010/main" val="13681652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427"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Summery">
    <p:spTree>
      <p:nvGrpSpPr>
        <p:cNvPr id="1" name=""/>
        <p:cNvGrpSpPr/>
        <p:nvPr/>
      </p:nvGrpSpPr>
      <p:grpSpPr>
        <a:xfrm>
          <a:off x="0" y="0"/>
          <a:ext cx="0" cy="0"/>
          <a:chOff x="0" y="0"/>
          <a:chExt cx="0" cy="0"/>
        </a:xfrm>
      </p:grpSpPr>
      <p:sp>
        <p:nvSpPr>
          <p:cNvPr id="5" name="Title 10">
            <a:extLst>
              <a:ext uri="{FF2B5EF4-FFF2-40B4-BE49-F238E27FC236}">
                <a16:creationId xmlns:a16="http://schemas.microsoft.com/office/drawing/2014/main" id="{DA5B0225-239A-1D4F-B38D-60D255707AE4}"/>
              </a:ext>
            </a:extLst>
          </p:cNvPr>
          <p:cNvSpPr>
            <a:spLocks noGrp="1"/>
          </p:cNvSpPr>
          <p:nvPr>
            <p:ph type="title"/>
          </p:nvPr>
        </p:nvSpPr>
        <p:spPr>
          <a:xfrm>
            <a:off x="274604" y="295275"/>
            <a:ext cx="11888047" cy="917575"/>
          </a:xfrm>
        </p:spPr>
        <p:txBody>
          <a:bodyPr/>
          <a:lstStyle/>
          <a:p>
            <a:r>
              <a:rPr lang="en-US" dirty="0">
                <a:cs typeface="Segoe UI Light"/>
              </a:rPr>
              <a:t>Executive Summary</a:t>
            </a:r>
            <a:endParaRPr lang="en-US" dirty="0"/>
          </a:p>
        </p:txBody>
      </p:sp>
    </p:spTree>
    <p:extLst>
      <p:ext uri="{BB962C8B-B14F-4D97-AF65-F5344CB8AC3E}">
        <p14:creationId xmlns:p14="http://schemas.microsoft.com/office/powerpoint/2010/main" val="118906319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ocus Area Assessment">
    <p:spTree>
      <p:nvGrpSpPr>
        <p:cNvPr id="1" name=""/>
        <p:cNvGrpSpPr/>
        <p:nvPr/>
      </p:nvGrpSpPr>
      <p:grpSpPr>
        <a:xfrm>
          <a:off x="0" y="0"/>
          <a:ext cx="0" cy="0"/>
          <a:chOff x="0" y="0"/>
          <a:chExt cx="0" cy="0"/>
        </a:xfrm>
      </p:grpSpPr>
      <p:sp>
        <p:nvSpPr>
          <p:cNvPr id="5" name="Title 10">
            <a:extLst>
              <a:ext uri="{FF2B5EF4-FFF2-40B4-BE49-F238E27FC236}">
                <a16:creationId xmlns:a16="http://schemas.microsoft.com/office/drawing/2014/main" id="{9E2C8227-A5B0-2B4E-A5F7-1604CB3AD72F}"/>
              </a:ext>
            </a:extLst>
          </p:cNvPr>
          <p:cNvSpPr>
            <a:spLocks noGrp="1"/>
          </p:cNvSpPr>
          <p:nvPr>
            <p:ph type="title" hasCustomPrompt="1"/>
          </p:nvPr>
        </p:nvSpPr>
        <p:spPr>
          <a:xfrm>
            <a:off x="278571" y="293272"/>
            <a:ext cx="11888047" cy="917575"/>
          </a:xfrm>
        </p:spPr>
        <p:txBody>
          <a:bodyPr/>
          <a:lstStyle/>
          <a:p>
            <a:r>
              <a:rPr lang="en-US" dirty="0">
                <a:solidFill>
                  <a:schemeClr val="tx1"/>
                </a:solidFill>
                <a:latin typeface="Segoe UI Light"/>
                <a:cs typeface="Segoe UI Light"/>
              </a:rPr>
              <a:t>Focus Area</a:t>
            </a:r>
            <a:endParaRPr lang="en-US" dirty="0">
              <a:cs typeface="Segoe UI Light"/>
            </a:endParaRPr>
          </a:p>
        </p:txBody>
      </p:sp>
    </p:spTree>
    <p:extLst>
      <p:ext uri="{BB962C8B-B14F-4D97-AF65-F5344CB8AC3E}">
        <p14:creationId xmlns:p14="http://schemas.microsoft.com/office/powerpoint/2010/main" val="3311556723"/>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04" y="295275"/>
            <a:ext cx="11888047" cy="917575"/>
          </a:xfrm>
          <a:prstGeom prst="rect">
            <a:avLst/>
          </a:prstGeom>
        </p:spPr>
        <p:txBody>
          <a:bodyPr vert="horz" wrap="square" lIns="146304" tIns="91440" rIns="146304" bIns="91440" rtlCol="0" anchor="t">
            <a:noAutofit/>
          </a:bodyPr>
          <a:lstStyle/>
          <a:p>
            <a:r>
              <a:rPr lang="en-US"/>
              <a:t>Click to edit Master title style</a:t>
            </a:r>
          </a:p>
        </p:txBody>
      </p:sp>
      <p:sp>
        <p:nvSpPr>
          <p:cNvPr id="4" name="Text Placeholder 3"/>
          <p:cNvSpPr>
            <a:spLocks noGrp="1"/>
          </p:cNvSpPr>
          <p:nvPr>
            <p:ph type="body" idx="1"/>
          </p:nvPr>
        </p:nvSpPr>
        <p:spPr>
          <a:xfrm>
            <a:off x="274605" y="1212851"/>
            <a:ext cx="11885681" cy="2308324"/>
          </a:xfrm>
          <a:prstGeom prst="rect">
            <a:avLst/>
          </a:prstGeom>
        </p:spPr>
        <p:txBody>
          <a:bodyPr vert="horz" wrap="square" lIns="146304" tIns="91440" rIns="146304" bIns="9144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88427678"/>
      </p:ext>
    </p:extLst>
  </p:cSld>
  <p:clrMap bg1="lt1" tx1="dk1" bg2="lt2" tx2="dk2" accent1="accent1" accent2="accent2" accent3="accent3" accent4="accent4" accent5="accent5" accent6="accent6" hlink="hlink" folHlink="folHlink"/>
  <p:sldLayoutIdLst>
    <p:sldLayoutId id="2147484266" r:id="rId1"/>
    <p:sldLayoutId id="2147484515" r:id="rId2"/>
    <p:sldLayoutId id="2147484256" r:id="rId3"/>
  </p:sldLayoutIdLst>
  <p:transition>
    <p:fade/>
  </p:transition>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2286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3600" kern="1200" spc="0" baseline="0">
          <a:gradFill>
            <a:gsLst>
              <a:gs pos="1250">
                <a:schemeClr val="tx1"/>
              </a:gs>
              <a:gs pos="100000">
                <a:schemeClr val="tx1"/>
              </a:gs>
            </a:gsLst>
            <a:lin ang="5400000" scaled="0"/>
          </a:gradFill>
          <a:latin typeface="+mj-lt"/>
          <a:ea typeface="+mn-ea"/>
          <a:cs typeface="+mn-cs"/>
        </a:defRPr>
      </a:lvl1pPr>
      <a:lvl2pPr marL="4572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800" kern="1200" spc="0" baseline="0">
          <a:gradFill>
            <a:gsLst>
              <a:gs pos="1250">
                <a:schemeClr val="tx1"/>
              </a:gs>
              <a:gs pos="100000">
                <a:schemeClr val="tx1"/>
              </a:gs>
            </a:gsLst>
            <a:lin ang="5400000" scaled="0"/>
          </a:gradFill>
          <a:latin typeface="+mn-lt"/>
          <a:ea typeface="+mn-ea"/>
          <a:cs typeface="+mn-cs"/>
        </a:defRPr>
      </a:lvl2pPr>
      <a:lvl3pPr marL="6858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9144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200" kern="1200" spc="0" baseline="0">
          <a:gradFill>
            <a:gsLst>
              <a:gs pos="1250">
                <a:schemeClr val="tx1"/>
              </a:gs>
              <a:gs pos="100000">
                <a:schemeClr val="tx1"/>
              </a:gs>
            </a:gsLst>
            <a:lin ang="5400000" scaled="0"/>
          </a:gradFill>
          <a:latin typeface="+mn-lt"/>
          <a:ea typeface="+mn-ea"/>
          <a:cs typeface="+mn-cs"/>
        </a:defRPr>
      </a:lvl4pPr>
      <a:lvl5pPr marL="11430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2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userDrawn="1">
          <p15:clr>
            <a:srgbClr val="5ACBF0"/>
          </p15:clr>
        </p15:guide>
        <p15:guide id="2" pos="173" userDrawn="1">
          <p15:clr>
            <a:srgbClr val="5ACBF0"/>
          </p15:clr>
        </p15:guide>
        <p15:guide id="3" pos="749" userDrawn="1">
          <p15:clr>
            <a:srgbClr val="5ACBF0"/>
          </p15:clr>
        </p15:guide>
        <p15:guide id="4" pos="1325" userDrawn="1">
          <p15:clr>
            <a:srgbClr val="5ACBF0"/>
          </p15:clr>
        </p15:guide>
        <p15:guide id="5" pos="1901" userDrawn="1">
          <p15:clr>
            <a:srgbClr val="5ACBF0"/>
          </p15:clr>
        </p15:guide>
        <p15:guide id="6" pos="2477" userDrawn="1">
          <p15:clr>
            <a:srgbClr val="5ACBF0"/>
          </p15:clr>
        </p15:guide>
        <p15:guide id="7" pos="3053" userDrawn="1">
          <p15:clr>
            <a:srgbClr val="5ACBF0"/>
          </p15:clr>
        </p15:guide>
        <p15:guide id="8" pos="3629" userDrawn="1">
          <p15:clr>
            <a:srgbClr val="5ACBF0"/>
          </p15:clr>
        </p15:guide>
        <p15:guide id="9" pos="4204" userDrawn="1">
          <p15:clr>
            <a:srgbClr val="5ACBF0"/>
          </p15:clr>
        </p15:guide>
        <p15:guide id="10" pos="4780" userDrawn="1">
          <p15:clr>
            <a:srgbClr val="5ACBF0"/>
          </p15:clr>
        </p15:guide>
        <p15:guide id="11" pos="5356" userDrawn="1">
          <p15:clr>
            <a:srgbClr val="5ACBF0"/>
          </p15:clr>
        </p15:guide>
        <p15:guide id="12" pos="5932" userDrawn="1">
          <p15:clr>
            <a:srgbClr val="5ACBF0"/>
          </p15:clr>
        </p15:guide>
        <p15:guide id="13" pos="6508" userDrawn="1">
          <p15:clr>
            <a:srgbClr val="5ACBF0"/>
          </p15:clr>
        </p15:guide>
        <p15:guide id="14" pos="7084" userDrawn="1">
          <p15:clr>
            <a:srgbClr val="5ACBF0"/>
          </p15:clr>
        </p15:guide>
        <p15:guide id="15" pos="7660" userDrawn="1">
          <p15:clr>
            <a:srgbClr val="5ACBF0"/>
          </p15:clr>
        </p15:guide>
        <p15:guide id="16" pos="288" userDrawn="1">
          <p15:clr>
            <a:srgbClr val="C35EA4"/>
          </p15:clr>
        </p15:guide>
        <p15:guide id="17" pos="7545" userDrawn="1">
          <p15:clr>
            <a:srgbClr val="C35EA4"/>
          </p15:clr>
        </p15:guide>
        <p15:guide id="18" orient="horz" pos="763" userDrawn="1">
          <p15:clr>
            <a:srgbClr val="5ACBF0"/>
          </p15:clr>
        </p15:guide>
        <p15:guide id="19" orient="horz" pos="1339" userDrawn="1">
          <p15:clr>
            <a:srgbClr val="5ACBF0"/>
          </p15:clr>
        </p15:guide>
        <p15:guide id="20" orient="horz" pos="1915" userDrawn="1">
          <p15:clr>
            <a:srgbClr val="5ACBF0"/>
          </p15:clr>
        </p15:guide>
        <p15:guide id="21" orient="horz" pos="2491" userDrawn="1">
          <p15:clr>
            <a:srgbClr val="5ACBF0"/>
          </p15:clr>
        </p15:guide>
        <p15:guide id="22" orient="horz" pos="3067" userDrawn="1">
          <p15:clr>
            <a:srgbClr val="5ACBF0"/>
          </p15:clr>
        </p15:guide>
        <p15:guide id="23" orient="horz" pos="3643" userDrawn="1">
          <p15:clr>
            <a:srgbClr val="5ACBF0"/>
          </p15:clr>
        </p15:guide>
        <p15:guide id="24" orient="horz" pos="4219" userDrawn="1">
          <p15:clr>
            <a:srgbClr val="5ACBF0"/>
          </p15:clr>
        </p15:guide>
        <p15:guide id="25" orient="horz" pos="302" userDrawn="1">
          <p15:clr>
            <a:srgbClr val="C35EA4"/>
          </p15:clr>
        </p15:guide>
        <p15:guide id="26" orient="horz" pos="4104" userDrawn="1">
          <p15:clr>
            <a:srgbClr val="C35EA4"/>
          </p15:clr>
        </p15:guide>
      </p15:sldGuideLst>
    </p:ext>
  </p:extLst>
</p:sldMaster>
</file>

<file path=ppt/slides/_rels/slide1.xml.rels>&#65279;<?xml version="1.0" encoding="utf-8"?><Relationships xmlns="http://schemas.openxmlformats.org/package/2006/relationships"><Relationship Type="http://schemas.openxmlformats.org/officeDocument/2006/relationships/notesSlide" Target="../notesSlides/notesSlide1.xml" Id="rId2" /><Relationship Type="http://schemas.openxmlformats.org/officeDocument/2006/relationships/slideLayout" Target="../slideLayouts/slideLayout1.xml" Id="rId1" /><Relationship Type="http://schemas.openxmlformats.org/officeDocument/2006/relationships/hyperlink" Target="https://portal.azure.com/72f988bf-86f1-41af-91ab-2d7cd011db47/#blade/Microsoft_OperationsManagementSuite_Workspace/WidgetBlade/id/%2Fsubscriptions%2Fcc8b63ea-b5e6-45ea-9239-59a1fa799351%2FresourceGroups%2Fasd-prod-ausea%2Fproviders%2FMicrosoft.OperationalInsights%2Fworkspaces%2Fasd-prod-ausea/title/Exchange%20Server%20Assessment/componentId/ExchangeAssessment/parameters/%7B%7D/lockedTheme/false" TargetMode="External" Id="rId3" /></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chart" Target="/ppt/slides/charts/chart3.xml" Id="rId3" /></Relationships>
</file>

<file path=ppt/slides/_rels/slide5.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chart" Target="/ppt/slides/charts/chart4.xml" Id="rId3" /></Relationships>
</file>

<file path=ppt/slides/_rels/slide6.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chart" Target="/ppt/slides/charts/chart5.xml" Id="rId3" /></Relationships>
</file>

<file path=ppt/slides/_rels/slide7.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chart" Target="/ppt/slides/charts/chart6.xml" Id="rId3" /></Relationships>
</file>

<file path=ppt/slides/_rels/slide8.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chart" Target="/ppt/slides/charts/chart7.xml" Id="rId3" /></Relationships>
</file>

<file path=ppt/slides/_rels/slide9.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chart" Target="/ppt/slides/charts/chart8.xml" Id="rId3" /></Relationships>
</file>

<file path=ppt/slides/charts/_rels/chart3.xml.rels>&#65279;<?xml version="1.0" encoding="utf-8"?><Relationships xmlns="http://schemas.openxmlformats.org/package/2006/relationships"><Relationship Type="http://schemas.openxmlformats.org/officeDocument/2006/relationships/package" Target="/ppt/slides/charts/embeddings/package3.bin" Id="Rf6345f4ea4bf4b16" /></Relationships>
</file>

<file path=ppt/slides/charts/_rels/chart4.xml.rels>&#65279;<?xml version="1.0" encoding="utf-8"?><Relationships xmlns="http://schemas.openxmlformats.org/package/2006/relationships"><Relationship Type="http://schemas.openxmlformats.org/officeDocument/2006/relationships/package" Target="/ppt/slides/charts/embeddings/package4.bin" Id="R35ec5c00faa240f3" /></Relationships>
</file>

<file path=ppt/slides/charts/_rels/chart5.xml.rels>&#65279;<?xml version="1.0" encoding="utf-8"?><Relationships xmlns="http://schemas.openxmlformats.org/package/2006/relationships"><Relationship Type="http://schemas.openxmlformats.org/officeDocument/2006/relationships/package" Target="/ppt/slides/charts/embeddings/package5.bin" Id="R9cfd32c6103e4b1a" /></Relationships>
</file>

<file path=ppt/slides/charts/_rels/chart6.xml.rels>&#65279;<?xml version="1.0" encoding="utf-8"?><Relationships xmlns="http://schemas.openxmlformats.org/package/2006/relationships"><Relationship Type="http://schemas.openxmlformats.org/officeDocument/2006/relationships/package" Target="/ppt/slides/charts/embeddings/package6.bin" Id="R186955ff647d46fc" /></Relationships>
</file>

<file path=ppt/slides/charts/_rels/chart7.xml.rels>&#65279;<?xml version="1.0" encoding="utf-8"?><Relationships xmlns="http://schemas.openxmlformats.org/package/2006/relationships"><Relationship Type="http://schemas.openxmlformats.org/officeDocument/2006/relationships/package" Target="/ppt/slides/charts/embeddings/package7.bin" Id="R4dec00859159472e" /></Relationships>
</file>

<file path=ppt/slides/charts/_rels/chart8.xml.rels>&#65279;<?xml version="1.0" encoding="utf-8"?><Relationships xmlns="http://schemas.openxmlformats.org/package/2006/relationships"><Relationship Type="http://schemas.openxmlformats.org/officeDocument/2006/relationships/package" Target="/ppt/slides/charts/embeddings/package8.bin" Id="Rb3d664bbb0744423" /></Relationships>
</file>

<file path=ppt/slides/charts/chart3.xml><?xml version="1.0" encoding="utf-8"?>
<c:chartSpace xmlns:mc="http://schemas.openxmlformats.org/markup-compatibility/2006" xmlns:c14="http://schemas.microsoft.com/office/drawing/2007/8/2/chart" xmlns:c16="http://schemas.microsoft.com/office/drawing/2014/chart" xmlns:c16r3="http://schemas.microsoft.com/office/drawing/2017/03/chart"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57342957534466"/>
          <c:y val="7.4125131124999966E-2"/>
          <c:w val="0.57144358712920162"/>
          <c:h val="0.55791760561713732"/>
        </c:manualLayout>
      </c:layout>
      <c:doughnutChart>
        <c:varyColors val="1"/>
        <c:ser>
          <c:idx val="0"/>
          <c:order val="0"/>
          <c:tx>
            <c:strRef>
              <c:f>Sheet1!$B$1</c:f>
              <c:strCache>
                <c:ptCount val="1"/>
                <c:pt idx="0">
                  <c:v>Column1</c:v>
                </c:pt>
              </c:strCache>
            </c:strRef>
          </c:tx>
          <c:dPt>
            <c:idx val="0"/>
            <c:bubble3D val="0"/>
            <c:spPr>
              <a:solidFill>
                <a:srgbClr val="FF0000"/>
              </a:solidFill>
              <a:ln>
                <a:noFill/>
              </a:ln>
              <a:effectLst/>
            </c:spPr>
            <c:extLst>
              <c:ext xmlns:c16="http://schemas.microsoft.com/office/drawing/2014/chart" uri="{C3380CC4-5D6E-409C-BE32-E72D297353CC}">
                <c16:uniqueId val="{00000001-FA6C-47B7-B75A-848DD4F0031B}"/>
              </c:ext>
            </c:extLst>
          </c:dPt>
          <c:dPt>
            <c:idx val="1"/>
            <c:bubble3D val="0"/>
            <c:spPr>
              <a:solidFill>
                <a:schemeClr val="accent2">
                  <a:shade val="80000"/>
                  <a:satMod val="180000"/>
                </a:schemeClr>
              </a:solidFill>
              <a:ln>
                <a:noFill/>
              </a:ln>
              <a:effectLst/>
            </c:spPr>
            <c:extLst>
              <c:ext xmlns:c16="http://schemas.microsoft.com/office/drawing/2014/chart" uri="{C3380CC4-5D6E-409C-BE32-E72D297353CC}">
                <c16:uniqueId val="{00000003-FA6C-47B7-B75A-848DD4F0031B}"/>
              </c:ext>
            </c:extLst>
          </c:dPt>
          <c:dPt>
            <c:idx val="2"/>
            <c:bubble3D val="0"/>
            <c:spPr>
              <a:solidFill>
                <a:srgbClr val="00BCF2"/>
              </a:solidFill>
              <a:ln>
                <a:noFill/>
              </a:ln>
              <a:effectLst/>
            </c:spPr>
            <c:extLst>
              <c:ext xmlns:c16="http://schemas.microsoft.com/office/drawing/2014/chart" uri="{C3380CC4-5D6E-409C-BE32-E72D297353CC}">
                <c16:uniqueId val="{00000005-FA6C-47B7-B75A-848DD4F0031B}"/>
              </c:ext>
            </c:extLst>
          </c:dPt>
          <c:dPt>
            <c:idx val="3"/>
            <c:bubble3D val="0"/>
            <c:spPr>
              <a:solidFill>
                <a:schemeClr val="accent4">
                  <a:shade val="80000"/>
                  <a:satMod val="180000"/>
                </a:schemeClr>
              </a:solidFill>
              <a:ln>
                <a:noFill/>
              </a:ln>
              <a:effectLst/>
            </c:spPr>
            <c:extLst>
              <c:ext xmlns:c16="http://schemas.microsoft.com/office/drawing/2014/chart" uri="{C3380CC4-5D6E-409C-BE32-E72D297353CC}">
                <c16:uniqueId val="{00000007-FA6C-47B7-B75A-848DD4F0031B}"/>
              </c:ext>
            </c:extLst>
          </c:dPt>
          <c:dPt>
            <c:idx val="4"/>
            <c:bubble3D val="0"/>
            <c:spPr>
              <a:solidFill>
                <a:srgbClr val="458B74"/>
              </a:solidFill>
              <a:ln>
                <a:noFill/>
              </a:ln>
              <a:effectLst/>
            </c:spPr>
            <c:extLst>
              <c:ext xmlns:c16="http://schemas.microsoft.com/office/drawing/2014/chart" uri="{C3380CC4-5D6E-409C-BE32-E72D297353CC}">
                <c16:uniqueId val="{00000009-FA6C-47B7-B75A-848DD4F0031B}"/>
              </c:ext>
            </c:extLst>
          </c:dPt>
          <c:dPt>
            <c:idx val="5"/>
            <c:bubble3D val="0"/>
            <c:spPr>
              <a:solidFill>
                <a:schemeClr val="accent6">
                  <a:shade val="80000"/>
                  <a:satMod val="180000"/>
                </a:schemeClr>
              </a:solidFill>
              <a:ln>
                <a:noFill/>
              </a:ln>
              <a:effectLst/>
            </c:spPr>
            <c:extLst>
              <c:ext xmlns:c16="http://schemas.microsoft.com/office/drawing/2014/chart" uri="{C3380CC4-5D6E-409C-BE32-E72D297353CC}">
                <c16:uniqueId val="{0000000B-D4A5-42B4-A6D5-56956EA5AB38}"/>
              </c:ext>
            </c:extLst>
          </c:dPt>
          <c:dPt>
            <c:idx val="6"/>
            <c:bubble3D val="0"/>
            <c:spPr>
              <a:solidFill>
                <a:srgbClr val="70AD47"/>
              </a:solidFill>
              <a:ln>
                <a:noFill/>
              </a:ln>
              <a:effectLst/>
            </c:spPr>
            <c:extLst>
              <c:ext xmlns:c16="http://schemas.microsoft.com/office/drawing/2014/chart" uri="{C3380CC4-5D6E-409C-BE32-E72D297353CC}">
                <c16:uniqueId val="{0000000D-D4A5-42B4-A6D5-56956EA5AB38}"/>
              </c:ext>
            </c:extLst>
          </c:dPt>
          <c:dLbls>
            <c:delete val="1"/>
          </c:dLbls>
          <c:cat>
            <c:strRef>
              <c:f>Sheet1!$A$2:$A$8</c:f>
              <c:strCache>
                <c:ptCount val="7"/>
                <c:pt idx="0">
                  <c:v>6 High Priority </c:v>
                </c:pt>
                <c:pt idx="2">
                  <c:v>41 Low Priority</c:v>
                </c:pt>
                <c:pt idx="4">
                  <c:v>0 Resolved</c:v>
                </c:pt>
                <c:pt idx="6">
                  <c:v>112 Passed Checks</c:v>
                </c:pt>
              </c:strCache>
            </c:strRef>
          </c:cat>
          <c:val>
            <c:numRef>
              <c:f>Sheet1!$B$2:$B$8</c:f>
              <c:numCache>
                <c:formatCode>General</c:formatCode>
                <c:ptCount val="7"/>
                <c:pt idx="0">
                  <c:v>6</c:v>
                </c:pt>
                <c:pt idx="2">
                  <c:v>41</c:v>
                </c:pt>
                <c:pt idx="4">
                  <c:v>0</c:v>
                </c:pt>
                <c:pt idx="6">
                  <c:v>112</c:v>
                </c:pt>
              </c:numCache>
            </c:numRef>
          </c:val>
          <c:extLst>
            <c:ext xmlns:c16="http://schemas.microsoft.com/office/drawing/2014/chart" uri="{C3380CC4-5D6E-409C-BE32-E72D297353CC}">
              <c16:uniqueId val="{0000000A-FA6C-47B7-B75A-848DD4F0031B}"/>
            </c:ext>
          </c:extLst>
        </c:ser>
        <c:dLbls>
          <c:showLegendKey val="0"/>
          <c:showVal val="0"/>
          <c:showCatName val="0"/>
          <c:showSerName val="0"/>
          <c:showPercent val="1"/>
          <c:showBubbleSize val="0"/>
          <c:showLeaderLines val="1"/>
        </c:dLbls>
        <c:firstSliceAng val="0"/>
        <c:holeSize val="68"/>
      </c:doughnut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1"/>
        <c:delete val="1"/>
      </c:legendEntry>
      <c:legendEntry>
        <c:idx val="2"/>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3"/>
        <c:delete val="1"/>
      </c:legendEntry>
      <c:legendEntry>
        <c:idx val="4"/>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5"/>
        <c:delete val="1"/>
      </c:legendEntry>
      <c:legendEntry>
        <c:idx val="6"/>
        <c:txPr>
          <a:bodyPr rot="0" spcFirstLastPara="1" vertOverflow="ellipsis" vert="horz" wrap="square" anchor="ctr" anchorCtr="1"/>
          <a:lstStyle/>
          <a:p>
            <a:pPr>
              <a:defRPr sz="1400" b="0" i="0" u="none" strike="noStrike" kern="1200" baseline="0">
                <a:solidFill>
                  <a:schemeClr val="accent6">
                    <a:lumMod val="10000"/>
                  </a:schemeClr>
                </a:solidFill>
                <a:latin typeface="+mn-lt"/>
                <a:ea typeface="+mn-ea"/>
                <a:cs typeface="+mn-cs"/>
              </a:defRPr>
            </a:pPr>
            <a:endParaRPr lang="en-US"/>
          </a:p>
        </c:txPr>
      </c:legendEntry>
      <c:layout>
        <c:manualLayout>
          <c:xMode val="edge"/>
          <c:yMode val="edge"/>
          <c:x val="0.22440058471914925"/>
          <c:y val="0.6664353628595564"/>
          <c:w val="0.63462981718805178"/>
          <c:h val="0.31109398808344169"/>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5B2D9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f6345f4ea4bf4b16">
    <c:autoUpdate val="0"/>
  </c:externalData>
</c:chartSpace>
</file>

<file path=ppt/slides/charts/chart4.xml><?xml version="1.0" encoding="utf-8"?>
<c:chartSpace xmlns:mc="http://schemas.openxmlformats.org/markup-compatibility/2006" xmlns:c14="http://schemas.microsoft.com/office/drawing/2007/8/2/chart" xmlns:c16="http://schemas.microsoft.com/office/drawing/2014/chart" xmlns:c16r3="http://schemas.microsoft.com/office/drawing/2017/03/chart"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57342957534466"/>
          <c:y val="7.4125131124999966E-2"/>
          <c:w val="0.57144358712920162"/>
          <c:h val="0.55791760561713732"/>
        </c:manualLayout>
      </c:layout>
      <c:doughnutChart>
        <c:varyColors val="1"/>
        <c:ser>
          <c:idx val="0"/>
          <c:order val="0"/>
          <c:tx>
            <c:strRef>
              <c:f>Sheet1!$B$1</c:f>
              <c:strCache>
                <c:ptCount val="1"/>
                <c:pt idx="0">
                  <c:v>Column1</c:v>
                </c:pt>
              </c:strCache>
            </c:strRef>
          </c:tx>
          <c:dPt>
            <c:idx val="0"/>
            <c:bubble3D val="0"/>
            <c:spPr>
              <a:solidFill>
                <a:srgbClr val="FF0000"/>
              </a:solidFill>
              <a:ln>
                <a:noFill/>
              </a:ln>
              <a:effectLst/>
            </c:spPr>
            <c:extLst>
              <c:ext xmlns:c16="http://schemas.microsoft.com/office/drawing/2014/chart" uri="{C3380CC4-5D6E-409C-BE32-E72D297353CC}">
                <c16:uniqueId val="{00000001-FA6C-47B7-B75A-848DD4F0031B}"/>
              </c:ext>
            </c:extLst>
          </c:dPt>
          <c:dPt>
            <c:idx val="1"/>
            <c:bubble3D val="0"/>
            <c:spPr>
              <a:solidFill>
                <a:schemeClr val="accent2">
                  <a:shade val="80000"/>
                  <a:satMod val="180000"/>
                </a:schemeClr>
              </a:solidFill>
              <a:ln>
                <a:noFill/>
              </a:ln>
              <a:effectLst/>
            </c:spPr>
            <c:extLst>
              <c:ext xmlns:c16="http://schemas.microsoft.com/office/drawing/2014/chart" uri="{C3380CC4-5D6E-409C-BE32-E72D297353CC}">
                <c16:uniqueId val="{00000003-FA6C-47B7-B75A-848DD4F0031B}"/>
              </c:ext>
            </c:extLst>
          </c:dPt>
          <c:dPt>
            <c:idx val="2"/>
            <c:bubble3D val="0"/>
            <c:spPr>
              <a:solidFill>
                <a:srgbClr val="00BCF2"/>
              </a:solidFill>
              <a:ln>
                <a:noFill/>
              </a:ln>
              <a:effectLst/>
            </c:spPr>
            <c:extLst>
              <c:ext xmlns:c16="http://schemas.microsoft.com/office/drawing/2014/chart" uri="{C3380CC4-5D6E-409C-BE32-E72D297353CC}">
                <c16:uniqueId val="{00000005-FA6C-47B7-B75A-848DD4F0031B}"/>
              </c:ext>
            </c:extLst>
          </c:dPt>
          <c:dPt>
            <c:idx val="3"/>
            <c:bubble3D val="0"/>
            <c:spPr>
              <a:solidFill>
                <a:schemeClr val="accent4">
                  <a:shade val="80000"/>
                  <a:satMod val="180000"/>
                </a:schemeClr>
              </a:solidFill>
              <a:ln>
                <a:noFill/>
              </a:ln>
              <a:effectLst/>
            </c:spPr>
            <c:extLst>
              <c:ext xmlns:c16="http://schemas.microsoft.com/office/drawing/2014/chart" uri="{C3380CC4-5D6E-409C-BE32-E72D297353CC}">
                <c16:uniqueId val="{00000007-FA6C-47B7-B75A-848DD4F0031B}"/>
              </c:ext>
            </c:extLst>
          </c:dPt>
          <c:dPt>
            <c:idx val="4"/>
            <c:bubble3D val="0"/>
            <c:spPr>
              <a:solidFill>
                <a:srgbClr val="458B74"/>
              </a:solidFill>
              <a:ln>
                <a:noFill/>
              </a:ln>
              <a:effectLst/>
            </c:spPr>
            <c:extLst>
              <c:ext xmlns:c16="http://schemas.microsoft.com/office/drawing/2014/chart" uri="{C3380CC4-5D6E-409C-BE32-E72D297353CC}">
                <c16:uniqueId val="{00000009-FA6C-47B7-B75A-848DD4F0031B}"/>
              </c:ext>
            </c:extLst>
          </c:dPt>
          <c:dPt>
            <c:idx val="5"/>
            <c:bubble3D val="0"/>
            <c:spPr>
              <a:solidFill>
                <a:schemeClr val="accent6">
                  <a:shade val="80000"/>
                  <a:satMod val="180000"/>
                </a:schemeClr>
              </a:solidFill>
              <a:ln>
                <a:noFill/>
              </a:ln>
              <a:effectLst/>
            </c:spPr>
            <c:extLst>
              <c:ext xmlns:c16="http://schemas.microsoft.com/office/drawing/2014/chart" uri="{C3380CC4-5D6E-409C-BE32-E72D297353CC}">
                <c16:uniqueId val="{0000000B-D4A5-42B4-A6D5-56956EA5AB38}"/>
              </c:ext>
            </c:extLst>
          </c:dPt>
          <c:dPt>
            <c:idx val="6"/>
            <c:bubble3D val="0"/>
            <c:spPr>
              <a:solidFill>
                <a:srgbClr val="70AD47"/>
              </a:solidFill>
              <a:ln>
                <a:noFill/>
              </a:ln>
              <a:effectLst/>
            </c:spPr>
            <c:extLst>
              <c:ext xmlns:c16="http://schemas.microsoft.com/office/drawing/2014/chart" uri="{C3380CC4-5D6E-409C-BE32-E72D297353CC}">
                <c16:uniqueId val="{0000000D-D4A5-42B4-A6D5-56956EA5AB38}"/>
              </c:ext>
            </c:extLst>
          </c:dPt>
          <c:dLbls>
            <c:delete val="1"/>
          </c:dLbls>
          <c:cat>
            <c:strRef>
              <c:f>Sheet1!$A$2:$A$8</c:f>
              <c:strCache>
                <c:ptCount val="7"/>
                <c:pt idx="0">
                  <c:v>0 High Priority </c:v>
                </c:pt>
                <c:pt idx="2">
                  <c:v>1 Low Priority</c:v>
                </c:pt>
                <c:pt idx="4">
                  <c:v>0 Resolved</c:v>
                </c:pt>
                <c:pt idx="6">
                  <c:v>87 Passed Checks</c:v>
                </c:pt>
              </c:strCache>
            </c:strRef>
          </c:cat>
          <c:val>
            <c:numRef>
              <c:f>Sheet1!$B$2:$B$8</c:f>
              <c:numCache>
                <c:formatCode>General</c:formatCode>
                <c:ptCount val="7"/>
                <c:pt idx="0">
                  <c:v>0</c:v>
                </c:pt>
                <c:pt idx="2">
                  <c:v>1</c:v>
                </c:pt>
                <c:pt idx="4">
                  <c:v>0</c:v>
                </c:pt>
                <c:pt idx="6">
                  <c:v>87</c:v>
                </c:pt>
              </c:numCache>
            </c:numRef>
          </c:val>
          <c:extLst>
            <c:ext xmlns:c16="http://schemas.microsoft.com/office/drawing/2014/chart" uri="{C3380CC4-5D6E-409C-BE32-E72D297353CC}">
              <c16:uniqueId val="{0000000A-FA6C-47B7-B75A-848DD4F0031B}"/>
            </c:ext>
          </c:extLst>
        </c:ser>
        <c:dLbls>
          <c:showLegendKey val="0"/>
          <c:showVal val="0"/>
          <c:showCatName val="0"/>
          <c:showSerName val="0"/>
          <c:showPercent val="1"/>
          <c:showBubbleSize val="0"/>
          <c:showLeaderLines val="1"/>
        </c:dLbls>
        <c:firstSliceAng val="0"/>
        <c:holeSize val="68"/>
      </c:doughnut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1"/>
        <c:delete val="1"/>
      </c:legendEntry>
      <c:legendEntry>
        <c:idx val="2"/>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3"/>
        <c:delete val="1"/>
      </c:legendEntry>
      <c:legendEntry>
        <c:idx val="4"/>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5"/>
        <c:delete val="1"/>
      </c:legendEntry>
      <c:legendEntry>
        <c:idx val="6"/>
        <c:txPr>
          <a:bodyPr rot="0" spcFirstLastPara="1" vertOverflow="ellipsis" vert="horz" wrap="square" anchor="ctr" anchorCtr="1"/>
          <a:lstStyle/>
          <a:p>
            <a:pPr>
              <a:defRPr sz="1400" b="0" i="0" u="none" strike="noStrike" kern="1200" baseline="0">
                <a:solidFill>
                  <a:schemeClr val="accent6">
                    <a:lumMod val="10000"/>
                  </a:schemeClr>
                </a:solidFill>
                <a:latin typeface="+mn-lt"/>
                <a:ea typeface="+mn-ea"/>
                <a:cs typeface="+mn-cs"/>
              </a:defRPr>
            </a:pPr>
            <a:endParaRPr lang="en-US"/>
          </a:p>
        </c:txPr>
      </c:legendEntry>
      <c:layout>
        <c:manualLayout>
          <c:xMode val="edge"/>
          <c:yMode val="edge"/>
          <c:x val="0.22440058471914925"/>
          <c:y val="0.6664353628595564"/>
          <c:w val="0.63462981718805178"/>
          <c:h val="0.31109398808344169"/>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5B2D9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35ec5c00faa240f3">
    <c:autoUpdate val="0"/>
  </c:externalData>
</c:chartSpace>
</file>

<file path=ppt/slides/charts/chart5.xml><?xml version="1.0" encoding="utf-8"?>
<c:chartSpace xmlns:mc="http://schemas.openxmlformats.org/markup-compatibility/2006" xmlns:c14="http://schemas.microsoft.com/office/drawing/2007/8/2/chart" xmlns:c16="http://schemas.microsoft.com/office/drawing/2014/chart" xmlns:c16r3="http://schemas.microsoft.com/office/drawing/2017/03/chart"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57342957534466"/>
          <c:y val="7.4125131124999966E-2"/>
          <c:w val="0.57144358712920162"/>
          <c:h val="0.55791760561713732"/>
        </c:manualLayout>
      </c:layout>
      <c:doughnutChart>
        <c:varyColors val="1"/>
        <c:ser>
          <c:idx val="0"/>
          <c:order val="0"/>
          <c:tx>
            <c:strRef>
              <c:f>Sheet1!$B$1</c:f>
              <c:strCache>
                <c:ptCount val="1"/>
                <c:pt idx="0">
                  <c:v>Column1</c:v>
                </c:pt>
              </c:strCache>
            </c:strRef>
          </c:tx>
          <c:dPt>
            <c:idx val="0"/>
            <c:bubble3D val="0"/>
            <c:spPr>
              <a:solidFill>
                <a:srgbClr val="FF0000"/>
              </a:solidFill>
              <a:ln>
                <a:noFill/>
              </a:ln>
              <a:effectLst/>
            </c:spPr>
            <c:extLst>
              <c:ext xmlns:c16="http://schemas.microsoft.com/office/drawing/2014/chart" uri="{C3380CC4-5D6E-409C-BE32-E72D297353CC}">
                <c16:uniqueId val="{00000001-FA6C-47B7-B75A-848DD4F0031B}"/>
              </c:ext>
            </c:extLst>
          </c:dPt>
          <c:dPt>
            <c:idx val="1"/>
            <c:bubble3D val="0"/>
            <c:spPr>
              <a:solidFill>
                <a:schemeClr val="accent2">
                  <a:shade val="80000"/>
                  <a:satMod val="180000"/>
                </a:schemeClr>
              </a:solidFill>
              <a:ln>
                <a:noFill/>
              </a:ln>
              <a:effectLst/>
            </c:spPr>
            <c:extLst>
              <c:ext xmlns:c16="http://schemas.microsoft.com/office/drawing/2014/chart" uri="{C3380CC4-5D6E-409C-BE32-E72D297353CC}">
                <c16:uniqueId val="{00000003-FA6C-47B7-B75A-848DD4F0031B}"/>
              </c:ext>
            </c:extLst>
          </c:dPt>
          <c:dPt>
            <c:idx val="2"/>
            <c:bubble3D val="0"/>
            <c:spPr>
              <a:solidFill>
                <a:srgbClr val="00BCF2"/>
              </a:solidFill>
              <a:ln>
                <a:noFill/>
              </a:ln>
              <a:effectLst/>
            </c:spPr>
            <c:extLst>
              <c:ext xmlns:c16="http://schemas.microsoft.com/office/drawing/2014/chart" uri="{C3380CC4-5D6E-409C-BE32-E72D297353CC}">
                <c16:uniqueId val="{00000005-FA6C-47B7-B75A-848DD4F0031B}"/>
              </c:ext>
            </c:extLst>
          </c:dPt>
          <c:dPt>
            <c:idx val="3"/>
            <c:bubble3D val="0"/>
            <c:spPr>
              <a:solidFill>
                <a:schemeClr val="accent4">
                  <a:shade val="80000"/>
                  <a:satMod val="180000"/>
                </a:schemeClr>
              </a:solidFill>
              <a:ln>
                <a:noFill/>
              </a:ln>
              <a:effectLst/>
            </c:spPr>
            <c:extLst>
              <c:ext xmlns:c16="http://schemas.microsoft.com/office/drawing/2014/chart" uri="{C3380CC4-5D6E-409C-BE32-E72D297353CC}">
                <c16:uniqueId val="{00000007-FA6C-47B7-B75A-848DD4F0031B}"/>
              </c:ext>
            </c:extLst>
          </c:dPt>
          <c:dPt>
            <c:idx val="4"/>
            <c:bubble3D val="0"/>
            <c:spPr>
              <a:solidFill>
                <a:srgbClr val="458B74"/>
              </a:solidFill>
              <a:ln>
                <a:noFill/>
              </a:ln>
              <a:effectLst/>
            </c:spPr>
            <c:extLst>
              <c:ext xmlns:c16="http://schemas.microsoft.com/office/drawing/2014/chart" uri="{C3380CC4-5D6E-409C-BE32-E72D297353CC}">
                <c16:uniqueId val="{00000009-FA6C-47B7-B75A-848DD4F0031B}"/>
              </c:ext>
            </c:extLst>
          </c:dPt>
          <c:dPt>
            <c:idx val="5"/>
            <c:bubble3D val="0"/>
            <c:spPr>
              <a:solidFill>
                <a:schemeClr val="accent6">
                  <a:shade val="80000"/>
                  <a:satMod val="180000"/>
                </a:schemeClr>
              </a:solidFill>
              <a:ln>
                <a:noFill/>
              </a:ln>
              <a:effectLst/>
            </c:spPr>
            <c:extLst>
              <c:ext xmlns:c16="http://schemas.microsoft.com/office/drawing/2014/chart" uri="{C3380CC4-5D6E-409C-BE32-E72D297353CC}">
                <c16:uniqueId val="{0000000B-D4A5-42B4-A6D5-56956EA5AB38}"/>
              </c:ext>
            </c:extLst>
          </c:dPt>
          <c:dPt>
            <c:idx val="6"/>
            <c:bubble3D val="0"/>
            <c:spPr>
              <a:solidFill>
                <a:srgbClr val="70AD47"/>
              </a:solidFill>
              <a:ln>
                <a:noFill/>
              </a:ln>
              <a:effectLst/>
            </c:spPr>
            <c:extLst>
              <c:ext xmlns:c16="http://schemas.microsoft.com/office/drawing/2014/chart" uri="{C3380CC4-5D6E-409C-BE32-E72D297353CC}">
                <c16:uniqueId val="{0000000D-D4A5-42B4-A6D5-56956EA5AB38}"/>
              </c:ext>
            </c:extLst>
          </c:dPt>
          <c:dLbls>
            <c:delete val="1"/>
          </c:dLbls>
          <c:cat>
            <c:strRef>
              <c:f>Sheet1!$A$2:$A$8</c:f>
              <c:strCache>
                <c:ptCount val="7"/>
                <c:pt idx="0">
                  <c:v>1 High Priority </c:v>
                </c:pt>
                <c:pt idx="2">
                  <c:v>3 Low Priority</c:v>
                </c:pt>
                <c:pt idx="4">
                  <c:v>0 Resolved</c:v>
                </c:pt>
                <c:pt idx="6">
                  <c:v>33 Passed Checks</c:v>
                </c:pt>
              </c:strCache>
            </c:strRef>
          </c:cat>
          <c:val>
            <c:numRef>
              <c:f>Sheet1!$B$2:$B$8</c:f>
              <c:numCache>
                <c:formatCode>General</c:formatCode>
                <c:ptCount val="7"/>
                <c:pt idx="0">
                  <c:v>1</c:v>
                </c:pt>
                <c:pt idx="2">
                  <c:v>3</c:v>
                </c:pt>
                <c:pt idx="4">
                  <c:v>0</c:v>
                </c:pt>
                <c:pt idx="6">
                  <c:v>33</c:v>
                </c:pt>
              </c:numCache>
            </c:numRef>
          </c:val>
          <c:extLst>
            <c:ext xmlns:c16="http://schemas.microsoft.com/office/drawing/2014/chart" uri="{C3380CC4-5D6E-409C-BE32-E72D297353CC}">
              <c16:uniqueId val="{0000000A-FA6C-47B7-B75A-848DD4F0031B}"/>
            </c:ext>
          </c:extLst>
        </c:ser>
        <c:dLbls>
          <c:showLegendKey val="0"/>
          <c:showVal val="0"/>
          <c:showCatName val="0"/>
          <c:showSerName val="0"/>
          <c:showPercent val="1"/>
          <c:showBubbleSize val="0"/>
          <c:showLeaderLines val="1"/>
        </c:dLbls>
        <c:firstSliceAng val="0"/>
        <c:holeSize val="68"/>
      </c:doughnut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1"/>
        <c:delete val="1"/>
      </c:legendEntry>
      <c:legendEntry>
        <c:idx val="2"/>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3"/>
        <c:delete val="1"/>
      </c:legendEntry>
      <c:legendEntry>
        <c:idx val="4"/>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5"/>
        <c:delete val="1"/>
      </c:legendEntry>
      <c:legendEntry>
        <c:idx val="6"/>
        <c:txPr>
          <a:bodyPr rot="0" spcFirstLastPara="1" vertOverflow="ellipsis" vert="horz" wrap="square" anchor="ctr" anchorCtr="1"/>
          <a:lstStyle/>
          <a:p>
            <a:pPr>
              <a:defRPr sz="1400" b="0" i="0" u="none" strike="noStrike" kern="1200" baseline="0">
                <a:solidFill>
                  <a:schemeClr val="accent6">
                    <a:lumMod val="10000"/>
                  </a:schemeClr>
                </a:solidFill>
                <a:latin typeface="+mn-lt"/>
                <a:ea typeface="+mn-ea"/>
                <a:cs typeface="+mn-cs"/>
              </a:defRPr>
            </a:pPr>
            <a:endParaRPr lang="en-US"/>
          </a:p>
        </c:txPr>
      </c:legendEntry>
      <c:layout>
        <c:manualLayout>
          <c:xMode val="edge"/>
          <c:yMode val="edge"/>
          <c:x val="0.22440058471914925"/>
          <c:y val="0.6664353628595564"/>
          <c:w val="0.63462981718805178"/>
          <c:h val="0.31109398808344169"/>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5B2D9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9cfd32c6103e4b1a">
    <c:autoUpdate val="0"/>
  </c:externalData>
</c:chartSpace>
</file>

<file path=ppt/slides/charts/chart6.xml><?xml version="1.0" encoding="utf-8"?>
<c:chartSpace xmlns:mc="http://schemas.openxmlformats.org/markup-compatibility/2006" xmlns:c14="http://schemas.microsoft.com/office/drawing/2007/8/2/chart" xmlns:c16="http://schemas.microsoft.com/office/drawing/2014/chart" xmlns:c16r3="http://schemas.microsoft.com/office/drawing/2017/03/chart"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57342957534466"/>
          <c:y val="7.4125131124999966E-2"/>
          <c:w val="0.57144358712920162"/>
          <c:h val="0.55791760561713732"/>
        </c:manualLayout>
      </c:layout>
      <c:doughnutChart>
        <c:varyColors val="1"/>
        <c:ser>
          <c:idx val="0"/>
          <c:order val="0"/>
          <c:tx>
            <c:strRef>
              <c:f>Sheet1!$B$1</c:f>
              <c:strCache>
                <c:ptCount val="1"/>
                <c:pt idx="0">
                  <c:v>Column1</c:v>
                </c:pt>
              </c:strCache>
            </c:strRef>
          </c:tx>
          <c:dPt>
            <c:idx val="0"/>
            <c:bubble3D val="0"/>
            <c:spPr>
              <a:solidFill>
                <a:srgbClr val="FF0000"/>
              </a:solidFill>
              <a:ln>
                <a:noFill/>
              </a:ln>
              <a:effectLst/>
            </c:spPr>
            <c:extLst>
              <c:ext xmlns:c16="http://schemas.microsoft.com/office/drawing/2014/chart" uri="{C3380CC4-5D6E-409C-BE32-E72D297353CC}">
                <c16:uniqueId val="{00000001-FA6C-47B7-B75A-848DD4F0031B}"/>
              </c:ext>
            </c:extLst>
          </c:dPt>
          <c:dPt>
            <c:idx val="1"/>
            <c:bubble3D val="0"/>
            <c:spPr>
              <a:solidFill>
                <a:schemeClr val="accent2">
                  <a:shade val="80000"/>
                  <a:satMod val="180000"/>
                </a:schemeClr>
              </a:solidFill>
              <a:ln>
                <a:noFill/>
              </a:ln>
              <a:effectLst/>
            </c:spPr>
            <c:extLst>
              <c:ext xmlns:c16="http://schemas.microsoft.com/office/drawing/2014/chart" uri="{C3380CC4-5D6E-409C-BE32-E72D297353CC}">
                <c16:uniqueId val="{00000003-FA6C-47B7-B75A-848DD4F0031B}"/>
              </c:ext>
            </c:extLst>
          </c:dPt>
          <c:dPt>
            <c:idx val="2"/>
            <c:bubble3D val="0"/>
            <c:spPr>
              <a:solidFill>
                <a:srgbClr val="00BCF2"/>
              </a:solidFill>
              <a:ln>
                <a:noFill/>
              </a:ln>
              <a:effectLst/>
            </c:spPr>
            <c:extLst>
              <c:ext xmlns:c16="http://schemas.microsoft.com/office/drawing/2014/chart" uri="{C3380CC4-5D6E-409C-BE32-E72D297353CC}">
                <c16:uniqueId val="{00000005-FA6C-47B7-B75A-848DD4F0031B}"/>
              </c:ext>
            </c:extLst>
          </c:dPt>
          <c:dPt>
            <c:idx val="3"/>
            <c:bubble3D val="0"/>
            <c:spPr>
              <a:solidFill>
                <a:schemeClr val="accent4">
                  <a:shade val="80000"/>
                  <a:satMod val="180000"/>
                </a:schemeClr>
              </a:solidFill>
              <a:ln>
                <a:noFill/>
              </a:ln>
              <a:effectLst/>
            </c:spPr>
            <c:extLst>
              <c:ext xmlns:c16="http://schemas.microsoft.com/office/drawing/2014/chart" uri="{C3380CC4-5D6E-409C-BE32-E72D297353CC}">
                <c16:uniqueId val="{00000007-FA6C-47B7-B75A-848DD4F0031B}"/>
              </c:ext>
            </c:extLst>
          </c:dPt>
          <c:dPt>
            <c:idx val="4"/>
            <c:bubble3D val="0"/>
            <c:spPr>
              <a:solidFill>
                <a:srgbClr val="458B74"/>
              </a:solidFill>
              <a:ln>
                <a:noFill/>
              </a:ln>
              <a:effectLst/>
            </c:spPr>
            <c:extLst>
              <c:ext xmlns:c16="http://schemas.microsoft.com/office/drawing/2014/chart" uri="{C3380CC4-5D6E-409C-BE32-E72D297353CC}">
                <c16:uniqueId val="{00000009-FA6C-47B7-B75A-848DD4F0031B}"/>
              </c:ext>
            </c:extLst>
          </c:dPt>
          <c:dPt>
            <c:idx val="5"/>
            <c:bubble3D val="0"/>
            <c:spPr>
              <a:solidFill>
                <a:schemeClr val="accent6">
                  <a:shade val="80000"/>
                  <a:satMod val="180000"/>
                </a:schemeClr>
              </a:solidFill>
              <a:ln>
                <a:noFill/>
              </a:ln>
              <a:effectLst/>
            </c:spPr>
            <c:extLst>
              <c:ext xmlns:c16="http://schemas.microsoft.com/office/drawing/2014/chart" uri="{C3380CC4-5D6E-409C-BE32-E72D297353CC}">
                <c16:uniqueId val="{0000000B-D4A5-42B4-A6D5-56956EA5AB38}"/>
              </c:ext>
            </c:extLst>
          </c:dPt>
          <c:dPt>
            <c:idx val="6"/>
            <c:bubble3D val="0"/>
            <c:spPr>
              <a:solidFill>
                <a:srgbClr val="70AD47"/>
              </a:solidFill>
              <a:ln>
                <a:noFill/>
              </a:ln>
              <a:effectLst/>
            </c:spPr>
            <c:extLst>
              <c:ext xmlns:c16="http://schemas.microsoft.com/office/drawing/2014/chart" uri="{C3380CC4-5D6E-409C-BE32-E72D297353CC}">
                <c16:uniqueId val="{0000000D-D4A5-42B4-A6D5-56956EA5AB38}"/>
              </c:ext>
            </c:extLst>
          </c:dPt>
          <c:dLbls>
            <c:delete val="1"/>
          </c:dLbls>
          <c:cat>
            <c:strRef>
              <c:f>Sheet1!$A$2:$A$8</c:f>
              <c:strCache>
                <c:ptCount val="7"/>
                <c:pt idx="0">
                  <c:v>1 High Priority </c:v>
                </c:pt>
                <c:pt idx="2">
                  <c:v>5 Low Priority</c:v>
                </c:pt>
                <c:pt idx="4">
                  <c:v>0 Resolved</c:v>
                </c:pt>
                <c:pt idx="6">
                  <c:v>163 Passed Checks</c:v>
                </c:pt>
              </c:strCache>
            </c:strRef>
          </c:cat>
          <c:val>
            <c:numRef>
              <c:f>Sheet1!$B$2:$B$8</c:f>
              <c:numCache>
                <c:formatCode>General</c:formatCode>
                <c:ptCount val="7"/>
                <c:pt idx="0">
                  <c:v>1</c:v>
                </c:pt>
                <c:pt idx="2">
                  <c:v>5</c:v>
                </c:pt>
                <c:pt idx="4">
                  <c:v>0</c:v>
                </c:pt>
                <c:pt idx="6">
                  <c:v>163</c:v>
                </c:pt>
              </c:numCache>
            </c:numRef>
          </c:val>
          <c:extLst>
            <c:ext xmlns:c16="http://schemas.microsoft.com/office/drawing/2014/chart" uri="{C3380CC4-5D6E-409C-BE32-E72D297353CC}">
              <c16:uniqueId val="{0000000A-FA6C-47B7-B75A-848DD4F0031B}"/>
            </c:ext>
          </c:extLst>
        </c:ser>
        <c:dLbls>
          <c:showLegendKey val="0"/>
          <c:showVal val="0"/>
          <c:showCatName val="0"/>
          <c:showSerName val="0"/>
          <c:showPercent val="1"/>
          <c:showBubbleSize val="0"/>
          <c:showLeaderLines val="1"/>
        </c:dLbls>
        <c:firstSliceAng val="0"/>
        <c:holeSize val="68"/>
      </c:doughnut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1"/>
        <c:delete val="1"/>
      </c:legendEntry>
      <c:legendEntry>
        <c:idx val="2"/>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3"/>
        <c:delete val="1"/>
      </c:legendEntry>
      <c:legendEntry>
        <c:idx val="4"/>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5"/>
        <c:delete val="1"/>
      </c:legendEntry>
      <c:legendEntry>
        <c:idx val="6"/>
        <c:txPr>
          <a:bodyPr rot="0" spcFirstLastPara="1" vertOverflow="ellipsis" vert="horz" wrap="square" anchor="ctr" anchorCtr="1"/>
          <a:lstStyle/>
          <a:p>
            <a:pPr>
              <a:defRPr sz="1400" b="0" i="0" u="none" strike="noStrike" kern="1200" baseline="0">
                <a:solidFill>
                  <a:schemeClr val="accent6">
                    <a:lumMod val="10000"/>
                  </a:schemeClr>
                </a:solidFill>
                <a:latin typeface="+mn-lt"/>
                <a:ea typeface="+mn-ea"/>
                <a:cs typeface="+mn-cs"/>
              </a:defRPr>
            </a:pPr>
            <a:endParaRPr lang="en-US"/>
          </a:p>
        </c:txPr>
      </c:legendEntry>
      <c:layout>
        <c:manualLayout>
          <c:xMode val="edge"/>
          <c:yMode val="edge"/>
          <c:x val="0.22440058471914925"/>
          <c:y val="0.6664353628595564"/>
          <c:w val="0.63462981718805178"/>
          <c:h val="0.31109398808344169"/>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5B2D9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186955ff647d46fc">
    <c:autoUpdate val="0"/>
  </c:externalData>
</c:chartSpace>
</file>

<file path=ppt/slides/charts/chart7.xml><?xml version="1.0" encoding="utf-8"?>
<c:chartSpace xmlns:mc="http://schemas.openxmlformats.org/markup-compatibility/2006" xmlns:c14="http://schemas.microsoft.com/office/drawing/2007/8/2/chart" xmlns:c16="http://schemas.microsoft.com/office/drawing/2014/chart" xmlns:c16r3="http://schemas.microsoft.com/office/drawing/2017/03/chart"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57342957534466"/>
          <c:y val="7.4125131124999966E-2"/>
          <c:w val="0.57144358712920162"/>
          <c:h val="0.55791760561713732"/>
        </c:manualLayout>
      </c:layout>
      <c:doughnutChart>
        <c:varyColors val="1"/>
        <c:ser>
          <c:idx val="0"/>
          <c:order val="0"/>
          <c:tx>
            <c:strRef>
              <c:f>Sheet1!$B$1</c:f>
              <c:strCache>
                <c:ptCount val="1"/>
                <c:pt idx="0">
                  <c:v>Column1</c:v>
                </c:pt>
              </c:strCache>
            </c:strRef>
          </c:tx>
          <c:dPt>
            <c:idx val="0"/>
            <c:bubble3D val="0"/>
            <c:spPr>
              <a:solidFill>
                <a:srgbClr val="FF0000"/>
              </a:solidFill>
              <a:ln>
                <a:noFill/>
              </a:ln>
              <a:effectLst/>
            </c:spPr>
            <c:extLst>
              <c:ext xmlns:c16="http://schemas.microsoft.com/office/drawing/2014/chart" uri="{C3380CC4-5D6E-409C-BE32-E72D297353CC}">
                <c16:uniqueId val="{00000001-FA6C-47B7-B75A-848DD4F0031B}"/>
              </c:ext>
            </c:extLst>
          </c:dPt>
          <c:dPt>
            <c:idx val="1"/>
            <c:bubble3D val="0"/>
            <c:spPr>
              <a:solidFill>
                <a:schemeClr val="accent2">
                  <a:shade val="80000"/>
                  <a:satMod val="180000"/>
                </a:schemeClr>
              </a:solidFill>
              <a:ln>
                <a:noFill/>
              </a:ln>
              <a:effectLst/>
            </c:spPr>
            <c:extLst>
              <c:ext xmlns:c16="http://schemas.microsoft.com/office/drawing/2014/chart" uri="{C3380CC4-5D6E-409C-BE32-E72D297353CC}">
                <c16:uniqueId val="{00000003-FA6C-47B7-B75A-848DD4F0031B}"/>
              </c:ext>
            </c:extLst>
          </c:dPt>
          <c:dPt>
            <c:idx val="2"/>
            <c:bubble3D val="0"/>
            <c:spPr>
              <a:solidFill>
                <a:srgbClr val="00BCF2"/>
              </a:solidFill>
              <a:ln>
                <a:noFill/>
              </a:ln>
              <a:effectLst/>
            </c:spPr>
            <c:extLst>
              <c:ext xmlns:c16="http://schemas.microsoft.com/office/drawing/2014/chart" uri="{C3380CC4-5D6E-409C-BE32-E72D297353CC}">
                <c16:uniqueId val="{00000005-FA6C-47B7-B75A-848DD4F0031B}"/>
              </c:ext>
            </c:extLst>
          </c:dPt>
          <c:dPt>
            <c:idx val="3"/>
            <c:bubble3D val="0"/>
            <c:spPr>
              <a:solidFill>
                <a:schemeClr val="accent4">
                  <a:shade val="80000"/>
                  <a:satMod val="180000"/>
                </a:schemeClr>
              </a:solidFill>
              <a:ln>
                <a:noFill/>
              </a:ln>
              <a:effectLst/>
            </c:spPr>
            <c:extLst>
              <c:ext xmlns:c16="http://schemas.microsoft.com/office/drawing/2014/chart" uri="{C3380CC4-5D6E-409C-BE32-E72D297353CC}">
                <c16:uniqueId val="{00000007-FA6C-47B7-B75A-848DD4F0031B}"/>
              </c:ext>
            </c:extLst>
          </c:dPt>
          <c:dPt>
            <c:idx val="4"/>
            <c:bubble3D val="0"/>
            <c:spPr>
              <a:solidFill>
                <a:srgbClr val="458B74"/>
              </a:solidFill>
              <a:ln>
                <a:noFill/>
              </a:ln>
              <a:effectLst/>
            </c:spPr>
            <c:extLst>
              <c:ext xmlns:c16="http://schemas.microsoft.com/office/drawing/2014/chart" uri="{C3380CC4-5D6E-409C-BE32-E72D297353CC}">
                <c16:uniqueId val="{00000009-FA6C-47B7-B75A-848DD4F0031B}"/>
              </c:ext>
            </c:extLst>
          </c:dPt>
          <c:dPt>
            <c:idx val="5"/>
            <c:bubble3D val="0"/>
            <c:spPr>
              <a:solidFill>
                <a:schemeClr val="accent6">
                  <a:shade val="80000"/>
                  <a:satMod val="180000"/>
                </a:schemeClr>
              </a:solidFill>
              <a:ln>
                <a:noFill/>
              </a:ln>
              <a:effectLst/>
            </c:spPr>
            <c:extLst>
              <c:ext xmlns:c16="http://schemas.microsoft.com/office/drawing/2014/chart" uri="{C3380CC4-5D6E-409C-BE32-E72D297353CC}">
                <c16:uniqueId val="{0000000B-D4A5-42B4-A6D5-56956EA5AB38}"/>
              </c:ext>
            </c:extLst>
          </c:dPt>
          <c:dPt>
            <c:idx val="6"/>
            <c:bubble3D val="0"/>
            <c:spPr>
              <a:solidFill>
                <a:srgbClr val="70AD47"/>
              </a:solidFill>
              <a:ln>
                <a:noFill/>
              </a:ln>
              <a:effectLst/>
            </c:spPr>
            <c:extLst>
              <c:ext xmlns:c16="http://schemas.microsoft.com/office/drawing/2014/chart" uri="{C3380CC4-5D6E-409C-BE32-E72D297353CC}">
                <c16:uniqueId val="{0000000D-D4A5-42B4-A6D5-56956EA5AB38}"/>
              </c:ext>
            </c:extLst>
          </c:dPt>
          <c:dLbls>
            <c:delete val="1"/>
          </c:dLbls>
          <c:cat>
            <c:strRef>
              <c:f>Sheet1!$A$2:$A$8</c:f>
              <c:strCache>
                <c:ptCount val="7"/>
                <c:pt idx="0">
                  <c:v>0 High Priority </c:v>
                </c:pt>
                <c:pt idx="2">
                  <c:v>1 Low Priority</c:v>
                </c:pt>
                <c:pt idx="4">
                  <c:v>0 Resolved</c:v>
                </c:pt>
                <c:pt idx="6">
                  <c:v>26 Passed Checks</c:v>
                </c:pt>
              </c:strCache>
            </c:strRef>
          </c:cat>
          <c:val>
            <c:numRef>
              <c:f>Sheet1!$B$2:$B$8</c:f>
              <c:numCache>
                <c:formatCode>General</c:formatCode>
                <c:ptCount val="7"/>
                <c:pt idx="0">
                  <c:v>0</c:v>
                </c:pt>
                <c:pt idx="2">
                  <c:v>1</c:v>
                </c:pt>
                <c:pt idx="4">
                  <c:v>0</c:v>
                </c:pt>
                <c:pt idx="6">
                  <c:v>26</c:v>
                </c:pt>
              </c:numCache>
            </c:numRef>
          </c:val>
          <c:extLst>
            <c:ext xmlns:c16="http://schemas.microsoft.com/office/drawing/2014/chart" uri="{C3380CC4-5D6E-409C-BE32-E72D297353CC}">
              <c16:uniqueId val="{0000000A-FA6C-47B7-B75A-848DD4F0031B}"/>
            </c:ext>
          </c:extLst>
        </c:ser>
        <c:dLbls>
          <c:showLegendKey val="0"/>
          <c:showVal val="0"/>
          <c:showCatName val="0"/>
          <c:showSerName val="0"/>
          <c:showPercent val="1"/>
          <c:showBubbleSize val="0"/>
          <c:showLeaderLines val="1"/>
        </c:dLbls>
        <c:firstSliceAng val="0"/>
        <c:holeSize val="68"/>
      </c:doughnut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1"/>
        <c:delete val="1"/>
      </c:legendEntry>
      <c:legendEntry>
        <c:idx val="2"/>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3"/>
        <c:delete val="1"/>
      </c:legendEntry>
      <c:legendEntry>
        <c:idx val="4"/>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5"/>
        <c:delete val="1"/>
      </c:legendEntry>
      <c:legendEntry>
        <c:idx val="6"/>
        <c:txPr>
          <a:bodyPr rot="0" spcFirstLastPara="1" vertOverflow="ellipsis" vert="horz" wrap="square" anchor="ctr" anchorCtr="1"/>
          <a:lstStyle/>
          <a:p>
            <a:pPr>
              <a:defRPr sz="1400" b="0" i="0" u="none" strike="noStrike" kern="1200" baseline="0">
                <a:solidFill>
                  <a:schemeClr val="accent6">
                    <a:lumMod val="10000"/>
                  </a:schemeClr>
                </a:solidFill>
                <a:latin typeface="+mn-lt"/>
                <a:ea typeface="+mn-ea"/>
                <a:cs typeface="+mn-cs"/>
              </a:defRPr>
            </a:pPr>
            <a:endParaRPr lang="en-US"/>
          </a:p>
        </c:txPr>
      </c:legendEntry>
      <c:layout>
        <c:manualLayout>
          <c:xMode val="edge"/>
          <c:yMode val="edge"/>
          <c:x val="0.22440058471914925"/>
          <c:y val="0.6664353628595564"/>
          <c:w val="0.63462981718805178"/>
          <c:h val="0.31109398808344169"/>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5B2D9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4dec00859159472e">
    <c:autoUpdate val="0"/>
  </c:externalData>
</c:chartSpace>
</file>

<file path=ppt/slides/charts/chart8.xml><?xml version="1.0" encoding="utf-8"?>
<c:chartSpace xmlns:mc="http://schemas.openxmlformats.org/markup-compatibility/2006" xmlns:c14="http://schemas.microsoft.com/office/drawing/2007/8/2/chart" xmlns:c16="http://schemas.microsoft.com/office/drawing/2014/chart" xmlns:c16r3="http://schemas.microsoft.com/office/drawing/2017/03/chart"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57342957534466"/>
          <c:y val="7.4125131124999966E-2"/>
          <c:w val="0.57144358712920162"/>
          <c:h val="0.55791760561713732"/>
        </c:manualLayout>
      </c:layout>
      <c:doughnutChart>
        <c:varyColors val="1"/>
        <c:ser>
          <c:idx val="0"/>
          <c:order val="0"/>
          <c:tx>
            <c:strRef>
              <c:f>Sheet1!$B$1</c:f>
              <c:strCache>
                <c:ptCount val="1"/>
                <c:pt idx="0">
                  <c:v>Column1</c:v>
                </c:pt>
              </c:strCache>
            </c:strRef>
          </c:tx>
          <c:dPt>
            <c:idx val="0"/>
            <c:bubble3D val="0"/>
            <c:spPr>
              <a:solidFill>
                <a:srgbClr val="FF0000"/>
              </a:solidFill>
              <a:ln>
                <a:noFill/>
              </a:ln>
              <a:effectLst/>
            </c:spPr>
            <c:extLst>
              <c:ext xmlns:c16="http://schemas.microsoft.com/office/drawing/2014/chart" uri="{C3380CC4-5D6E-409C-BE32-E72D297353CC}">
                <c16:uniqueId val="{00000001-FA6C-47B7-B75A-848DD4F0031B}"/>
              </c:ext>
            </c:extLst>
          </c:dPt>
          <c:dPt>
            <c:idx val="1"/>
            <c:bubble3D val="0"/>
            <c:spPr>
              <a:solidFill>
                <a:schemeClr val="accent2">
                  <a:shade val="80000"/>
                  <a:satMod val="180000"/>
                </a:schemeClr>
              </a:solidFill>
              <a:ln>
                <a:noFill/>
              </a:ln>
              <a:effectLst/>
            </c:spPr>
            <c:extLst>
              <c:ext xmlns:c16="http://schemas.microsoft.com/office/drawing/2014/chart" uri="{C3380CC4-5D6E-409C-BE32-E72D297353CC}">
                <c16:uniqueId val="{00000003-FA6C-47B7-B75A-848DD4F0031B}"/>
              </c:ext>
            </c:extLst>
          </c:dPt>
          <c:dPt>
            <c:idx val="2"/>
            <c:bubble3D val="0"/>
            <c:spPr>
              <a:solidFill>
                <a:srgbClr val="00BCF2"/>
              </a:solidFill>
              <a:ln>
                <a:noFill/>
              </a:ln>
              <a:effectLst/>
            </c:spPr>
            <c:extLst>
              <c:ext xmlns:c16="http://schemas.microsoft.com/office/drawing/2014/chart" uri="{C3380CC4-5D6E-409C-BE32-E72D297353CC}">
                <c16:uniqueId val="{00000005-FA6C-47B7-B75A-848DD4F0031B}"/>
              </c:ext>
            </c:extLst>
          </c:dPt>
          <c:dPt>
            <c:idx val="3"/>
            <c:bubble3D val="0"/>
            <c:spPr>
              <a:solidFill>
                <a:schemeClr val="accent4">
                  <a:shade val="80000"/>
                  <a:satMod val="180000"/>
                </a:schemeClr>
              </a:solidFill>
              <a:ln>
                <a:noFill/>
              </a:ln>
              <a:effectLst/>
            </c:spPr>
            <c:extLst>
              <c:ext xmlns:c16="http://schemas.microsoft.com/office/drawing/2014/chart" uri="{C3380CC4-5D6E-409C-BE32-E72D297353CC}">
                <c16:uniqueId val="{00000007-FA6C-47B7-B75A-848DD4F0031B}"/>
              </c:ext>
            </c:extLst>
          </c:dPt>
          <c:dPt>
            <c:idx val="4"/>
            <c:bubble3D val="0"/>
            <c:spPr>
              <a:solidFill>
                <a:srgbClr val="458B74"/>
              </a:solidFill>
              <a:ln>
                <a:noFill/>
              </a:ln>
              <a:effectLst/>
            </c:spPr>
            <c:extLst>
              <c:ext xmlns:c16="http://schemas.microsoft.com/office/drawing/2014/chart" uri="{C3380CC4-5D6E-409C-BE32-E72D297353CC}">
                <c16:uniqueId val="{00000009-FA6C-47B7-B75A-848DD4F0031B}"/>
              </c:ext>
            </c:extLst>
          </c:dPt>
          <c:dPt>
            <c:idx val="5"/>
            <c:bubble3D val="0"/>
            <c:spPr>
              <a:solidFill>
                <a:schemeClr val="accent6">
                  <a:shade val="80000"/>
                  <a:satMod val="180000"/>
                </a:schemeClr>
              </a:solidFill>
              <a:ln>
                <a:noFill/>
              </a:ln>
              <a:effectLst/>
            </c:spPr>
            <c:extLst>
              <c:ext xmlns:c16="http://schemas.microsoft.com/office/drawing/2014/chart" uri="{C3380CC4-5D6E-409C-BE32-E72D297353CC}">
                <c16:uniqueId val="{0000000B-D4A5-42B4-A6D5-56956EA5AB38}"/>
              </c:ext>
            </c:extLst>
          </c:dPt>
          <c:dPt>
            <c:idx val="6"/>
            <c:bubble3D val="0"/>
            <c:spPr>
              <a:solidFill>
                <a:srgbClr val="70AD47"/>
              </a:solidFill>
              <a:ln>
                <a:noFill/>
              </a:ln>
              <a:effectLst/>
            </c:spPr>
            <c:extLst>
              <c:ext xmlns:c16="http://schemas.microsoft.com/office/drawing/2014/chart" uri="{C3380CC4-5D6E-409C-BE32-E72D297353CC}">
                <c16:uniqueId val="{0000000D-D4A5-42B4-A6D5-56956EA5AB38}"/>
              </c:ext>
            </c:extLst>
          </c:dPt>
          <c:dLbls>
            <c:delete val="1"/>
          </c:dLbls>
          <c:cat>
            <c:strRef>
              <c:f>Sheet1!$A$2:$A$8</c:f>
              <c:strCache>
                <c:ptCount val="7"/>
                <c:pt idx="0">
                  <c:v>0 High Priority </c:v>
                </c:pt>
                <c:pt idx="2">
                  <c:v>2 Low Priority</c:v>
                </c:pt>
                <c:pt idx="4">
                  <c:v>0 Resolved</c:v>
                </c:pt>
                <c:pt idx="6">
                  <c:v>11 Passed Checks</c:v>
                </c:pt>
              </c:strCache>
            </c:strRef>
          </c:cat>
          <c:val>
            <c:numRef>
              <c:f>Sheet1!$B$2:$B$8</c:f>
              <c:numCache>
                <c:formatCode>General</c:formatCode>
                <c:ptCount val="7"/>
                <c:pt idx="0">
                  <c:v>0</c:v>
                </c:pt>
                <c:pt idx="2">
                  <c:v>2</c:v>
                </c:pt>
                <c:pt idx="4">
                  <c:v>0</c:v>
                </c:pt>
                <c:pt idx="6">
                  <c:v>11</c:v>
                </c:pt>
              </c:numCache>
            </c:numRef>
          </c:val>
          <c:extLst>
            <c:ext xmlns:c16="http://schemas.microsoft.com/office/drawing/2014/chart" uri="{C3380CC4-5D6E-409C-BE32-E72D297353CC}">
              <c16:uniqueId val="{0000000A-FA6C-47B7-B75A-848DD4F0031B}"/>
            </c:ext>
          </c:extLst>
        </c:ser>
        <c:dLbls>
          <c:showLegendKey val="0"/>
          <c:showVal val="0"/>
          <c:showCatName val="0"/>
          <c:showSerName val="0"/>
          <c:showPercent val="1"/>
          <c:showBubbleSize val="0"/>
          <c:showLeaderLines val="1"/>
        </c:dLbls>
        <c:firstSliceAng val="0"/>
        <c:holeSize val="68"/>
      </c:doughnut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1"/>
        <c:delete val="1"/>
      </c:legendEntry>
      <c:legendEntry>
        <c:idx val="2"/>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3"/>
        <c:delete val="1"/>
      </c:legendEntry>
      <c:legendEntry>
        <c:idx val="4"/>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5"/>
        <c:delete val="1"/>
      </c:legendEntry>
      <c:legendEntry>
        <c:idx val="6"/>
        <c:txPr>
          <a:bodyPr rot="0" spcFirstLastPara="1" vertOverflow="ellipsis" vert="horz" wrap="square" anchor="ctr" anchorCtr="1"/>
          <a:lstStyle/>
          <a:p>
            <a:pPr>
              <a:defRPr sz="1400" b="0" i="0" u="none" strike="noStrike" kern="1200" baseline="0">
                <a:solidFill>
                  <a:schemeClr val="accent6">
                    <a:lumMod val="10000"/>
                  </a:schemeClr>
                </a:solidFill>
                <a:latin typeface="+mn-lt"/>
                <a:ea typeface="+mn-ea"/>
                <a:cs typeface="+mn-cs"/>
              </a:defRPr>
            </a:pPr>
            <a:endParaRPr lang="en-US"/>
          </a:p>
        </c:txPr>
      </c:legendEntry>
      <c:layout>
        <c:manualLayout>
          <c:xMode val="edge"/>
          <c:yMode val="edge"/>
          <c:x val="0.22440058471914925"/>
          <c:y val="0.6664353628595564"/>
          <c:w val="0.63462981718805178"/>
          <c:h val="0.31109398808344169"/>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5B2D9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b3d664bbb0744423">
    <c:autoUpdate val="0"/>
  </c:externalData>
</c:chartSpace>
</file>

<file path=ppt/slides/slide1.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D3045-1DC5-0043-B78B-F34A6DA22E14}"/>
              </a:ext>
            </a:extLst>
          </p:cNvPr>
          <p:cNvSpPr>
            <a:spLocks noGrp="1"/>
          </p:cNvSpPr>
          <p:nvPr>
            <p:ph type="title"/>
          </p:nvPr>
        </p:nvSpPr>
        <p:spPr>
          <a:xfrm>
            <a:off x="7161045" y="1340976"/>
            <a:ext cx="5027996" cy="2045597"/>
          </a:xfrm>
        </p:spPr>
        <p:txBody>
          <a:bodyPr/>
          <a:lstStyle/>
          <a:p>
            <a:pPr algn="r"/>
            <a:r>
              <a:rPr lang="en-US" sz="3600" dirty="0" err="1"/>
              <a:t>Exchange Server Assessment</a:t>
            </a:r>
            <a:r>
              <a:rPr lang="en-US" sz="3600" dirty="0"/>
              <a:t> Results</a:t>
            </a:r>
            <a:endParaRPr lang="en-US" dirty="0"/>
          </a:p>
        </p:txBody>
      </p:sp>
      <p:sp>
        <p:nvSpPr>
          <p:cNvPr id="3" name="Text Placeholder 2">
            <a:extLst>
              <a:ext uri="{FF2B5EF4-FFF2-40B4-BE49-F238E27FC236}">
                <a16:creationId xmlns:a16="http://schemas.microsoft.com/office/drawing/2014/main" id="{6806D52A-2B07-374A-A7A5-8C377FFC01DB}"/>
              </a:ext>
            </a:extLst>
          </p:cNvPr>
          <p:cNvSpPr>
            <a:spLocks noGrp="1"/>
          </p:cNvSpPr>
          <p:nvPr>
            <p:ph type="body" sz="quarter" idx="14"/>
          </p:nvPr>
        </p:nvSpPr>
        <p:spPr>
          <a:xfrm>
            <a:off x="8123068" y="4315454"/>
            <a:ext cx="4065972" cy="731528"/>
          </a:xfrm>
        </p:spPr>
        <p:txBody>
          <a:bodyPr/>
          <a:lstStyle/>
          <a:p>
            <a:pPr algn="r"/>
            <a:r>
              <a:rPr lang="en-US" sz="2800" dirty="0">
                <a:noFill/>
                <a:hlinkClick r:id="rId3"/>
              </a:rPr>
              <a:t>Click here to view in Azure Log Analytics</a:t>
            </a:r>
            <a:endParaRPr lang="en-US" sz="2800" dirty="0">
              <a:noFill/>
            </a:endParaRPr>
          </a:p>
        </p:txBody>
      </p:sp>
      <p:sp>
        <p:nvSpPr>
          <p:cNvPr id="4" name="TextBox 3">
            <a:extLst>
              <a:ext uri="{FF2B5EF4-FFF2-40B4-BE49-F238E27FC236}">
                <a16:creationId xmlns:a16="http://schemas.microsoft.com/office/drawing/2014/main" id="{A0EE1275-ED01-4127-8CDA-51694EEB0046}"/>
              </a:ext>
            </a:extLst>
          </p:cNvPr>
          <p:cNvSpPr txBox="1"/>
          <p:nvPr/>
        </p:nvSpPr>
        <p:spPr>
          <a:xfrm>
            <a:off x="6217444" y="6366661"/>
            <a:ext cx="3003558"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893780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p:transition spd="med">
        <p:fade/>
      </p:transition>
    </mc:Fallback>
  </mc:AlternateContent>
</p:sld>
</file>

<file path=ppt/slides/slide2.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634F7-CE21-9741-BDF1-507F7633C864}"/>
              </a:ext>
            </a:extLst>
          </p:cNvPr>
          <p:cNvSpPr>
            <a:spLocks noGrp="1"/>
          </p:cNvSpPr>
          <p:nvPr>
            <p:ph type="title"/>
          </p:nvPr>
        </p:nvSpPr>
        <p:spPr/>
        <p:txBody>
          <a:bodyPr/>
          <a:lstStyle/>
          <a:p>
            <a:r>
              <a:rPr lang="en-US"/>
              <a:t>Executive Summary</a:t>
            </a:r>
            <a:endParaRPr lang="en-US" dirty="0"/>
          </a:p>
        </p:txBody>
      </p:sp>
      <p:graphicFrame>
        <p:nvGraphicFramePr>
          <p:cNvPr id="3" name="Chart 2">
            <a:extLst>
              <a:ext uri="{FF2B5EF4-FFF2-40B4-BE49-F238E27FC236}">
                <a16:creationId xmlns:a16="http://schemas.microsoft.com/office/drawing/2014/main" id="{7E5E0283-61FC-4A3A-B323-8E7DE75F442A}"/>
              </a:ext>
            </a:extLst>
          </p:cNvPr>
          <p:cNvGraphicFramePr/>
          <p:nvPr>
            <p:extLst>
              <p:ext uri="{D42A27DB-BD31-4B8C-83A1-F6EECF244321}">
                <p14:modId xmlns:p14="http://schemas.microsoft.com/office/powerpoint/2010/main" val="1677106711"/>
              </p:ext>
            </p:extLst>
          </p:nvPr>
        </p:nvGraphicFramePr>
        <p:xfrm>
          <a:off x="7009200" y="610607"/>
          <a:ext cx="4414427" cy="5792522"/>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BB6D0459-7F0E-493D-972C-5D51FA4D2D99}"/>
              </a:ext>
            </a:extLst>
          </p:cNvPr>
          <p:cNvSpPr txBox="1"/>
          <p:nvPr/>
        </p:nvSpPr>
        <p:spPr>
          <a:xfrm>
            <a:off x="8654171" y="2128226"/>
            <a:ext cx="1295400" cy="2920800"/>
          </a:xfrm>
          <a:prstGeom prst="rect">
            <a:avLst/>
          </a:prstGeom>
          <a:noFill/>
        </p:spPr>
        <p:txBody>
          <a:bodyPr wrap="square" lIns="182880" tIns="146304" rIns="182880" bIns="146304" rtlCol="0">
            <a:spAutoFit/>
          </a:bodyPr>
          <a:lstStyle/>
          <a:p>
            <a:pPr algn="ctr">
              <a:lnSpc>
                <a:spcPct val="90000"/>
              </a:lnSpc>
              <a:spcAft>
                <a:spcPts val="600"/>
              </a:spcAft>
            </a:pPr>
            <a:r>
              <a:rPr lang="en-US" sz="2800" b="1" dirty="0" err="1">
                <a:gradFill>
                  <a:gsLst>
                    <a:gs pos="2917">
                      <a:schemeClr val="tx1"/>
                    </a:gs>
                    <a:gs pos="30000">
                      <a:schemeClr val="tx1"/>
                    </a:gs>
                  </a:gsLst>
                  <a:lin ang="5400000" scaled="0"/>
                </a:gradFill>
              </a:rPr>
              <a:t>88</a:t>
            </a:r>
            <a:r>
              <a:rPr lang="en-US" sz="2800" b="1" dirty="0">
                <a:gradFill>
                  <a:gsLst>
                    <a:gs pos="2917">
                      <a:schemeClr val="tx1"/>
                    </a:gs>
                    <a:gs pos="30000">
                      <a:schemeClr val="tx1"/>
                    </a:gs>
                  </a:gsLst>
                  <a:lin ang="5400000" scaled="0"/>
                </a:gradFill>
              </a:rPr>
              <a:t>%</a:t>
            </a:r>
          </a:p>
          <a:p>
            <a:pPr algn="ctr">
              <a:lnSpc>
                <a:spcPct val="90000"/>
              </a:lnSpc>
              <a:spcAft>
                <a:spcPts val="600"/>
              </a:spcAft>
            </a:pPr>
            <a:r>
              <a:rPr lang="en-US" sz="1600" b="1" dirty="0">
                <a:gradFill>
                  <a:gsLst>
                    <a:gs pos="2917">
                      <a:schemeClr val="tx1"/>
                    </a:gs>
                    <a:gs pos="30000">
                      <a:schemeClr val="tx1"/>
                    </a:gs>
                  </a:gsLst>
                  <a:lin ang="5400000" scaled="0"/>
                </a:gradFill>
              </a:rPr>
              <a:t>Passed</a:t>
            </a:r>
          </a:p>
        </p:txBody>
      </p:sp>
      <p:sp>
        <p:nvSpPr>
          <p:cNvPr id="5" name="TextBox 4">
            <a:extLst>
              <a:ext uri="{FF2B5EF4-FFF2-40B4-BE49-F238E27FC236}">
                <a16:creationId xmlns:a16="http://schemas.microsoft.com/office/drawing/2014/main" id="{2EA609D5-B85F-4E35-B788-604658DA02B0}"/>
              </a:ext>
            </a:extLst>
          </p:cNvPr>
          <p:cNvSpPr txBox="1"/>
          <p:nvPr/>
        </p:nvSpPr>
        <p:spPr>
          <a:xfrm>
            <a:off x="618420" y="1714500"/>
            <a:ext cx="5520340" cy="627864"/>
          </a:xfrm>
          <a:prstGeom prst="rect">
            <a:avLst/>
          </a:prstGeom>
          <a:noFill/>
        </p:spPr>
        <p:txBody>
          <a:bodyPr rot="0" spcFirstLastPara="0" vertOverflow="overflow" horzOverflow="overflow" vert="horz" wrap="square" lIns="182880" tIns="146304" rIns="182880" bIns="146304" numCol="1" spcCol="0" rtlCol="0" fromWordArt="0" anchor="t" anchorCtr="0" forceAA="0" compatLnSpc="1">
            <a:prstTxWarp prst="textNoShape">
              <a:avLst/>
            </a:prstTxWarp>
            <a:spAutoFit/>
          </a:bodyPr>
          <a:lstStyle/>
          <a:p>
            <a:pPr>
              <a:lnSpc>
                <a:spcPct val="90000"/>
              </a:lnSpc>
              <a:spcAft>
                <a:spcPts val="600"/>
              </a:spcAft>
            </a:pPr>
            <a:r>
              <a:rPr lang="en-US" sz="2400" dirty="0">
                <a:gradFill>
                  <a:gsLst>
                    <a:gs pos="2917">
                      <a:schemeClr val="tx1"/>
                    </a:gs>
                    <a:gs pos="30000">
                      <a:schemeClr val="tx1"/>
                    </a:gs>
                  </a:gsLst>
                  <a:lin ang="5400000" scaled="0"/>
                </a:gradFill>
              </a:rPr>
              <a:t>1. </a:t>
            </a:r>
            <a:r>
              <a:rPr lang="en-US" sz="2400" dirty="0">
                <a:cs typeface="Segoe UI Semilight"/>
              </a:rPr>
              <a:t>What went well:</a:t>
            </a:r>
          </a:p>
        </p:txBody>
      </p:sp>
      <p:sp>
        <p:nvSpPr>
          <p:cNvPr id="6" name="TextBox 5">
            <a:extLst>
              <a:ext uri="{FF2B5EF4-FFF2-40B4-BE49-F238E27FC236}">
                <a16:creationId xmlns:a16="http://schemas.microsoft.com/office/drawing/2014/main" id="{78E6DA59-8B9A-4FE9-A984-D364CCDFC75E}"/>
              </a:ext>
            </a:extLst>
          </p:cNvPr>
          <p:cNvSpPr txBox="1"/>
          <p:nvPr/>
        </p:nvSpPr>
        <p:spPr>
          <a:xfrm>
            <a:off x="618420" y="2960762"/>
            <a:ext cx="5520340" cy="627864"/>
          </a:xfrm>
          <a:prstGeom prst="rect">
            <a:avLst/>
          </a:prstGeom>
          <a:noFill/>
        </p:spPr>
        <p:txBody>
          <a:bodyPr rot="0" spcFirstLastPara="0" vertOverflow="overflow" horzOverflow="overflow" vert="horz" wrap="square" lIns="182880" tIns="146304" rIns="182880" bIns="146304" numCol="1" spcCol="0" rtlCol="0" fromWordArt="0" anchor="t" anchorCtr="0" forceAA="0" compatLnSpc="1">
            <a:prstTxWarp prst="textNoShape">
              <a:avLst/>
            </a:prstTxWarp>
            <a:spAutoFit/>
          </a:bodyPr>
          <a:lstStyle/>
          <a:p>
            <a:pPr>
              <a:lnSpc>
                <a:spcPct val="90000"/>
              </a:lnSpc>
              <a:spcAft>
                <a:spcPts val="600"/>
              </a:spcAft>
            </a:pPr>
            <a:r>
              <a:rPr lang="en-US" sz="2400" dirty="0">
                <a:gradFill>
                  <a:gsLst>
                    <a:gs pos="2917">
                      <a:schemeClr val="tx1"/>
                    </a:gs>
                    <a:gs pos="30000">
                      <a:schemeClr val="tx1"/>
                    </a:gs>
                  </a:gsLst>
                  <a:lin ang="5400000" scaled="0"/>
                </a:gradFill>
              </a:rPr>
              <a:t>2. </a:t>
            </a:r>
            <a:r>
              <a:rPr lang="en-US" sz="2400" dirty="0">
                <a:cs typeface="Segoe UI Semilight"/>
              </a:rPr>
              <a:t>What needs Improvement:</a:t>
            </a:r>
          </a:p>
        </p:txBody>
      </p:sp>
      <p:sp>
        <p:nvSpPr>
          <p:cNvPr id="7" name="TextBox 6">
            <a:extLst>
              <a:ext uri="{FF2B5EF4-FFF2-40B4-BE49-F238E27FC236}">
                <a16:creationId xmlns:a16="http://schemas.microsoft.com/office/drawing/2014/main" id="{FF93549B-0995-437D-9A1D-7E63F3AD69C4}"/>
              </a:ext>
            </a:extLst>
          </p:cNvPr>
          <p:cNvSpPr txBox="1"/>
          <p:nvPr/>
        </p:nvSpPr>
        <p:spPr>
          <a:xfrm>
            <a:off x="618420" y="4207024"/>
            <a:ext cx="5520340" cy="627864"/>
          </a:xfrm>
          <a:prstGeom prst="rect">
            <a:avLst/>
          </a:prstGeom>
          <a:noFill/>
        </p:spPr>
        <p:txBody>
          <a:bodyPr rot="0" spcFirstLastPara="0" vertOverflow="overflow" horzOverflow="overflow" vert="horz" wrap="square" lIns="182880" tIns="146304" rIns="182880" bIns="146304" numCol="1" spcCol="0" rtlCol="0" fromWordArt="0" anchor="t" anchorCtr="0" forceAA="0" compatLnSpc="1">
            <a:prstTxWarp prst="textNoShape">
              <a:avLst/>
            </a:prstTxWarp>
            <a:spAutoFit/>
          </a:bodyPr>
          <a:lstStyle/>
          <a:p>
            <a:pPr>
              <a:lnSpc>
                <a:spcPct val="90000"/>
              </a:lnSpc>
              <a:spcAft>
                <a:spcPts val="600"/>
              </a:spcAft>
            </a:pPr>
            <a:r>
              <a:rPr lang="en-US" sz="2400" dirty="0">
                <a:gradFill>
                  <a:gsLst>
                    <a:gs pos="2917">
                      <a:schemeClr val="tx1"/>
                    </a:gs>
                    <a:gs pos="30000">
                      <a:schemeClr val="tx1"/>
                    </a:gs>
                  </a:gsLst>
                  <a:lin ang="5400000" scaled="0"/>
                </a:gradFill>
              </a:rPr>
              <a:t>3. </a:t>
            </a:r>
            <a:r>
              <a:rPr lang="en-US" sz="2400" dirty="0">
                <a:cs typeface="Segoe UI Semilight"/>
              </a:rPr>
              <a:t>Highest Priority Recommendations:</a:t>
            </a:r>
          </a:p>
        </p:txBody>
      </p:sp>
      <p:sp>
        <p:nvSpPr>
          <p:cNvPr id="8" name="TextBox 7">
            <a:extLst>
              <a:ext uri="{FF2B5EF4-FFF2-40B4-BE49-F238E27FC236}">
                <a16:creationId xmlns:a16="http://schemas.microsoft.com/office/drawing/2014/main" id="{727AADDC-50F4-4A66-A476-88E66431C896}"/>
              </a:ext>
            </a:extLst>
          </p:cNvPr>
          <p:cNvSpPr txBox="1"/>
          <p:nvPr/>
        </p:nvSpPr>
        <p:spPr>
          <a:xfrm>
            <a:off x="1011261" y="2296752"/>
            <a:ext cx="6409678" cy="627864"/>
          </a:xfrm>
          <a:prstGeom prst="rect">
            <a:avLst/>
          </a:prstGeom>
          <a:noFill/>
        </p:spPr>
        <p:txBody>
          <a:bodyPr wrap="square" lIns="182880" tIns="146304" rIns="182880" bIns="146304" rtlCol="0">
            <a:spAutoFit/>
          </a:bodyPr>
          <a:lstStyle/>
          <a:p>
            <a:pPr marL="342900" indent="-342900">
              <a:lnSpc>
                <a:spcPct val="90000"/>
              </a:lnSpc>
              <a:spcAft>
                <a:spcPts val="600"/>
              </a:spcAft>
              <a:buFont typeface="Arial" panose="020B0604020202020204" pitchFamily="34" charset="0"/>
              <a:buChar char="•"/>
            </a:pPr>
            <a:r>
              <a:rPr lang="en-US" sz="2400" dirty="0" err="1">
                <a:gradFill>
                  <a:gsLst>
                    <a:gs pos="2917">
                      <a:schemeClr val="tx1"/>
                    </a:gs>
                    <a:gs pos="30000">
                      <a:schemeClr val="tx1"/>
                    </a:gs>
                  </a:gsLst>
                  <a:lin ang="5400000" scaled="0"/>
                </a:gradFill>
              </a:rPr>
              <a:t>Operations and Monitoring</a:t>
            </a:r>
            <a:endParaRPr lang="en-US" sz="2400" dirty="0">
              <a:gradFill>
                <a:gsLst>
                  <a:gs pos="2917">
                    <a:schemeClr val="tx1"/>
                  </a:gs>
                  <a:gs pos="30000">
                    <a:schemeClr val="tx1"/>
                  </a:gs>
                </a:gsLst>
                <a:lin ang="5400000" scaled="0"/>
              </a:gradFill>
            </a:endParaRPr>
          </a:p>
        </p:txBody>
      </p:sp>
      <p:sp>
        <p:nvSpPr>
          <p:cNvPr id="9" name="TextBox 8">
            <a:extLst>
              <a:ext uri="{FF2B5EF4-FFF2-40B4-BE49-F238E27FC236}">
                <a16:creationId xmlns:a16="http://schemas.microsoft.com/office/drawing/2014/main" id="{7EAF7FF4-6BBC-4F37-ADBD-A3444ADB4481}"/>
              </a:ext>
            </a:extLst>
          </p:cNvPr>
          <p:cNvSpPr txBox="1"/>
          <p:nvPr/>
        </p:nvSpPr>
        <p:spPr>
          <a:xfrm>
            <a:off x="1011261" y="3506868"/>
            <a:ext cx="6409678" cy="627864"/>
          </a:xfrm>
          <a:prstGeom prst="rect">
            <a:avLst/>
          </a:prstGeom>
          <a:noFill/>
        </p:spPr>
        <p:txBody>
          <a:bodyPr wrap="square" lIns="182880" tIns="146304" rIns="182880" bIns="146304" rtlCol="0">
            <a:spAutoFit/>
          </a:bodyPr>
          <a:lstStyle/>
          <a:p>
            <a:pPr marL="342900" indent="-342900">
              <a:lnSpc>
                <a:spcPct val="90000"/>
              </a:lnSpc>
              <a:spcAft>
                <a:spcPts val="600"/>
              </a:spcAft>
              <a:buFont typeface="Arial" panose="020B0604020202020204" pitchFamily="34" charset="0"/>
              <a:buChar char="•"/>
            </a:pPr>
            <a:r>
              <a:rPr lang="en-US" sz="2400" dirty="0" err="1">
                <a:gradFill>
                  <a:gsLst>
                    <a:gs pos="2917">
                      <a:schemeClr val="tx1"/>
                    </a:gs>
                    <a:gs pos="30000">
                      <a:schemeClr val="tx1"/>
                    </a:gs>
                  </a:gsLst>
                  <a:lin ang="5400000" scaled="0"/>
                </a:gradFill>
              </a:rPr>
              <a:t>Security and Compliance</a:t>
            </a:r>
            <a:endParaRPr lang="en-US" sz="2400" dirty="0">
              <a:gradFill>
                <a:gsLst>
                  <a:gs pos="2917">
                    <a:schemeClr val="tx1"/>
                  </a:gs>
                  <a:gs pos="30000">
                    <a:schemeClr val="tx1"/>
                  </a:gs>
                </a:gsLst>
                <a:lin ang="5400000" scaled="0"/>
              </a:gradFill>
            </a:endParaRPr>
          </a:p>
        </p:txBody>
      </p:sp>
      <p:sp>
        <p:nvSpPr>
          <p:cNvPr id="10" name="TextBox 9">
            <a:extLst>
              <a:ext uri="{FF2B5EF4-FFF2-40B4-BE49-F238E27FC236}">
                <a16:creationId xmlns:a16="http://schemas.microsoft.com/office/drawing/2014/main" id="{09111401-57D8-49A1-878F-7E3CDD5CBF00}"/>
              </a:ext>
            </a:extLst>
          </p:cNvPr>
          <p:cNvSpPr txBox="1"/>
          <p:nvPr/>
        </p:nvSpPr>
        <p:spPr>
          <a:xfrm>
            <a:off x="1011261" y="4825422"/>
            <a:ext cx="6409678" cy="627864"/>
          </a:xfrm>
          <a:prstGeom prst="rect">
            <a:avLst/>
          </a:prstGeom>
          <a:noFill/>
        </p:spPr>
        <p:txBody>
          <a:bodyPr wrap="square" lIns="182880" tIns="146304" rIns="182880" bIns="146304" rtlCol="0">
            <a:spAutoFit/>
          </a:bodyPr>
          <a:lstStyle/>
          <a:p>
            <a:pPr marL="342900" indent="-342900">
              <a:lnSpc>
                <a:spcPct val="90000"/>
              </a:lnSpc>
              <a:spcAft>
                <a:spcPts val="600"/>
              </a:spcAft>
              <a:buFont typeface="Arial" panose="020B0604020202020204" pitchFamily="34" charset="0"/>
              <a:buChar char="•"/>
            </a:pPr>
            <a:r>
              <a:rPr lang="en-US" sz="2400" dirty="0" err="1">
                <a:gradFill>
                  <a:gsLst>
                    <a:gs pos="2917">
                      <a:schemeClr val="tx1"/>
                    </a:gs>
                    <a:gs pos="30000">
                      <a:schemeClr val="tx1"/>
                    </a:gs>
                  </a:gsLst>
                  <a:lin ang="5400000" scaled="0"/>
                </a:gradFill>
              </a:rPr>
              <a:t>Configure and Enforce the Setting "Windows Firewall: Domain: Firewall state" via GPO</a:t>
            </a:r>
            <a:endParaRPr lang="en-US" sz="2400" dirty="0">
              <a:gradFill>
                <a:gsLst>
                  <a:gs pos="2917">
                    <a:schemeClr val="tx1"/>
                  </a:gs>
                  <a:gs pos="30000">
                    <a:schemeClr val="tx1"/>
                  </a:gs>
                </a:gsLst>
                <a:lin ang="5400000" scaled="0"/>
              </a:gradFill>
            </a:endParaRPr>
          </a:p>
        </p:txBody>
      </p:sp>
      <p:sp>
        <p:nvSpPr>
          <p:cNvPr id="11" name="TextBox 10">
            <a:extLst>
              <a:ext uri="{FF2B5EF4-FFF2-40B4-BE49-F238E27FC236}">
                <a16:creationId xmlns:a16="http://schemas.microsoft.com/office/drawing/2014/main" id="{2FE67B10-FED4-45EA-A5D2-A0EBA829881F}"/>
              </a:ext>
            </a:extLst>
          </p:cNvPr>
          <p:cNvSpPr txBox="1"/>
          <p:nvPr/>
        </p:nvSpPr>
        <p:spPr>
          <a:xfrm>
            <a:off x="-794" y="6366661"/>
            <a:ext cx="5033639"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2616381252"/>
      </p:ext>
    </p:extLst>
  </p:cSld>
  <p:clrMapOvr>
    <a:masterClrMapping/>
  </p:clrMapOvr>
  <p:transition>
    <p:fade/>
  </p:transition>
</p:sld>
</file>

<file path=ppt/slides/slide4.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D92124-49ED-48CD-8B78-C0D68732C9B0}"/>
              </a:ext>
            </a:extLst>
          </p:cNvPr>
          <p:cNvSpPr>
            <a:spLocks noGrp="1"/>
          </p:cNvSpPr>
          <p:nvPr>
            <p:ph type="title"/>
          </p:nvPr>
        </p:nvSpPr>
        <p:spPr/>
        <p:txBody>
          <a:bodyPr/>
          <a:lstStyle/>
          <a:p>
            <a:r>
              <a:rPr lang="en-US" dirty="0" err="1"/>
              <a:t>Security and Compliance</a:t>
            </a:r>
            <a:endParaRPr lang="en-US" dirty="0"/>
          </a:p>
        </p:txBody>
      </p:sp>
      <p:graphicFrame>
        <p:nvGraphicFramePr>
          <p:cNvPr id="6" name="Chart 5">
            <a:extLst>
              <a:ext uri="{FF2B5EF4-FFF2-40B4-BE49-F238E27FC236}">
                <a16:creationId xmlns:a16="http://schemas.microsoft.com/office/drawing/2014/main" id="{B12BC686-2AC4-41B1-9E0B-08A139B942AD}"/>
              </a:ext>
            </a:extLst>
          </p:cNvPr>
          <p:cNvGraphicFramePr/>
          <p:nvPr>
            <p:extLst>
              <p:ext uri="{D42A27DB-BD31-4B8C-83A1-F6EECF244321}">
                <p14:modId xmlns:p14="http://schemas.microsoft.com/office/powerpoint/2010/main" val="1159516303"/>
              </p:ext>
            </p:extLst>
          </p:nvPr>
        </p:nvGraphicFramePr>
        <p:xfrm>
          <a:off x="-794" y="1002865"/>
          <a:ext cx="4414427" cy="536379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5896B882-54F3-4B58-8B56-93D20371EDC4}"/>
              </a:ext>
            </a:extLst>
          </p:cNvPr>
          <p:cNvSpPr txBox="1"/>
          <p:nvPr/>
        </p:nvSpPr>
        <p:spPr>
          <a:xfrm>
            <a:off x="1641372" y="2388944"/>
            <a:ext cx="1295400" cy="2920800"/>
          </a:xfrm>
          <a:prstGeom prst="rect">
            <a:avLst/>
          </a:prstGeom>
          <a:noFill/>
        </p:spPr>
        <p:txBody>
          <a:bodyPr wrap="square" lIns="182880" tIns="146304" rIns="182880" bIns="146304" rtlCol="0">
            <a:spAutoFit/>
          </a:bodyPr>
          <a:lstStyle/>
          <a:p>
            <a:pPr algn="ctr">
              <a:lnSpc>
                <a:spcPct val="90000"/>
              </a:lnSpc>
              <a:spcAft>
                <a:spcPts val="600"/>
              </a:spcAft>
            </a:pPr>
            <a:r>
              <a:rPr lang="en-US" sz="2800" b="1" dirty="0" err="1">
                <a:gradFill>
                  <a:gsLst>
                    <a:gs pos="2917">
                      <a:schemeClr val="tx1"/>
                    </a:gs>
                    <a:gs pos="30000">
                      <a:schemeClr val="tx1"/>
                    </a:gs>
                  </a:gsLst>
                  <a:lin ang="5400000" scaled="0"/>
                </a:gradFill>
              </a:rPr>
              <a:t>71</a:t>
            </a:r>
            <a:r>
              <a:rPr lang="en-US" sz="2800" b="1" dirty="0">
                <a:gradFill>
                  <a:gsLst>
                    <a:gs pos="2917">
                      <a:schemeClr val="tx1"/>
                    </a:gs>
                    <a:gs pos="30000">
                      <a:schemeClr val="tx1"/>
                    </a:gs>
                  </a:gsLst>
                  <a:lin ang="5400000" scaled="0"/>
                </a:gradFill>
              </a:rPr>
              <a:t>%</a:t>
            </a:r>
          </a:p>
          <a:p>
            <a:pPr algn="ctr">
              <a:lnSpc>
                <a:spcPct val="90000"/>
              </a:lnSpc>
              <a:spcAft>
                <a:spcPts val="600"/>
              </a:spcAft>
            </a:pPr>
            <a:r>
              <a:rPr lang="en-US" sz="1600" b="1" dirty="0">
                <a:gradFill>
                  <a:gsLst>
                    <a:gs pos="2917">
                      <a:schemeClr val="tx1"/>
                    </a:gs>
                    <a:gs pos="30000">
                      <a:schemeClr val="tx1"/>
                    </a:gs>
                  </a:gsLst>
                  <a:lin ang="5400000" scaled="0"/>
                </a:gradFill>
              </a:rPr>
              <a:t>Passed</a:t>
            </a:r>
          </a:p>
        </p:txBody>
      </p:sp>
      <p:sp>
        <p:nvSpPr>
          <p:cNvPr id="8" name="TextBox 7">
            <a:extLst>
              <a:ext uri="{FF2B5EF4-FFF2-40B4-BE49-F238E27FC236}">
                <a16:creationId xmlns:a16="http://schemas.microsoft.com/office/drawing/2014/main" id="{8FF24D2D-BA31-43BA-9325-A740EEA150A7}"/>
              </a:ext>
            </a:extLst>
          </p:cNvPr>
          <p:cNvSpPr txBox="1"/>
          <p:nvPr/>
        </p:nvSpPr>
        <p:spPr>
          <a:xfrm>
            <a:off x="4033326" y="1412876"/>
            <a:ext cx="7687329" cy="1141851"/>
          </a:xfrm>
          <a:prstGeom prst="rect">
            <a:avLst/>
          </a:prstGeom>
          <a:noFill/>
        </p:spPr>
        <p:txBody>
          <a:bodyPr wrap="square" lIns="182880" tIns="146304" rIns="182880" bIns="146304" rtlCol="0" anchor="t">
            <a:spAutoFit/>
          </a:bodyPr>
          <a:lstStyle/>
          <a:p>
            <a:pPr>
              <a:lnSpc>
                <a:spcPct val="90000"/>
              </a:lnSpc>
              <a:spcAft>
                <a:spcPts val="600"/>
              </a:spcAft>
            </a:pPr>
            <a:r>
              <a:rPr lang="en-US" sz="2000" dirty="0">
                <a:cs typeface="Segoe UI Semilight"/>
              </a:rPr>
              <a:t>Highest Priority Recommendations</a:t>
            </a:r>
          </a:p>
          <a:p>
            <a:pPr marL="285750" indent="-285750">
              <a:lnSpc>
                <a:spcPct val="90000"/>
              </a:lnSpc>
              <a:spcAft>
                <a:spcPts val="600"/>
              </a:spcAft>
              <a:buFont typeface="Arial" panose="020B0604020202020204" pitchFamily="34" charset="0"/>
              <a:buChar char="•"/>
            </a:pPr>
            <a:endParaRPr lang="en-US" sz="1500" dirty="0">
              <a:gradFill>
                <a:gsLst>
                  <a:gs pos="2917">
                    <a:srgbClr val="353535"/>
                  </a:gs>
                  <a:gs pos="30000">
                    <a:srgbClr val="353535"/>
                  </a:gs>
                </a:gsLst>
                <a:lin ang="5400000" scaled="0"/>
              </a:gradFill>
            </a:endParaRPr>
          </a:p>
          <a:p>
            <a:pPr marL="285750" indent="-285750">
              <a:lnSpc>
                <a:spcPct val="90000"/>
              </a:lnSpc>
              <a:spcAft>
                <a:spcPts val="600"/>
              </a:spcAft>
              <a:buFont typeface="Arial" panose="020B0604020202020204" pitchFamily="34" charset="0"/>
              <a:buChar char="•"/>
            </a:pPr>
            <a:r>
              <a:rPr lang="en-US" sz="1500" dirty="0" err="1">
                <a:gradFill>
                  <a:gsLst>
                    <a:gs pos="2917">
                      <a:srgbClr val="353535"/>
                    </a:gs>
                    <a:gs pos="30000">
                      <a:srgbClr val="353535"/>
                    </a:gs>
                  </a:gsLst>
                  <a:lin ang="5400000" scaled="0"/>
                </a:gradFill>
              </a:rPr>
              <a:t>Configure and Enforce the Setting "Windows Firewall: Domain: Firewall state" via GPO
Enable and Enforce the Setting "Turn off Autoplay" via GPO
Configure and Enforce the Setting "Windows Firewall: Public: Firewall state" via GPO
Mitigations missing for speculative execution side-channel vulnerabilities
Configure the Setting "Network security: LAN Manager authentication level" and Enforce via GPO
Ensure that the default Exchange ActiveSync policy reflects the security requirements of your organization.
Use the default client throttling values in the default throttling policy
Define and Enforce Setting "Back up files and directories" via GPO for Accounts Which Need This Level of Access
Configure Authorized User List for Setting "Restore files and directories" and Enforce via GPO
Review permissions on the "Exchange Administrative Group (FYDIBOHF23SPDLT)" object in the configuration partition</a:t>
            </a:r>
            <a:endParaRPr lang="en-US" sz="1500" dirty="0">
              <a:gradFill>
                <a:gsLst>
                  <a:gs pos="2917">
                    <a:srgbClr val="353535"/>
                  </a:gs>
                  <a:gs pos="30000">
                    <a:srgbClr val="353535"/>
                  </a:gs>
                </a:gsLst>
                <a:lin ang="5400000" scaled="0"/>
              </a:gradFill>
            </a:endParaRPr>
          </a:p>
        </p:txBody>
      </p:sp>
      <p:sp>
        <p:nvSpPr>
          <p:cNvPr id="10" name="TextBox 9">
            <a:extLst>
              <a:ext uri="{FF2B5EF4-FFF2-40B4-BE49-F238E27FC236}">
                <a16:creationId xmlns:a16="http://schemas.microsoft.com/office/drawing/2014/main" id="{29823A2C-4914-4D81-B40E-6F0BE35DE6F2}"/>
              </a:ext>
            </a:extLst>
          </p:cNvPr>
          <p:cNvSpPr txBox="1"/>
          <p:nvPr/>
        </p:nvSpPr>
        <p:spPr>
          <a:xfrm>
            <a:off x="-794" y="6366661"/>
            <a:ext cx="5033639"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3310587962"/>
      </p:ext>
    </p:extLst>
  </p:cSld>
  <p:clrMapOvr>
    <a:masterClrMapping/>
  </p:clrMapOvr>
  <p:transition>
    <p:fade/>
  </p:transition>
</p:sld>
</file>

<file path=ppt/slides/slide5.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D92124-49ED-48CD-8B78-C0D68732C9B0}"/>
              </a:ext>
            </a:extLst>
          </p:cNvPr>
          <p:cNvSpPr>
            <a:spLocks noGrp="1"/>
          </p:cNvSpPr>
          <p:nvPr>
            <p:ph type="title"/>
          </p:nvPr>
        </p:nvSpPr>
        <p:spPr/>
        <p:txBody>
          <a:bodyPr/>
          <a:lstStyle/>
          <a:p>
            <a:r>
              <a:rPr lang="en-US" dirty="0" err="1"/>
              <a:t>Operations and Monitoring</a:t>
            </a:r>
            <a:endParaRPr lang="en-US" dirty="0"/>
          </a:p>
        </p:txBody>
      </p:sp>
      <p:graphicFrame>
        <p:nvGraphicFramePr>
          <p:cNvPr id="6" name="Chart 5">
            <a:extLst>
              <a:ext uri="{FF2B5EF4-FFF2-40B4-BE49-F238E27FC236}">
                <a16:creationId xmlns:a16="http://schemas.microsoft.com/office/drawing/2014/main" id="{B12BC686-2AC4-41B1-9E0B-08A139B942AD}"/>
              </a:ext>
            </a:extLst>
          </p:cNvPr>
          <p:cNvGraphicFramePr/>
          <p:nvPr>
            <p:extLst>
              <p:ext uri="{D42A27DB-BD31-4B8C-83A1-F6EECF244321}">
                <p14:modId xmlns:p14="http://schemas.microsoft.com/office/powerpoint/2010/main" val="1159516303"/>
              </p:ext>
            </p:extLst>
          </p:nvPr>
        </p:nvGraphicFramePr>
        <p:xfrm>
          <a:off x="-794" y="1002865"/>
          <a:ext cx="4414427" cy="536379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5896B882-54F3-4B58-8B56-93D20371EDC4}"/>
              </a:ext>
            </a:extLst>
          </p:cNvPr>
          <p:cNvSpPr txBox="1"/>
          <p:nvPr/>
        </p:nvSpPr>
        <p:spPr>
          <a:xfrm>
            <a:off x="1641372" y="2388944"/>
            <a:ext cx="1295400" cy="2920800"/>
          </a:xfrm>
          <a:prstGeom prst="rect">
            <a:avLst/>
          </a:prstGeom>
          <a:noFill/>
        </p:spPr>
        <p:txBody>
          <a:bodyPr wrap="square" lIns="182880" tIns="146304" rIns="182880" bIns="146304" rtlCol="0">
            <a:spAutoFit/>
          </a:bodyPr>
          <a:lstStyle/>
          <a:p>
            <a:pPr algn="ctr">
              <a:lnSpc>
                <a:spcPct val="90000"/>
              </a:lnSpc>
              <a:spcAft>
                <a:spcPts val="600"/>
              </a:spcAft>
            </a:pPr>
            <a:r>
              <a:rPr lang="en-US" sz="2800" b="1" dirty="0" err="1">
                <a:gradFill>
                  <a:gsLst>
                    <a:gs pos="2917">
                      <a:schemeClr val="tx1"/>
                    </a:gs>
                    <a:gs pos="30000">
                      <a:schemeClr val="tx1"/>
                    </a:gs>
                  </a:gsLst>
                  <a:lin ang="5400000" scaled="0"/>
                </a:gradFill>
              </a:rPr>
              <a:t>99</a:t>
            </a:r>
            <a:r>
              <a:rPr lang="en-US" sz="2800" b="1" dirty="0">
                <a:gradFill>
                  <a:gsLst>
                    <a:gs pos="2917">
                      <a:schemeClr val="tx1"/>
                    </a:gs>
                    <a:gs pos="30000">
                      <a:schemeClr val="tx1"/>
                    </a:gs>
                  </a:gsLst>
                  <a:lin ang="5400000" scaled="0"/>
                </a:gradFill>
              </a:rPr>
              <a:t>%</a:t>
            </a:r>
          </a:p>
          <a:p>
            <a:pPr algn="ctr">
              <a:lnSpc>
                <a:spcPct val="90000"/>
              </a:lnSpc>
              <a:spcAft>
                <a:spcPts val="600"/>
              </a:spcAft>
            </a:pPr>
            <a:r>
              <a:rPr lang="en-US" sz="1600" b="1" dirty="0">
                <a:gradFill>
                  <a:gsLst>
                    <a:gs pos="2917">
                      <a:schemeClr val="tx1"/>
                    </a:gs>
                    <a:gs pos="30000">
                      <a:schemeClr val="tx1"/>
                    </a:gs>
                  </a:gsLst>
                  <a:lin ang="5400000" scaled="0"/>
                </a:gradFill>
              </a:rPr>
              <a:t>Passed</a:t>
            </a:r>
          </a:p>
        </p:txBody>
      </p:sp>
      <p:sp>
        <p:nvSpPr>
          <p:cNvPr id="8" name="TextBox 7">
            <a:extLst>
              <a:ext uri="{FF2B5EF4-FFF2-40B4-BE49-F238E27FC236}">
                <a16:creationId xmlns:a16="http://schemas.microsoft.com/office/drawing/2014/main" id="{8FF24D2D-BA31-43BA-9325-A740EEA150A7}"/>
              </a:ext>
            </a:extLst>
          </p:cNvPr>
          <p:cNvSpPr txBox="1"/>
          <p:nvPr/>
        </p:nvSpPr>
        <p:spPr>
          <a:xfrm>
            <a:off x="4033326" y="1412876"/>
            <a:ext cx="7687329" cy="1141851"/>
          </a:xfrm>
          <a:prstGeom prst="rect">
            <a:avLst/>
          </a:prstGeom>
          <a:noFill/>
        </p:spPr>
        <p:txBody>
          <a:bodyPr wrap="square" lIns="182880" tIns="146304" rIns="182880" bIns="146304" rtlCol="0" anchor="t">
            <a:spAutoFit/>
          </a:bodyPr>
          <a:lstStyle/>
          <a:p>
            <a:pPr>
              <a:lnSpc>
                <a:spcPct val="90000"/>
              </a:lnSpc>
              <a:spcAft>
                <a:spcPts val="600"/>
              </a:spcAft>
            </a:pPr>
            <a:r>
              <a:rPr lang="en-US" sz="2000" dirty="0">
                <a:cs typeface="Segoe UI Semilight"/>
              </a:rPr>
              <a:t>Highest Priority Recommendations</a:t>
            </a:r>
          </a:p>
          <a:p>
            <a:pPr marL="285750" indent="-285750">
              <a:lnSpc>
                <a:spcPct val="90000"/>
              </a:lnSpc>
              <a:spcAft>
                <a:spcPts val="600"/>
              </a:spcAft>
              <a:buFont typeface="Arial" panose="020B0604020202020204" pitchFamily="34" charset="0"/>
              <a:buChar char="•"/>
            </a:pPr>
            <a:endParaRPr lang="en-US" sz="1500" dirty="0">
              <a:gradFill>
                <a:gsLst>
                  <a:gs pos="2917">
                    <a:srgbClr val="353535"/>
                  </a:gs>
                  <a:gs pos="30000">
                    <a:srgbClr val="353535"/>
                  </a:gs>
                </a:gsLst>
                <a:lin ang="5400000" scaled="0"/>
              </a:gradFill>
            </a:endParaRPr>
          </a:p>
          <a:p>
            <a:pPr marL="285750" indent="-285750">
              <a:lnSpc>
                <a:spcPct val="90000"/>
              </a:lnSpc>
              <a:spcAft>
                <a:spcPts val="600"/>
              </a:spcAft>
              <a:buFont typeface="Arial" panose="020B0604020202020204" pitchFamily="34" charset="0"/>
              <a:buChar char="•"/>
            </a:pPr>
            <a:r>
              <a:rPr lang="en-US" sz="1500" dirty="0" err="1">
                <a:gradFill>
                  <a:gsLst>
                    <a:gs pos="2917">
                      <a:srgbClr val="353535"/>
                    </a:gs>
                    <a:gs pos="30000">
                      <a:srgbClr val="353535"/>
                    </a:gs>
                  </a:gsLst>
                  <a:lin ang="5400000" scaled="0"/>
                </a:gradFill>
              </a:rPr>
              <a:t>Investigate reasons why Event ID 15006, MSExchangeTransport, ‘The Microsoft Exchange Transport service is rejecting messages because available disk space is below the configured threshold’ has occurred.</a:t>
            </a:r>
            <a:endParaRPr lang="en-US" sz="1500" dirty="0">
              <a:gradFill>
                <a:gsLst>
                  <a:gs pos="2917">
                    <a:srgbClr val="353535"/>
                  </a:gs>
                  <a:gs pos="30000">
                    <a:srgbClr val="353535"/>
                  </a:gs>
                </a:gsLst>
                <a:lin ang="5400000" scaled="0"/>
              </a:gradFill>
            </a:endParaRPr>
          </a:p>
        </p:txBody>
      </p:sp>
      <p:sp>
        <p:nvSpPr>
          <p:cNvPr id="10" name="TextBox 9">
            <a:extLst>
              <a:ext uri="{FF2B5EF4-FFF2-40B4-BE49-F238E27FC236}">
                <a16:creationId xmlns:a16="http://schemas.microsoft.com/office/drawing/2014/main" id="{29823A2C-4914-4D81-B40E-6F0BE35DE6F2}"/>
              </a:ext>
            </a:extLst>
          </p:cNvPr>
          <p:cNvSpPr txBox="1"/>
          <p:nvPr/>
        </p:nvSpPr>
        <p:spPr>
          <a:xfrm>
            <a:off x="-794" y="6366661"/>
            <a:ext cx="5033639"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3310587962"/>
      </p:ext>
    </p:extLst>
  </p:cSld>
  <p:clrMapOvr>
    <a:masterClrMapping/>
  </p:clrMapOvr>
  <p:transition>
    <p:fade/>
  </p:transition>
</p:sld>
</file>

<file path=ppt/slides/slide6.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D92124-49ED-48CD-8B78-C0D68732C9B0}"/>
              </a:ext>
            </a:extLst>
          </p:cNvPr>
          <p:cNvSpPr>
            <a:spLocks noGrp="1"/>
          </p:cNvSpPr>
          <p:nvPr>
            <p:ph type="title"/>
          </p:nvPr>
        </p:nvSpPr>
        <p:spPr/>
        <p:txBody>
          <a:bodyPr/>
          <a:lstStyle/>
          <a:p>
            <a:r>
              <a:rPr lang="en-US" dirty="0" err="1"/>
              <a:t>Upgrade, Migration and Deployment</a:t>
            </a:r>
            <a:endParaRPr lang="en-US" dirty="0"/>
          </a:p>
        </p:txBody>
      </p:sp>
      <p:graphicFrame>
        <p:nvGraphicFramePr>
          <p:cNvPr id="6" name="Chart 5">
            <a:extLst>
              <a:ext uri="{FF2B5EF4-FFF2-40B4-BE49-F238E27FC236}">
                <a16:creationId xmlns:a16="http://schemas.microsoft.com/office/drawing/2014/main" id="{B12BC686-2AC4-41B1-9E0B-08A139B942AD}"/>
              </a:ext>
            </a:extLst>
          </p:cNvPr>
          <p:cNvGraphicFramePr/>
          <p:nvPr>
            <p:extLst>
              <p:ext uri="{D42A27DB-BD31-4B8C-83A1-F6EECF244321}">
                <p14:modId xmlns:p14="http://schemas.microsoft.com/office/powerpoint/2010/main" val="1159516303"/>
              </p:ext>
            </p:extLst>
          </p:nvPr>
        </p:nvGraphicFramePr>
        <p:xfrm>
          <a:off x="-794" y="1002865"/>
          <a:ext cx="4414427" cy="536379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5896B882-54F3-4B58-8B56-93D20371EDC4}"/>
              </a:ext>
            </a:extLst>
          </p:cNvPr>
          <p:cNvSpPr txBox="1"/>
          <p:nvPr/>
        </p:nvSpPr>
        <p:spPr>
          <a:xfrm>
            <a:off x="1641372" y="2388944"/>
            <a:ext cx="1295400" cy="2920800"/>
          </a:xfrm>
          <a:prstGeom prst="rect">
            <a:avLst/>
          </a:prstGeom>
          <a:noFill/>
        </p:spPr>
        <p:txBody>
          <a:bodyPr wrap="square" lIns="182880" tIns="146304" rIns="182880" bIns="146304" rtlCol="0">
            <a:spAutoFit/>
          </a:bodyPr>
          <a:lstStyle/>
          <a:p>
            <a:pPr algn="ctr">
              <a:lnSpc>
                <a:spcPct val="90000"/>
              </a:lnSpc>
              <a:spcAft>
                <a:spcPts val="600"/>
              </a:spcAft>
            </a:pPr>
            <a:r>
              <a:rPr lang="en-US" sz="2800" b="1" dirty="0" err="1">
                <a:gradFill>
                  <a:gsLst>
                    <a:gs pos="2917">
                      <a:schemeClr val="tx1"/>
                    </a:gs>
                    <a:gs pos="30000">
                      <a:schemeClr val="tx1"/>
                    </a:gs>
                  </a:gsLst>
                  <a:lin ang="5400000" scaled="0"/>
                </a:gradFill>
              </a:rPr>
              <a:t>90</a:t>
            </a:r>
            <a:r>
              <a:rPr lang="en-US" sz="2800" b="1" dirty="0">
                <a:gradFill>
                  <a:gsLst>
                    <a:gs pos="2917">
                      <a:schemeClr val="tx1"/>
                    </a:gs>
                    <a:gs pos="30000">
                      <a:schemeClr val="tx1"/>
                    </a:gs>
                  </a:gsLst>
                  <a:lin ang="5400000" scaled="0"/>
                </a:gradFill>
              </a:rPr>
              <a:t>%</a:t>
            </a:r>
          </a:p>
          <a:p>
            <a:pPr algn="ctr">
              <a:lnSpc>
                <a:spcPct val="90000"/>
              </a:lnSpc>
              <a:spcAft>
                <a:spcPts val="600"/>
              </a:spcAft>
            </a:pPr>
            <a:r>
              <a:rPr lang="en-US" sz="1600" b="1" dirty="0">
                <a:gradFill>
                  <a:gsLst>
                    <a:gs pos="2917">
                      <a:schemeClr val="tx1"/>
                    </a:gs>
                    <a:gs pos="30000">
                      <a:schemeClr val="tx1"/>
                    </a:gs>
                  </a:gsLst>
                  <a:lin ang="5400000" scaled="0"/>
                </a:gradFill>
              </a:rPr>
              <a:t>Passed</a:t>
            </a:r>
          </a:p>
        </p:txBody>
      </p:sp>
      <p:sp>
        <p:nvSpPr>
          <p:cNvPr id="8" name="TextBox 7">
            <a:extLst>
              <a:ext uri="{FF2B5EF4-FFF2-40B4-BE49-F238E27FC236}">
                <a16:creationId xmlns:a16="http://schemas.microsoft.com/office/drawing/2014/main" id="{8FF24D2D-BA31-43BA-9325-A740EEA150A7}"/>
              </a:ext>
            </a:extLst>
          </p:cNvPr>
          <p:cNvSpPr txBox="1"/>
          <p:nvPr/>
        </p:nvSpPr>
        <p:spPr>
          <a:xfrm>
            <a:off x="4033326" y="1412876"/>
            <a:ext cx="7687329" cy="1141851"/>
          </a:xfrm>
          <a:prstGeom prst="rect">
            <a:avLst/>
          </a:prstGeom>
          <a:noFill/>
        </p:spPr>
        <p:txBody>
          <a:bodyPr wrap="square" lIns="182880" tIns="146304" rIns="182880" bIns="146304" rtlCol="0" anchor="t">
            <a:spAutoFit/>
          </a:bodyPr>
          <a:lstStyle/>
          <a:p>
            <a:pPr>
              <a:lnSpc>
                <a:spcPct val="90000"/>
              </a:lnSpc>
              <a:spcAft>
                <a:spcPts val="600"/>
              </a:spcAft>
            </a:pPr>
            <a:r>
              <a:rPr lang="en-US" sz="2000" dirty="0">
                <a:cs typeface="Segoe UI Semilight"/>
              </a:rPr>
              <a:t>Highest Priority Recommendations</a:t>
            </a:r>
          </a:p>
          <a:p>
            <a:pPr marL="285750" indent="-285750">
              <a:lnSpc>
                <a:spcPct val="90000"/>
              </a:lnSpc>
              <a:spcAft>
                <a:spcPts val="600"/>
              </a:spcAft>
              <a:buFont typeface="Arial" panose="020B0604020202020204" pitchFamily="34" charset="0"/>
              <a:buChar char="•"/>
            </a:pPr>
            <a:endParaRPr lang="en-US" sz="1500" dirty="0">
              <a:gradFill>
                <a:gsLst>
                  <a:gs pos="2917">
                    <a:srgbClr val="353535"/>
                  </a:gs>
                  <a:gs pos="30000">
                    <a:srgbClr val="353535"/>
                  </a:gs>
                </a:gsLst>
                <a:lin ang="5400000" scaled="0"/>
              </a:gradFill>
            </a:endParaRPr>
          </a:p>
          <a:p>
            <a:pPr marL="285750" indent="-285750">
              <a:lnSpc>
                <a:spcPct val="90000"/>
              </a:lnSpc>
              <a:spcAft>
                <a:spcPts val="600"/>
              </a:spcAft>
              <a:buFont typeface="Arial" panose="020B0604020202020204" pitchFamily="34" charset="0"/>
              <a:buChar char="•"/>
            </a:pPr>
            <a:r>
              <a:rPr lang="en-US" sz="1500" dirty="0" err="1">
                <a:gradFill>
                  <a:gsLst>
                    <a:gs pos="2917">
                      <a:srgbClr val="353535"/>
                    </a:gs>
                    <a:gs pos="30000">
                      <a:srgbClr val="353535"/>
                    </a:gs>
                  </a:gsLst>
                  <a:lin ang="5400000" scaled="0"/>
                </a:gradFill>
              </a:rPr>
              <a:t>Install the latest updates on your Exchange Servers.
Exchange databases that host mailboxes should always have an offline address book configured.
Ensure that each site containing Exchange Server computers has at least two Domain Controllers that are also Global Catalog servers.
Configure Windows SmartScreen</a:t>
            </a:r>
            <a:endParaRPr lang="en-US" sz="1500" dirty="0">
              <a:gradFill>
                <a:gsLst>
                  <a:gs pos="2917">
                    <a:srgbClr val="353535"/>
                  </a:gs>
                  <a:gs pos="30000">
                    <a:srgbClr val="353535"/>
                  </a:gs>
                </a:gsLst>
                <a:lin ang="5400000" scaled="0"/>
              </a:gradFill>
            </a:endParaRPr>
          </a:p>
        </p:txBody>
      </p:sp>
      <p:sp>
        <p:nvSpPr>
          <p:cNvPr id="10" name="TextBox 9">
            <a:extLst>
              <a:ext uri="{FF2B5EF4-FFF2-40B4-BE49-F238E27FC236}">
                <a16:creationId xmlns:a16="http://schemas.microsoft.com/office/drawing/2014/main" id="{29823A2C-4914-4D81-B40E-6F0BE35DE6F2}"/>
              </a:ext>
            </a:extLst>
          </p:cNvPr>
          <p:cNvSpPr txBox="1"/>
          <p:nvPr/>
        </p:nvSpPr>
        <p:spPr>
          <a:xfrm>
            <a:off x="-794" y="6366661"/>
            <a:ext cx="5033639"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3310587962"/>
      </p:ext>
    </p:extLst>
  </p:cSld>
  <p:clrMapOvr>
    <a:masterClrMapping/>
  </p:clrMapOvr>
  <p:transition>
    <p:fade/>
  </p:transition>
</p:sld>
</file>

<file path=ppt/slides/slide7.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D92124-49ED-48CD-8B78-C0D68732C9B0}"/>
              </a:ext>
            </a:extLst>
          </p:cNvPr>
          <p:cNvSpPr>
            <a:spLocks noGrp="1"/>
          </p:cNvSpPr>
          <p:nvPr>
            <p:ph type="title"/>
          </p:nvPr>
        </p:nvSpPr>
        <p:spPr/>
        <p:txBody>
          <a:bodyPr/>
          <a:lstStyle/>
          <a:p>
            <a:r>
              <a:rPr lang="en-US" dirty="0" err="1"/>
              <a:t>Availability and Business Continuity</a:t>
            </a:r>
            <a:endParaRPr lang="en-US" dirty="0"/>
          </a:p>
        </p:txBody>
      </p:sp>
      <p:graphicFrame>
        <p:nvGraphicFramePr>
          <p:cNvPr id="6" name="Chart 5">
            <a:extLst>
              <a:ext uri="{FF2B5EF4-FFF2-40B4-BE49-F238E27FC236}">
                <a16:creationId xmlns:a16="http://schemas.microsoft.com/office/drawing/2014/main" id="{B12BC686-2AC4-41B1-9E0B-08A139B942AD}"/>
              </a:ext>
            </a:extLst>
          </p:cNvPr>
          <p:cNvGraphicFramePr/>
          <p:nvPr>
            <p:extLst>
              <p:ext uri="{D42A27DB-BD31-4B8C-83A1-F6EECF244321}">
                <p14:modId xmlns:p14="http://schemas.microsoft.com/office/powerpoint/2010/main" val="1159516303"/>
              </p:ext>
            </p:extLst>
          </p:nvPr>
        </p:nvGraphicFramePr>
        <p:xfrm>
          <a:off x="-794" y="1002865"/>
          <a:ext cx="4414427" cy="536379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5896B882-54F3-4B58-8B56-93D20371EDC4}"/>
              </a:ext>
            </a:extLst>
          </p:cNvPr>
          <p:cNvSpPr txBox="1"/>
          <p:nvPr/>
        </p:nvSpPr>
        <p:spPr>
          <a:xfrm>
            <a:off x="1641372" y="2388944"/>
            <a:ext cx="1295400" cy="2920800"/>
          </a:xfrm>
          <a:prstGeom prst="rect">
            <a:avLst/>
          </a:prstGeom>
          <a:noFill/>
        </p:spPr>
        <p:txBody>
          <a:bodyPr wrap="square" lIns="182880" tIns="146304" rIns="182880" bIns="146304" rtlCol="0">
            <a:spAutoFit/>
          </a:bodyPr>
          <a:lstStyle/>
          <a:p>
            <a:pPr algn="ctr">
              <a:lnSpc>
                <a:spcPct val="90000"/>
              </a:lnSpc>
              <a:spcAft>
                <a:spcPts val="600"/>
              </a:spcAft>
            </a:pPr>
            <a:r>
              <a:rPr lang="en-US" sz="2800" b="1" dirty="0" err="1">
                <a:gradFill>
                  <a:gsLst>
                    <a:gs pos="2917">
                      <a:schemeClr val="tx1"/>
                    </a:gs>
                    <a:gs pos="30000">
                      <a:schemeClr val="tx1"/>
                    </a:gs>
                  </a:gsLst>
                  <a:lin ang="5400000" scaled="0"/>
                </a:gradFill>
              </a:rPr>
              <a:t>97</a:t>
            </a:r>
            <a:r>
              <a:rPr lang="en-US" sz="2800" b="1" dirty="0">
                <a:gradFill>
                  <a:gsLst>
                    <a:gs pos="2917">
                      <a:schemeClr val="tx1"/>
                    </a:gs>
                    <a:gs pos="30000">
                      <a:schemeClr val="tx1"/>
                    </a:gs>
                  </a:gsLst>
                  <a:lin ang="5400000" scaled="0"/>
                </a:gradFill>
              </a:rPr>
              <a:t>%</a:t>
            </a:r>
          </a:p>
          <a:p>
            <a:pPr algn="ctr">
              <a:lnSpc>
                <a:spcPct val="90000"/>
              </a:lnSpc>
              <a:spcAft>
                <a:spcPts val="600"/>
              </a:spcAft>
            </a:pPr>
            <a:r>
              <a:rPr lang="en-US" sz="1600" b="1" dirty="0">
                <a:gradFill>
                  <a:gsLst>
                    <a:gs pos="2917">
                      <a:schemeClr val="tx1"/>
                    </a:gs>
                    <a:gs pos="30000">
                      <a:schemeClr val="tx1"/>
                    </a:gs>
                  </a:gsLst>
                  <a:lin ang="5400000" scaled="0"/>
                </a:gradFill>
              </a:rPr>
              <a:t>Passed</a:t>
            </a:r>
          </a:p>
        </p:txBody>
      </p:sp>
      <p:sp>
        <p:nvSpPr>
          <p:cNvPr id="8" name="TextBox 7">
            <a:extLst>
              <a:ext uri="{FF2B5EF4-FFF2-40B4-BE49-F238E27FC236}">
                <a16:creationId xmlns:a16="http://schemas.microsoft.com/office/drawing/2014/main" id="{8FF24D2D-BA31-43BA-9325-A740EEA150A7}"/>
              </a:ext>
            </a:extLst>
          </p:cNvPr>
          <p:cNvSpPr txBox="1"/>
          <p:nvPr/>
        </p:nvSpPr>
        <p:spPr>
          <a:xfrm>
            <a:off x="4033326" y="1412876"/>
            <a:ext cx="7687329" cy="1141851"/>
          </a:xfrm>
          <a:prstGeom prst="rect">
            <a:avLst/>
          </a:prstGeom>
          <a:noFill/>
        </p:spPr>
        <p:txBody>
          <a:bodyPr wrap="square" lIns="182880" tIns="146304" rIns="182880" bIns="146304" rtlCol="0" anchor="t">
            <a:spAutoFit/>
          </a:bodyPr>
          <a:lstStyle/>
          <a:p>
            <a:pPr>
              <a:lnSpc>
                <a:spcPct val="90000"/>
              </a:lnSpc>
              <a:spcAft>
                <a:spcPts val="600"/>
              </a:spcAft>
            </a:pPr>
            <a:r>
              <a:rPr lang="en-US" sz="2000" dirty="0">
                <a:cs typeface="Segoe UI Semilight"/>
              </a:rPr>
              <a:t>Highest Priority Recommendations</a:t>
            </a:r>
          </a:p>
          <a:p>
            <a:pPr marL="285750" indent="-285750">
              <a:lnSpc>
                <a:spcPct val="90000"/>
              </a:lnSpc>
              <a:spcAft>
                <a:spcPts val="600"/>
              </a:spcAft>
              <a:buFont typeface="Arial" panose="020B0604020202020204" pitchFamily="34" charset="0"/>
              <a:buChar char="•"/>
            </a:pPr>
            <a:endParaRPr lang="en-US" sz="1500" dirty="0">
              <a:gradFill>
                <a:gsLst>
                  <a:gs pos="2917">
                    <a:srgbClr val="353535"/>
                  </a:gs>
                  <a:gs pos="30000">
                    <a:srgbClr val="353535"/>
                  </a:gs>
                </a:gsLst>
                <a:lin ang="5400000" scaled="0"/>
              </a:gradFill>
            </a:endParaRPr>
          </a:p>
          <a:p>
            <a:pPr marL="285750" indent="-285750">
              <a:lnSpc>
                <a:spcPct val="90000"/>
              </a:lnSpc>
              <a:spcAft>
                <a:spcPts val="600"/>
              </a:spcAft>
              <a:buFont typeface="Arial" panose="020B0604020202020204" pitchFamily="34" charset="0"/>
              <a:buChar char="•"/>
            </a:pPr>
            <a:r>
              <a:rPr lang="en-US" sz="1500" dirty="0" err="1">
                <a:gradFill>
                  <a:gsLst>
                    <a:gs pos="2917">
                      <a:srgbClr val="353535"/>
                    </a:gs>
                    <a:gs pos="30000">
                      <a:srgbClr val="353535"/>
                    </a:gs>
                  </a:gsLst>
                  <a:lin ang="5400000" scaled="0"/>
                </a:gradFill>
              </a:rPr>
              <a:t>Ensure that all your production Exchange databases which do not have circular logging configured are being backed up on a regular basis.
Ensure that all required Exchange Server services are running.
Ensure that the Offline Address Book (OAB) mailbox where the Offline Address Book (OAB) is generated is hosted on a database which is replicated within a Database Availability Group (DAG) on computers running Exchange Server 2013/2016.
If a content index catalog on a mailbox database copy becomes corrupted, reseed the catalog from another Exchange Server.
Check the health status of your Exchange servers.
Consider upgrading BIOS Versions that are between 7 and 10 years old.</a:t>
            </a:r>
            <a:endParaRPr lang="en-US" sz="1500" dirty="0">
              <a:gradFill>
                <a:gsLst>
                  <a:gs pos="2917">
                    <a:srgbClr val="353535"/>
                  </a:gs>
                  <a:gs pos="30000">
                    <a:srgbClr val="353535"/>
                  </a:gs>
                </a:gsLst>
                <a:lin ang="5400000" scaled="0"/>
              </a:gradFill>
            </a:endParaRPr>
          </a:p>
        </p:txBody>
      </p:sp>
      <p:sp>
        <p:nvSpPr>
          <p:cNvPr id="10" name="TextBox 9">
            <a:extLst>
              <a:ext uri="{FF2B5EF4-FFF2-40B4-BE49-F238E27FC236}">
                <a16:creationId xmlns:a16="http://schemas.microsoft.com/office/drawing/2014/main" id="{29823A2C-4914-4D81-B40E-6F0BE35DE6F2}"/>
              </a:ext>
            </a:extLst>
          </p:cNvPr>
          <p:cNvSpPr txBox="1"/>
          <p:nvPr/>
        </p:nvSpPr>
        <p:spPr>
          <a:xfrm>
            <a:off x="-794" y="6366661"/>
            <a:ext cx="5033639"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3310587962"/>
      </p:ext>
    </p:extLst>
  </p:cSld>
  <p:clrMapOvr>
    <a:masterClrMapping/>
  </p:clrMapOvr>
  <p:transition>
    <p:fade/>
  </p:transition>
</p:sld>
</file>

<file path=ppt/slides/slide8.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D92124-49ED-48CD-8B78-C0D68732C9B0}"/>
              </a:ext>
            </a:extLst>
          </p:cNvPr>
          <p:cNvSpPr>
            <a:spLocks noGrp="1"/>
          </p:cNvSpPr>
          <p:nvPr>
            <p:ph type="title"/>
          </p:nvPr>
        </p:nvSpPr>
        <p:spPr/>
        <p:txBody>
          <a:bodyPr/>
          <a:lstStyle/>
          <a:p>
            <a:r>
              <a:rPr lang="en-US" dirty="0" err="1"/>
              <a:t>Performance and Scalability</a:t>
            </a:r>
            <a:endParaRPr lang="en-US" dirty="0"/>
          </a:p>
        </p:txBody>
      </p:sp>
      <p:graphicFrame>
        <p:nvGraphicFramePr>
          <p:cNvPr id="6" name="Chart 5">
            <a:extLst>
              <a:ext uri="{FF2B5EF4-FFF2-40B4-BE49-F238E27FC236}">
                <a16:creationId xmlns:a16="http://schemas.microsoft.com/office/drawing/2014/main" id="{B12BC686-2AC4-41B1-9E0B-08A139B942AD}"/>
              </a:ext>
            </a:extLst>
          </p:cNvPr>
          <p:cNvGraphicFramePr/>
          <p:nvPr>
            <p:extLst>
              <p:ext uri="{D42A27DB-BD31-4B8C-83A1-F6EECF244321}">
                <p14:modId xmlns:p14="http://schemas.microsoft.com/office/powerpoint/2010/main" val="1159516303"/>
              </p:ext>
            </p:extLst>
          </p:nvPr>
        </p:nvGraphicFramePr>
        <p:xfrm>
          <a:off x="-794" y="1002865"/>
          <a:ext cx="4414427" cy="536379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5896B882-54F3-4B58-8B56-93D20371EDC4}"/>
              </a:ext>
            </a:extLst>
          </p:cNvPr>
          <p:cNvSpPr txBox="1"/>
          <p:nvPr/>
        </p:nvSpPr>
        <p:spPr>
          <a:xfrm>
            <a:off x="1641372" y="2388944"/>
            <a:ext cx="1295400" cy="2920800"/>
          </a:xfrm>
          <a:prstGeom prst="rect">
            <a:avLst/>
          </a:prstGeom>
          <a:noFill/>
        </p:spPr>
        <p:txBody>
          <a:bodyPr wrap="square" lIns="182880" tIns="146304" rIns="182880" bIns="146304" rtlCol="0">
            <a:spAutoFit/>
          </a:bodyPr>
          <a:lstStyle/>
          <a:p>
            <a:pPr algn="ctr">
              <a:lnSpc>
                <a:spcPct val="90000"/>
              </a:lnSpc>
              <a:spcAft>
                <a:spcPts val="600"/>
              </a:spcAft>
            </a:pPr>
            <a:r>
              <a:rPr lang="en-US" sz="2800" b="1" dirty="0" err="1">
                <a:gradFill>
                  <a:gsLst>
                    <a:gs pos="2917">
                      <a:schemeClr val="tx1"/>
                    </a:gs>
                    <a:gs pos="30000">
                      <a:schemeClr val="tx1"/>
                    </a:gs>
                  </a:gsLst>
                  <a:lin ang="5400000" scaled="0"/>
                </a:gradFill>
              </a:rPr>
              <a:t>97</a:t>
            </a:r>
            <a:r>
              <a:rPr lang="en-US" sz="2800" b="1" dirty="0">
                <a:gradFill>
                  <a:gsLst>
                    <a:gs pos="2917">
                      <a:schemeClr val="tx1"/>
                    </a:gs>
                    <a:gs pos="30000">
                      <a:schemeClr val="tx1"/>
                    </a:gs>
                  </a:gsLst>
                  <a:lin ang="5400000" scaled="0"/>
                </a:gradFill>
              </a:rPr>
              <a:t>%</a:t>
            </a:r>
          </a:p>
          <a:p>
            <a:pPr algn="ctr">
              <a:lnSpc>
                <a:spcPct val="90000"/>
              </a:lnSpc>
              <a:spcAft>
                <a:spcPts val="600"/>
              </a:spcAft>
            </a:pPr>
            <a:r>
              <a:rPr lang="en-US" sz="1600" b="1" dirty="0">
                <a:gradFill>
                  <a:gsLst>
                    <a:gs pos="2917">
                      <a:schemeClr val="tx1"/>
                    </a:gs>
                    <a:gs pos="30000">
                      <a:schemeClr val="tx1"/>
                    </a:gs>
                  </a:gsLst>
                  <a:lin ang="5400000" scaled="0"/>
                </a:gradFill>
              </a:rPr>
              <a:t>Passed</a:t>
            </a:r>
          </a:p>
        </p:txBody>
      </p:sp>
      <p:sp>
        <p:nvSpPr>
          <p:cNvPr id="8" name="TextBox 7">
            <a:extLst>
              <a:ext uri="{FF2B5EF4-FFF2-40B4-BE49-F238E27FC236}">
                <a16:creationId xmlns:a16="http://schemas.microsoft.com/office/drawing/2014/main" id="{8FF24D2D-BA31-43BA-9325-A740EEA150A7}"/>
              </a:ext>
            </a:extLst>
          </p:cNvPr>
          <p:cNvSpPr txBox="1"/>
          <p:nvPr/>
        </p:nvSpPr>
        <p:spPr>
          <a:xfrm>
            <a:off x="4033326" y="1412876"/>
            <a:ext cx="7687329" cy="1141851"/>
          </a:xfrm>
          <a:prstGeom prst="rect">
            <a:avLst/>
          </a:prstGeom>
          <a:noFill/>
        </p:spPr>
        <p:txBody>
          <a:bodyPr wrap="square" lIns="182880" tIns="146304" rIns="182880" bIns="146304" rtlCol="0" anchor="t">
            <a:spAutoFit/>
          </a:bodyPr>
          <a:lstStyle/>
          <a:p>
            <a:pPr>
              <a:lnSpc>
                <a:spcPct val="90000"/>
              </a:lnSpc>
              <a:spcAft>
                <a:spcPts val="600"/>
              </a:spcAft>
            </a:pPr>
            <a:r>
              <a:rPr lang="en-US" sz="2000" dirty="0">
                <a:cs typeface="Segoe UI Semilight"/>
              </a:rPr>
              <a:t>Highest Priority Recommendations</a:t>
            </a:r>
          </a:p>
          <a:p>
            <a:pPr marL="285750" indent="-285750">
              <a:lnSpc>
                <a:spcPct val="90000"/>
              </a:lnSpc>
              <a:spcAft>
                <a:spcPts val="600"/>
              </a:spcAft>
              <a:buFont typeface="Arial" panose="020B0604020202020204" pitchFamily="34" charset="0"/>
              <a:buChar char="•"/>
            </a:pPr>
            <a:endParaRPr lang="en-US" sz="1500" dirty="0">
              <a:gradFill>
                <a:gsLst>
                  <a:gs pos="2917">
                    <a:srgbClr val="353535"/>
                  </a:gs>
                  <a:gs pos="30000">
                    <a:srgbClr val="353535"/>
                  </a:gs>
                </a:gsLst>
                <a:lin ang="5400000" scaled="0"/>
              </a:gradFill>
            </a:endParaRPr>
          </a:p>
          <a:p>
            <a:pPr marL="285750" indent="-285750">
              <a:lnSpc>
                <a:spcPct val="90000"/>
              </a:lnSpc>
              <a:spcAft>
                <a:spcPts val="600"/>
              </a:spcAft>
              <a:buFont typeface="Arial" panose="020B0604020202020204" pitchFamily="34" charset="0"/>
              <a:buChar char="•"/>
            </a:pPr>
            <a:r>
              <a:rPr lang="en-US" sz="1500" dirty="0" err="1">
                <a:gradFill>
                  <a:gsLst>
                    <a:gs pos="2917">
                      <a:srgbClr val="353535"/>
                    </a:gs>
                    <a:gs pos="30000">
                      <a:srgbClr val="353535"/>
                    </a:gs>
                  </a:gsLst>
                  <a:lin ang="5400000" scaled="0"/>
                </a:gradFill>
              </a:rPr>
              <a:t>If Microsoft Exchange back pressure events are detected, ensure that your Exchange servers have adequate system resources for the task.</a:t>
            </a:r>
            <a:endParaRPr lang="en-US" sz="1500" dirty="0">
              <a:gradFill>
                <a:gsLst>
                  <a:gs pos="2917">
                    <a:srgbClr val="353535"/>
                  </a:gs>
                  <a:gs pos="30000">
                    <a:srgbClr val="353535"/>
                  </a:gs>
                </a:gsLst>
                <a:lin ang="5400000" scaled="0"/>
              </a:gradFill>
            </a:endParaRPr>
          </a:p>
        </p:txBody>
      </p:sp>
      <p:sp>
        <p:nvSpPr>
          <p:cNvPr id="10" name="TextBox 9">
            <a:extLst>
              <a:ext uri="{FF2B5EF4-FFF2-40B4-BE49-F238E27FC236}">
                <a16:creationId xmlns:a16="http://schemas.microsoft.com/office/drawing/2014/main" id="{29823A2C-4914-4D81-B40E-6F0BE35DE6F2}"/>
              </a:ext>
            </a:extLst>
          </p:cNvPr>
          <p:cNvSpPr txBox="1"/>
          <p:nvPr/>
        </p:nvSpPr>
        <p:spPr>
          <a:xfrm>
            <a:off x="-794" y="6366661"/>
            <a:ext cx="5033639"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3310587962"/>
      </p:ext>
    </p:extLst>
  </p:cSld>
  <p:clrMapOvr>
    <a:masterClrMapping/>
  </p:clrMapOvr>
  <p:transition>
    <p:fade/>
  </p:transition>
</p:sld>
</file>

<file path=ppt/slides/slide9.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D92124-49ED-48CD-8B78-C0D68732C9B0}"/>
              </a:ext>
            </a:extLst>
          </p:cNvPr>
          <p:cNvSpPr>
            <a:spLocks noGrp="1"/>
          </p:cNvSpPr>
          <p:nvPr>
            <p:ph type="title"/>
          </p:nvPr>
        </p:nvSpPr>
        <p:spPr/>
        <p:txBody>
          <a:bodyPr/>
          <a:lstStyle/>
          <a:p>
            <a:r>
              <a:rPr lang="en-US" dirty="0" err="1"/>
              <a:t>Change and Configuration Management</a:t>
            </a:r>
            <a:endParaRPr lang="en-US" dirty="0"/>
          </a:p>
        </p:txBody>
      </p:sp>
      <p:graphicFrame>
        <p:nvGraphicFramePr>
          <p:cNvPr id="6" name="Chart 5">
            <a:extLst>
              <a:ext uri="{FF2B5EF4-FFF2-40B4-BE49-F238E27FC236}">
                <a16:creationId xmlns:a16="http://schemas.microsoft.com/office/drawing/2014/main" id="{B12BC686-2AC4-41B1-9E0B-08A139B942AD}"/>
              </a:ext>
            </a:extLst>
          </p:cNvPr>
          <p:cNvGraphicFramePr/>
          <p:nvPr>
            <p:extLst>
              <p:ext uri="{D42A27DB-BD31-4B8C-83A1-F6EECF244321}">
                <p14:modId xmlns:p14="http://schemas.microsoft.com/office/powerpoint/2010/main" val="1159516303"/>
              </p:ext>
            </p:extLst>
          </p:nvPr>
        </p:nvGraphicFramePr>
        <p:xfrm>
          <a:off x="-794" y="1002865"/>
          <a:ext cx="4414427" cy="536379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5896B882-54F3-4B58-8B56-93D20371EDC4}"/>
              </a:ext>
            </a:extLst>
          </p:cNvPr>
          <p:cNvSpPr txBox="1"/>
          <p:nvPr/>
        </p:nvSpPr>
        <p:spPr>
          <a:xfrm>
            <a:off x="1641372" y="2388944"/>
            <a:ext cx="1295400" cy="2920800"/>
          </a:xfrm>
          <a:prstGeom prst="rect">
            <a:avLst/>
          </a:prstGeom>
          <a:noFill/>
        </p:spPr>
        <p:txBody>
          <a:bodyPr wrap="square" lIns="182880" tIns="146304" rIns="182880" bIns="146304" rtlCol="0">
            <a:spAutoFit/>
          </a:bodyPr>
          <a:lstStyle/>
          <a:p>
            <a:pPr algn="ctr">
              <a:lnSpc>
                <a:spcPct val="90000"/>
              </a:lnSpc>
              <a:spcAft>
                <a:spcPts val="600"/>
              </a:spcAft>
            </a:pPr>
            <a:r>
              <a:rPr lang="en-US" sz="2800" b="1" dirty="0" err="1">
                <a:gradFill>
                  <a:gsLst>
                    <a:gs pos="2917">
                      <a:schemeClr val="tx1"/>
                    </a:gs>
                    <a:gs pos="30000">
                      <a:schemeClr val="tx1"/>
                    </a:gs>
                  </a:gsLst>
                  <a:lin ang="5400000" scaled="0"/>
                </a:gradFill>
              </a:rPr>
              <a:t>85</a:t>
            </a:r>
            <a:r>
              <a:rPr lang="en-US" sz="2800" b="1" dirty="0">
                <a:gradFill>
                  <a:gsLst>
                    <a:gs pos="2917">
                      <a:schemeClr val="tx1"/>
                    </a:gs>
                    <a:gs pos="30000">
                      <a:schemeClr val="tx1"/>
                    </a:gs>
                  </a:gsLst>
                  <a:lin ang="5400000" scaled="0"/>
                </a:gradFill>
              </a:rPr>
              <a:t>%</a:t>
            </a:r>
          </a:p>
          <a:p>
            <a:pPr algn="ctr">
              <a:lnSpc>
                <a:spcPct val="90000"/>
              </a:lnSpc>
              <a:spcAft>
                <a:spcPts val="600"/>
              </a:spcAft>
            </a:pPr>
            <a:r>
              <a:rPr lang="en-US" sz="1600" b="1" dirty="0">
                <a:gradFill>
                  <a:gsLst>
                    <a:gs pos="2917">
                      <a:schemeClr val="tx1"/>
                    </a:gs>
                    <a:gs pos="30000">
                      <a:schemeClr val="tx1"/>
                    </a:gs>
                  </a:gsLst>
                  <a:lin ang="5400000" scaled="0"/>
                </a:gradFill>
              </a:rPr>
              <a:t>Passed</a:t>
            </a:r>
          </a:p>
        </p:txBody>
      </p:sp>
      <p:sp>
        <p:nvSpPr>
          <p:cNvPr id="8" name="TextBox 7">
            <a:extLst>
              <a:ext uri="{FF2B5EF4-FFF2-40B4-BE49-F238E27FC236}">
                <a16:creationId xmlns:a16="http://schemas.microsoft.com/office/drawing/2014/main" id="{8FF24D2D-BA31-43BA-9325-A740EEA150A7}"/>
              </a:ext>
            </a:extLst>
          </p:cNvPr>
          <p:cNvSpPr txBox="1"/>
          <p:nvPr/>
        </p:nvSpPr>
        <p:spPr>
          <a:xfrm>
            <a:off x="4033326" y="1412876"/>
            <a:ext cx="7687329" cy="1141851"/>
          </a:xfrm>
          <a:prstGeom prst="rect">
            <a:avLst/>
          </a:prstGeom>
          <a:noFill/>
        </p:spPr>
        <p:txBody>
          <a:bodyPr wrap="square" lIns="182880" tIns="146304" rIns="182880" bIns="146304" rtlCol="0" anchor="t">
            <a:spAutoFit/>
          </a:bodyPr>
          <a:lstStyle/>
          <a:p>
            <a:pPr>
              <a:lnSpc>
                <a:spcPct val="90000"/>
              </a:lnSpc>
              <a:spcAft>
                <a:spcPts val="600"/>
              </a:spcAft>
            </a:pPr>
            <a:r>
              <a:rPr lang="en-US" sz="2000" dirty="0">
                <a:cs typeface="Segoe UI Semilight"/>
              </a:rPr>
              <a:t>Highest Priority Recommendations</a:t>
            </a:r>
          </a:p>
          <a:p>
            <a:pPr marL="285750" indent="-285750">
              <a:lnSpc>
                <a:spcPct val="90000"/>
              </a:lnSpc>
              <a:spcAft>
                <a:spcPts val="600"/>
              </a:spcAft>
              <a:buFont typeface="Arial" panose="020B0604020202020204" pitchFamily="34" charset="0"/>
              <a:buChar char="•"/>
            </a:pPr>
            <a:endParaRPr lang="en-US" sz="1500" dirty="0">
              <a:gradFill>
                <a:gsLst>
                  <a:gs pos="2917">
                    <a:srgbClr val="353535"/>
                  </a:gs>
                  <a:gs pos="30000">
                    <a:srgbClr val="353535"/>
                  </a:gs>
                </a:gsLst>
                <a:lin ang="5400000" scaled="0"/>
              </a:gradFill>
            </a:endParaRPr>
          </a:p>
          <a:p>
            <a:pPr marL="285750" indent="-285750">
              <a:lnSpc>
                <a:spcPct val="90000"/>
              </a:lnSpc>
              <a:spcAft>
                <a:spcPts val="600"/>
              </a:spcAft>
              <a:buFont typeface="Arial" panose="020B0604020202020204" pitchFamily="34" charset="0"/>
              <a:buChar char="•"/>
            </a:pPr>
            <a:r>
              <a:rPr lang="en-US" sz="1500" dirty="0" err="1">
                <a:gradFill>
                  <a:gsLst>
                    <a:gs pos="2917">
                      <a:srgbClr val="353535"/>
                    </a:gs>
                    <a:gs pos="30000">
                      <a:srgbClr val="353535"/>
                    </a:gs>
                  </a:gsLst>
                  <a:lin ang="5400000" scaled="0"/>
                </a:gradFill>
              </a:rPr>
              <a:t>Servers should only be in Maintenance Mode while undergoing maintenance operations.
Return the maximum allowed recipients value to its default setting.</a:t>
            </a:r>
            <a:endParaRPr lang="en-US" sz="1500" dirty="0">
              <a:gradFill>
                <a:gsLst>
                  <a:gs pos="2917">
                    <a:srgbClr val="353535"/>
                  </a:gs>
                  <a:gs pos="30000">
                    <a:srgbClr val="353535"/>
                  </a:gs>
                </a:gsLst>
                <a:lin ang="5400000" scaled="0"/>
              </a:gradFill>
            </a:endParaRPr>
          </a:p>
        </p:txBody>
      </p:sp>
      <p:sp>
        <p:nvSpPr>
          <p:cNvPr id="10" name="TextBox 9">
            <a:extLst>
              <a:ext uri="{FF2B5EF4-FFF2-40B4-BE49-F238E27FC236}">
                <a16:creationId xmlns:a16="http://schemas.microsoft.com/office/drawing/2014/main" id="{29823A2C-4914-4D81-B40E-6F0BE35DE6F2}"/>
              </a:ext>
            </a:extLst>
          </p:cNvPr>
          <p:cNvSpPr txBox="1"/>
          <p:nvPr/>
        </p:nvSpPr>
        <p:spPr>
          <a:xfrm>
            <a:off x="-794" y="6366661"/>
            <a:ext cx="5033639"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3310587962"/>
      </p:ext>
    </p:extLst>
  </p:cSld>
  <p:clrMapOvr>
    <a:masterClrMapping/>
  </p:clrMapOvr>
  <p:transition>
    <p:fade/>
  </p:transition>
</p:sld>
</file>

<file path=ppt/theme/theme1.xml><?xml version="1.0" encoding="utf-8"?>
<a:theme xmlns:a="http://schemas.openxmlformats.org/drawingml/2006/main" name="WHITE TEMPLATE">
  <a:themeElements>
    <a:clrScheme name="Custom 1">
      <a:dk1>
        <a:srgbClr val="353535"/>
      </a:dk1>
      <a:lt1>
        <a:srgbClr val="FFFFFF"/>
      </a:lt1>
      <a:dk2>
        <a:srgbClr val="0078D7"/>
      </a:dk2>
      <a:lt2>
        <a:srgbClr val="EAEAEA"/>
      </a:lt2>
      <a:accent1>
        <a:srgbClr val="0078D7"/>
      </a:accent1>
      <a:accent2>
        <a:srgbClr val="002050"/>
      </a:accent2>
      <a:accent3>
        <a:srgbClr val="00BCF2"/>
      </a:accent3>
      <a:accent4>
        <a:srgbClr val="B4009E"/>
      </a:accent4>
      <a:accent5>
        <a:srgbClr val="737373"/>
      </a:accent5>
      <a:accent6>
        <a:srgbClr val="E6E6E6"/>
      </a:accent6>
      <a:hlink>
        <a:srgbClr val="FFFFFF"/>
      </a:hlink>
      <a:folHlink>
        <a:srgbClr val="EAEAEA"/>
      </a:folHlink>
    </a:clrScheme>
    <a:fontScheme name="Segoe UI Light - Segoe UI Semilight">
      <a:majorFont>
        <a:latin typeface="Segoe UI Light"/>
        <a:ea typeface=""/>
        <a:cs typeface=""/>
      </a:majorFont>
      <a:minorFont>
        <a:latin typeface="Segoe UI Semilight"/>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16-9_Business_BLUE_2017_03.potx" id="{44ADAFFF-2BB4-4AF1-9F5C-DDE52A28C87A}" vid="{13590B0D-6121-4FDA-8701-382D8D4F2F2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F4088E25A986348ACDB3A88610F4A6B" ma:contentTypeVersion="9" ma:contentTypeDescription="Create a new document." ma:contentTypeScope="" ma:versionID="db554e4b686cc587b271dd615cc887a4">
  <xsd:schema xmlns:xsd="http://www.w3.org/2001/XMLSchema" xmlns:xs="http://www.w3.org/2001/XMLSchema" xmlns:p="http://schemas.microsoft.com/office/2006/metadata/properties" xmlns:ns2="eec9bfc7-9d8a-4b77-9d0e-c45b6307aea7" xmlns:ns3="dd9b1303-1b86-4314-a0bb-5f1ced7f9562" targetNamespace="http://schemas.microsoft.com/office/2006/metadata/properties" ma:root="true" ma:fieldsID="d1799d6b97b27f477de01c6d9f661f88" ns2:_="" ns3:_="">
    <xsd:import namespace="eec9bfc7-9d8a-4b77-9d0e-c45b6307aea7"/>
    <xsd:import namespace="dd9b1303-1b86-4314-a0bb-5f1ced7f9562"/>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AutoKeyPoints" minOccurs="0"/>
                <xsd:element ref="ns3:MediaServiceKeyPoint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c9bfc7-9d8a-4b77-9d0e-c45b6307aea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hidden="true" ma:internalName="LastSharedByUser" ma:readOnly="true">
      <xsd:simpleType>
        <xsd:restriction base="dms:Note"/>
      </xsd:simpleType>
    </xsd:element>
    <xsd:element name="LastSharedByTime" ma:index="11" nillable="true" ma:displayName="Last Shared By Time" ma:description="" ma:hidden="true"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dd9b1303-1b86-4314-a0bb-5f1ced7f9562"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fals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dd9b1303-1b86-4314-a0bb-5f1ced7f9562" xsi:nil="true"/>
  </documentManagement>
</p:properties>
</file>

<file path=customXml/itemProps1.xml><?xml version="1.0" encoding="utf-8"?>
<ds:datastoreItem xmlns:ds="http://schemas.openxmlformats.org/officeDocument/2006/customXml" ds:itemID="{1C26FD2D-F53A-4C4C-94ED-26423DD709E1}"/>
</file>

<file path=customXml/itemProps2.xml><?xml version="1.0" encoding="utf-8"?>
<ds:datastoreItem xmlns:ds="http://schemas.openxmlformats.org/officeDocument/2006/customXml" ds:itemID="{0BCE302A-B667-4AD4-B8C9-5C298628E5BC}"/>
</file>

<file path=customXml/itemProps3.xml><?xml version="1.0" encoding="utf-8"?>
<ds:datastoreItem xmlns:ds="http://schemas.openxmlformats.org/officeDocument/2006/customXml" ds:itemID="{EBB7B6E8-6D3C-48A2-A5EE-08AE621FD0EE}"/>
</file>

<file path=docProps/app.xml><?xml version="1.0" encoding="utf-8"?>
<Properties xmlns="http://schemas.openxmlformats.org/officeDocument/2006/extended-properties" xmlns:vt="http://schemas.openxmlformats.org/officeDocument/2006/docPropsVTypes">
  <TotalTime>0</TotalTime>
  <Words>156</Words>
  <Application>Microsoft Office PowerPoint</Application>
  <PresentationFormat>Custom</PresentationFormat>
  <Paragraphs>29</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Segoe UI</vt:lpstr>
      <vt:lpstr>Segoe UI Light</vt:lpstr>
      <vt:lpstr>Segoe UI Semilight</vt:lpstr>
      <vt:lpstr>Wingdings</vt:lpstr>
      <vt:lpstr>WHITE TEMPLATE</vt:lpstr>
      <vt:lpstr>Replace:SolutionName Results</vt:lpstr>
      <vt:lpstr>Executive Summary</vt:lpstr>
      <vt:lpstr>Replace:FocusAreaName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modified xsi:type="dcterms:W3CDTF">2019-01-18T21:22:03Z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ambrosew@microsoft.com</vt:lpwstr>
  </property>
  <property fmtid="{D5CDD505-2E9C-101B-9397-08002B2CF9AE}" pid="5" name="MSIP_Label_f42aa342-8706-4288-bd11-ebb85995028c_SetDate">
    <vt:lpwstr>2018-04-01T00:40:47.7465112Z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y fmtid="{D5CDD505-2E9C-101B-9397-08002B2CF9AE}" pid="10" name="ContentTypeId">
    <vt:lpwstr>0x0101002F4088E25A986348ACDB3A88610F4A6B</vt:lpwstr>
  </property>
</Properties>
</file>