
<file path=[Content_Types].xml><?xml version="1.0" encoding="utf-8"?>
<Types xmlns="http://schemas.openxmlformats.org/package/2006/content-types">
  <Default Extension="png" ContentType="image/png"/>
  <Default Extension="bin" ContentType="application/vnd.openxmlformats-officedocument.spreadsheetml.sheet"/>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handoutMasters/handoutMaster1.xml" ContentType="application/vnd.openxmlformats-officedocument.presentationml.handoutMaster+xml"/>
  <Override PartName="/ppt/charts/colors1.xml" ContentType="application/vnd.ms-office.chartcolorstyle+xml"/>
  <Override PartName="/ppt/charts/style1.xml" ContentType="application/vnd.ms-office.chartstyle+xml"/>
  <Override PartName="/ppt/charts/chart1.xml" ContentType="application/vnd.openxmlformats-officedocument.drawingml.chart+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ppt/slides/slide4.xml" ContentType="application/vnd.openxmlformats-officedocument.presentationml.slide+xml"/>
  <Override PartName="/ppt/slides/charts/chart3.xml" ContentType="application/vnd.openxmlformats-officedocument.drawingml.chart+xml"/>
  <Override PartName="/ppt/slides/slide5.xml" ContentType="application/vnd.openxmlformats-officedocument.presentationml.slide+xml"/>
  <Override PartName="/ppt/slides/charts/chart4.xml" ContentType="application/vnd.openxmlformats-officedocument.drawingml.chart+xml"/>
  <Override PartName="/ppt/slides/slide6.xml" ContentType="application/vnd.openxmlformats-officedocument.presentationml.slide+xml"/>
  <Override PartName="/ppt/slides/charts/chart5.xml" ContentType="application/vnd.openxmlformats-officedocument.drawingml.chart+xml"/>
  <Override PartName="/ppt/slides/slide7.xml" ContentType="application/vnd.openxmlformats-officedocument.presentationml.slide+xml"/>
  <Override PartName="/ppt/slides/charts/chart6.xml" ContentType="application/vnd.openxmlformats-officedocument.drawingml.chart+xml"/>
  <Override PartName="/ppt/slides/slide8.xml" ContentType="application/vnd.openxmlformats-officedocument.presentationml.slide+xml"/>
  <Override PartName="/ppt/slides/charts/chart7.xml" ContentType="application/vnd.openxmlformats-officedocument.drawingml.chart+xml"/>
  <Override PartName="/ppt/slides/slide9.xml" ContentType="application/vnd.openxmlformats-officedocument.presentationml.slide+xml"/>
  <Override PartName="/ppt/slides/charts/chart8.xml" ContentType="application/vnd.openxmlformats-officedocument.drawingml.chart+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removePersonalInfoOnSave="1" saveSubsetFonts="1" autoCompressPictures="0">
  <p:sldMasterIdLst>
    <p:sldMasterId id="2147484229" r:id="rId1"/>
  </p:sldMasterIdLst>
  <p:notesMasterIdLst>
    <p:notesMasterId r:id="rId5"/>
  </p:notesMasterIdLst>
  <p:handoutMasterIdLst>
    <p:handoutMasterId r:id="rId6"/>
  </p:handoutMasterIdLst>
  <p:sldIdLst>
    <p:sldId id="1606" r:id="rId2"/>
    <p:sldId id="1608" r:id="rId3"/>
    <p:sldId id="1610" r:id="Re25683993e5d4574"/>
    <p:sldId id="1611" r:id="R8bbecfdb5e444a3b"/>
    <p:sldId id="1612" r:id="R94b5076165234b53"/>
    <p:sldId id="1613" r:id="R18872871c4464d10"/>
    <p:sldId id="1614" r:id="R9955ad0bd5714b10"/>
    <p:sldId id="1615" r:id="R42aa5e89561247f1"/>
  </p:sldIdLst>
  <p:sldSz cx="12434888" cy="6994525"/>
  <p:notesSz cx="6858000" cy="9144000"/>
  <p:defaultTex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9" name="Author"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AD47"/>
    <a:srgbClr val="458B74"/>
    <a:srgbClr val="7FBA01"/>
    <a:srgbClr val="0078D7"/>
    <a:srgbClr val="00BCF2"/>
    <a:srgbClr val="FFFFFF"/>
    <a:srgbClr val="353535"/>
    <a:srgbClr val="FFBA01"/>
    <a:srgbClr val="5B2D91"/>
    <a:srgbClr val="0081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15"/>
    <p:restoredTop sz="94652"/>
  </p:normalViewPr>
  <p:slideViewPr>
    <p:cSldViewPr snapToGrid="0">
      <p:cViewPr varScale="1">
        <p:scale>
          <a:sx n="106" d="100"/>
          <a:sy n="106" d="100"/>
        </p:scale>
        <p:origin x="366" y="9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4632" y="117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94b5076165234b53" Type="http://schemas.openxmlformats.org/officeDocument/2006/relationships/slide" Target="/ppt/slides/slide6.xml"/><Relationship Id="rId13" Type="http://schemas.openxmlformats.org/officeDocument/2006/relationships/customXml" Target="../customXml/item2.xml"/><Relationship Id="rId3" Type="http://schemas.openxmlformats.org/officeDocument/2006/relationships/slide" Target="slides/slide2.xml"/><Relationship Id="R8bbecfdb5e444a3b" Type="http://schemas.openxmlformats.org/officeDocument/2006/relationships/slide" Target="/ppt/slides/slide5.xml"/><Relationship Id="rId7" Type="http://schemas.openxmlformats.org/officeDocument/2006/relationships/commentAuthors" Target="commentAuthors.xml"/><Relationship Id="R42aa5e89561247f1" Type="http://schemas.openxmlformats.org/officeDocument/2006/relationships/slide" Target="/ppt/slides/slide9.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18872871c4464d10" Type="http://schemas.openxmlformats.org/officeDocument/2006/relationships/slide" Target="/ppt/slides/slide7.xml"/><Relationship Id="rId5" Type="http://schemas.openxmlformats.org/officeDocument/2006/relationships/notesMaster" Target="notesMasters/notesMaster1.xml"/><Relationship Id="Re25683993e5d4574" Type="http://schemas.openxmlformats.org/officeDocument/2006/relationships/slide" Target="/ppt/slides/slide4.xml"/><Relationship Id="rId10" Type="http://schemas.openxmlformats.org/officeDocument/2006/relationships/theme" Target="theme/theme1.xml"/><Relationship Id="R9955ad0bd5714b10" Type="http://schemas.openxmlformats.org/officeDocument/2006/relationships/slide" Target="/ppt/slides/slide8.xml"/><Relationship Id="rId9" Type="http://schemas.openxmlformats.org/officeDocument/2006/relationships/viewProps" Target="viewProps.xml"/><Relationship Id="rId14"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mc="http://schemas.openxmlformats.org/markup-compatibility/2006" xmlns:c14="http://schemas.microsoft.com/office/drawing/2007/8/2/chart" xmlns:c16r3="http://schemas.microsoft.com/office/drawing/2017/03/chart" xmlns:c16="http://schemas.microsoft.com/office/drawing/2014/chart"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157342957534466"/>
          <c:y val="7.4125131124999966E-2"/>
          <c:w val="0.57144358712920162"/>
          <c:h val="0.55791760561713732"/>
        </c:manualLayout>
      </c:layout>
      <c:doughnutChart>
        <c:varyColors val="1"/>
        <c:ser>
          <c:idx val="0"/>
          <c:order val="0"/>
          <c:tx>
            <c:strRef>
              <c:f>Sheet1!$B$1</c:f>
              <c:strCache>
                <c:ptCount val="1"/>
                <c:pt idx="0">
                  <c:v>Column1</c:v>
                </c:pt>
              </c:strCache>
            </c:strRef>
          </c:tx>
          <c:dPt>
            <c:idx val="0"/>
            <c:bubble3D val="0"/>
            <c:spPr>
              <a:solidFill>
                <a:srgbClr val="FF0000"/>
              </a:solidFill>
              <a:ln>
                <a:noFill/>
              </a:ln>
              <a:effectLst/>
            </c:spPr>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1-E3C4-45E8-AF41-71108921E07B}"/>
              </c:ext>
            </c:extLst>
          </c:dPt>
          <c:dPt>
            <c:idx val="1"/>
            <c:bubble3D val="0"/>
            <c:spPr>
              <a:solidFill>
                <a:schemeClr val="accent2">
                  <a:shade val="80000"/>
                  <a:satMod val="180000"/>
                </a:schemeClr>
              </a:solidFill>
              <a:ln>
                <a:noFill/>
              </a:ln>
              <a:effectLst/>
            </c:spPr>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3-E3C4-45E8-AF41-71108921E07B}"/>
              </c:ext>
            </c:extLst>
          </c:dPt>
          <c:dPt>
            <c:idx val="2"/>
            <c:bubble3D val="0"/>
            <c:spPr>
              <a:solidFill>
                <a:srgbClr val="00BCF2"/>
              </a:solidFill>
              <a:ln>
                <a:noFill/>
              </a:ln>
              <a:effectLst/>
            </c:spPr>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5-E3C4-45E8-AF41-71108921E07B}"/>
              </c:ext>
            </c:extLst>
          </c:dPt>
          <c:dPt>
            <c:idx val="3"/>
            <c:bubble3D val="0"/>
            <c:spPr>
              <a:solidFill>
                <a:schemeClr val="accent4">
                  <a:shade val="80000"/>
                  <a:satMod val="180000"/>
                </a:schemeClr>
              </a:solidFill>
              <a:ln>
                <a:noFill/>
              </a:ln>
              <a:effectLst/>
            </c:spPr>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7-E3C4-45E8-AF41-71108921E07B}"/>
              </c:ext>
            </c:extLst>
          </c:dPt>
          <c:dPt>
            <c:idx val="4"/>
            <c:bubble3D val="0"/>
            <c:spPr>
              <a:solidFill>
                <a:srgbClr val="458B74"/>
              </a:solidFill>
              <a:ln>
                <a:noFill/>
              </a:ln>
              <a:effectLst/>
            </c:spPr>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9-E3C4-45E8-AF41-71108921E07B}"/>
              </c:ext>
            </c:extLst>
          </c:dPt>
          <c:dPt>
            <c:idx val="5"/>
            <c:bubble3D val="0"/>
            <c:spPr>
              <a:solidFill>
                <a:schemeClr val="accent6">
                  <a:shade val="80000"/>
                  <a:satMod val="180000"/>
                </a:schemeClr>
              </a:solidFill>
              <a:ln>
                <a:noFill/>
              </a:ln>
              <a:effectLst/>
            </c:spPr>
            <c:extLst>
              <c:ext xmlns:c16="http://schemas.microsoft.com/office/drawing/2014/chart" uri="{C3380CC4-5D6E-409C-BE32-E72D297353CC}">
                <c16:uniqueId val="{0000000B-1719-47A1-B97A-E11EC9837733}"/>
              </c:ext>
            </c:extLst>
          </c:dPt>
          <c:dPt>
            <c:idx val="6"/>
            <c:bubble3D val="0"/>
            <c:spPr>
              <a:solidFill>
                <a:srgbClr val="70AD47"/>
              </a:solidFill>
              <a:ln>
                <a:noFill/>
              </a:ln>
              <a:effectLst/>
            </c:spPr>
            <c:extLst>
              <c:ext xmlns:c16="http://schemas.microsoft.com/office/drawing/2014/chart" uri="{C3380CC4-5D6E-409C-BE32-E72D297353CC}">
                <c16:uniqueId val="{0000000D-1719-47A1-B97A-E11EC9837733}"/>
              </c:ext>
            </c:extLst>
          </c:dPt>
          <c:dLbls>
            <c:delete val="1"/>
          </c:dLbls>
          <c:cat>
            <c:strRef>
              <c:f>Sheet1!$A$2:$A$8</c:f>
              <c:strCache>
                <c:ptCount val="7"/>
                <c:pt idx="0">
                  <c:v>11 High Priority </c:v>
                </c:pt>
                <c:pt idx="2">
                  <c:v>86 Low Priority</c:v>
                </c:pt>
                <c:pt idx="4">
                  <c:v>1 Resolved</c:v>
                </c:pt>
                <c:pt idx="6">
                  <c:v>549 Passed Checks</c:v>
                </c:pt>
              </c:strCache>
            </c:strRef>
          </c:cat>
          <c:val>
            <c:numRef>
              <c:f>Sheet1!$B$2:$B$8</c:f>
              <c:numCache>
                <c:formatCode>General</c:formatCode>
                <c:ptCount val="7"/>
                <c:pt idx="0">
                  <c:v>11</c:v>
                </c:pt>
                <c:pt idx="2">
                  <c:v>86</c:v>
                </c:pt>
                <c:pt idx="4">
                  <c:v>1</c:v>
                </c:pt>
                <c:pt idx="6">
                  <c:v>549</c:v>
                </c:pt>
              </c:numCache>
            </c:numRef>
          </c:val>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A-E3C4-45E8-AF41-71108921E07B}"/>
            </c:ext>
          </c:extLst>
        </c:ser>
        <c:dLbls>
          <c:showLegendKey val="0"/>
          <c:showVal val="0"/>
          <c:showCatName val="0"/>
          <c:showSerName val="0"/>
          <c:showPercent val="1"/>
          <c:showBubbleSize val="0"/>
          <c:showLeaderLines val="1"/>
        </c:dLbls>
        <c:firstSliceAng val="0"/>
        <c:holeSize val="68"/>
      </c:doughnutChart>
      <c:spPr>
        <a:no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1"/>
        <c:delete val="1"/>
      </c:legendEntry>
      <c:legendEntry>
        <c:idx val="2"/>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3"/>
        <c:delete val="1"/>
      </c:legendEntry>
      <c:legendEntry>
        <c:idx val="4"/>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5"/>
        <c:delete val="1"/>
      </c:legendEntry>
      <c:legendEntry>
        <c:idx val="6"/>
        <c:txPr>
          <a:bodyPr rot="0" spcFirstLastPara="1" vertOverflow="ellipsis" vert="horz" wrap="square" anchor="ctr" anchorCtr="1"/>
          <a:lstStyle/>
          <a:p>
            <a:pPr>
              <a:defRPr sz="1400" b="0" i="0" u="none" strike="noStrike" kern="1200" baseline="0">
                <a:solidFill>
                  <a:schemeClr val="accent6">
                    <a:lumMod val="10000"/>
                  </a:schemeClr>
                </a:solidFill>
                <a:latin typeface="+mn-lt"/>
                <a:ea typeface="+mn-ea"/>
                <a:cs typeface="+mn-cs"/>
              </a:defRPr>
            </a:pPr>
            <a:endParaRPr lang="en-US"/>
          </a:p>
        </c:txPr>
      </c:legendEntry>
      <c:layout>
        <c:manualLayout>
          <c:xMode val="edge"/>
          <c:yMode val="edge"/>
          <c:x val="0.22440058471914925"/>
          <c:y val="0.64854117084061136"/>
          <c:w val="0.63462981718805178"/>
          <c:h val="0.31364075958623894"/>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5B2D91"/>
              </a:solidFill>
              <a:latin typeface="+mn-lt"/>
              <a:ea typeface="+mn-ea"/>
              <a:cs typeface="+mn-cs"/>
            </a:defRPr>
          </a:pPr>
          <a:endParaRPr lang="en-US"/>
        </a:p>
      </c:txPr>
    </c:legend>
    <c:plotVisOnly val="1"/>
    <c:dispBlanksAs val="gap"/>
    <c:extLst xmlns:c16r3="http://schemas.microsoft.com/office/drawing/2017/03/chart" xmlns:c16="http://schemas.microsoft.com/office/drawing/2014/chart" xmlns:c14="http://schemas.microsoft.com/office/drawing/2007/8/2/chart" xmlns:mc="http://schemas.openxmlformats.org/markup-compatibility/2006">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5">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11574"/>
            <a:ext cx="2971800" cy="457200"/>
          </a:xfrm>
          <a:prstGeom prst="rect">
            <a:avLst/>
          </a:prstGeom>
        </p:spPr>
        <p:txBody>
          <a:bodyPr vert="horz" lIns="91440" tIns="45720" rIns="91440" bIns="45720" rtlCol="0"/>
          <a:lstStyle>
            <a:lvl1pPr algn="l">
              <a:defRPr sz="1200"/>
            </a:lvl1pPr>
          </a:lstStyle>
          <a:p>
            <a:endParaRPr lang="en-US">
              <a:latin typeface="Segoe UI" pitchFamily="34" charset="0"/>
            </a:endParaRPr>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1D0CB2F-F0BF-435A-A27A-2EC15087F634}" type="datetime8">
              <a:rPr lang="en-US" smtClean="0">
                <a:latin typeface="Segoe UI" pitchFamily="34" charset="0"/>
              </a:rPr>
              <a:t>1/18/2019 1:15 PM</a:t>
            </a:fld>
            <a:endParaRPr lang="en-US">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a:gradFill>
                  <a:gsLst>
                    <a:gs pos="0">
                      <a:schemeClr val="tx1"/>
                    </a:gs>
                    <a:gs pos="100000">
                      <a:schemeClr val="tx1"/>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endParaRPr lang="en-US"/>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D18B56EA-E28F-4F92-9F16-7A6F2501B303}" type="datetime8">
              <a:rPr lang="en-US" smtClean="0"/>
              <a:t>1/18/2019 1:14 PM</a:t>
            </a:fld>
            <a:endParaRPr lang="en-US"/>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742" rtl="0" eaLnBrk="1" latinLnBrk="0" hangingPunct="1">
      <a:lnSpc>
        <a:spcPct val="90000"/>
      </a:lnSpc>
      <a:spcAft>
        <a:spcPts val="340"/>
      </a:spcAft>
      <a:defRPr sz="900" kern="1200">
        <a:solidFill>
          <a:schemeClr val="tx1"/>
        </a:solidFill>
        <a:latin typeface="Segoe UI Light" pitchFamily="34" charset="0"/>
        <a:ea typeface="+mn-ea"/>
        <a:cs typeface="+mn-cs"/>
      </a:defRPr>
    </a:lvl1pPr>
    <a:lvl2pPr marL="217262" indent="-107956"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2pPr>
    <a:lvl3pPr marL="334664"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3pPr>
    <a:lvl4pPr marL="492551" indent="-149789"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4pPr>
    <a:lvl5pPr marL="627496"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5pPr>
    <a:lvl6pPr marL="2331856" algn="l" defTabSz="932742" rtl="0" eaLnBrk="1" latinLnBrk="0" hangingPunct="1">
      <a:defRPr sz="1200" kern="1200">
        <a:solidFill>
          <a:schemeClr val="tx1"/>
        </a:solidFill>
        <a:latin typeface="+mn-lt"/>
        <a:ea typeface="+mn-ea"/>
        <a:cs typeface="+mn-cs"/>
      </a:defRPr>
    </a:lvl6pPr>
    <a:lvl7pPr marL="2798226" algn="l" defTabSz="932742" rtl="0" eaLnBrk="1" latinLnBrk="0" hangingPunct="1">
      <a:defRPr sz="1200" kern="1200">
        <a:solidFill>
          <a:schemeClr val="tx1"/>
        </a:solidFill>
        <a:latin typeface="+mn-lt"/>
        <a:ea typeface="+mn-ea"/>
        <a:cs typeface="+mn-cs"/>
      </a:defRPr>
    </a:lvl7pPr>
    <a:lvl8pPr marL="3264597" algn="l" defTabSz="932742" rtl="0" eaLnBrk="1" latinLnBrk="0" hangingPunct="1">
      <a:defRPr sz="1200" kern="1200">
        <a:solidFill>
          <a:schemeClr val="tx1"/>
        </a:solidFill>
        <a:latin typeface="+mn-lt"/>
        <a:ea typeface="+mn-ea"/>
        <a:cs typeface="+mn-cs"/>
      </a:defRPr>
    </a:lvl8pPr>
    <a:lvl9pPr marL="3730969" algn="l" defTabSz="93274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D18B56EA-E28F-4F92-9F16-7A6F2501B303}" type="datetime8">
              <a:rPr lang="en-US" smtClean="0"/>
              <a:t>1/18/2019 1:14 PM</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pPr/>
              <a:t>1</a:t>
            </a:fld>
            <a:endParaRPr lang="en-US"/>
          </a:p>
        </p:txBody>
      </p:sp>
    </p:spTree>
    <p:extLst>
      <p:ext uri="{BB962C8B-B14F-4D97-AF65-F5344CB8AC3E}">
        <p14:creationId xmlns:p14="http://schemas.microsoft.com/office/powerpoint/2010/main" val="4214519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D18B56EA-E28F-4F92-9F16-7A6F2501B303}" type="datetime8">
              <a:rPr lang="en-US" smtClean="0"/>
              <a:t>1/18/2019 1:14 PM</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pPr/>
              <a:t>2</a:t>
            </a:fld>
            <a:endParaRPr lang="en-US"/>
          </a:p>
        </p:txBody>
      </p:sp>
    </p:spTree>
    <p:extLst>
      <p:ext uri="{BB962C8B-B14F-4D97-AF65-F5344CB8AC3E}">
        <p14:creationId xmlns:p14="http://schemas.microsoft.com/office/powerpoint/2010/main" val="13947493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Title square photo (option 1)">
    <p:spTree>
      <p:nvGrpSpPr>
        <p:cNvPr id="1" name=""/>
        <p:cNvGrpSpPr/>
        <p:nvPr/>
      </p:nvGrpSpPr>
      <p:grpSpPr>
        <a:xfrm>
          <a:off x="0" y="0"/>
          <a:ext cx="0" cy="0"/>
          <a:chOff x="0" y="0"/>
          <a:chExt cx="0" cy="0"/>
        </a:xfrm>
      </p:grpSpPr>
      <p:sp>
        <p:nvSpPr>
          <p:cNvPr id="9" name="Title 1"/>
          <p:cNvSpPr>
            <a:spLocks noGrp="1"/>
          </p:cNvSpPr>
          <p:nvPr>
            <p:ph type="title" hasCustomPrompt="1"/>
          </p:nvPr>
        </p:nvSpPr>
        <p:spPr bwMode="auto">
          <a:xfrm>
            <a:off x="274667" y="2119179"/>
            <a:ext cx="4937130" cy="1835285"/>
          </a:xfrm>
          <a:noFill/>
        </p:spPr>
        <p:txBody>
          <a:bodyPr lIns="146304" tIns="91440" rIns="146304" bIns="91440" anchor="t" anchorCtr="0"/>
          <a:lstStyle>
            <a:lvl1pPr>
              <a:defRPr sz="4800" spc="-100" baseline="0">
                <a:gradFill>
                  <a:gsLst>
                    <a:gs pos="74359">
                      <a:schemeClr val="tx1"/>
                    </a:gs>
                    <a:gs pos="57576">
                      <a:schemeClr val="tx1"/>
                    </a:gs>
                  </a:gsLst>
                  <a:lin ang="5400000" scaled="0"/>
                </a:gradFill>
              </a:defRPr>
            </a:lvl1pPr>
          </a:lstStyle>
          <a:p>
            <a:r>
              <a:rPr lang="en-US" dirty="0"/>
              <a:t>Section Title</a:t>
            </a:r>
          </a:p>
        </p:txBody>
      </p:sp>
      <p:sp>
        <p:nvSpPr>
          <p:cNvPr id="3" name="Text Placeholder 2"/>
          <p:cNvSpPr>
            <a:spLocks noGrp="1"/>
          </p:cNvSpPr>
          <p:nvPr>
            <p:ph type="body" sz="quarter" idx="14" hasCustomPrompt="1"/>
          </p:nvPr>
        </p:nvSpPr>
        <p:spPr bwMode="auto">
          <a:xfrm>
            <a:off x="273015" y="3954463"/>
            <a:ext cx="4937130" cy="731528"/>
          </a:xfrm>
        </p:spPr>
        <p:txBody>
          <a:bodyPr lIns="164592" tIns="109728" rIns="164592" bIns="109728">
            <a:noAutofit/>
          </a:bodyPr>
          <a:lstStyle>
            <a:lvl1pPr marL="0" indent="0">
              <a:spcBef>
                <a:spcPts val="0"/>
              </a:spcBef>
              <a:buNone/>
              <a:defRPr lang="en-US" sz="3200" kern="1200" spc="0" baseline="0" dirty="0">
                <a:gradFill>
                  <a:gsLst>
                    <a:gs pos="91000">
                      <a:schemeClr val="tx1"/>
                    </a:gs>
                    <a:gs pos="0">
                      <a:schemeClr val="tx1"/>
                    </a:gs>
                  </a:gsLst>
                  <a:lin ang="5400000" scaled="0"/>
                </a:gradFill>
                <a:latin typeface="+mn-lt"/>
                <a:ea typeface="+mn-ea"/>
                <a:cs typeface="+mn-cs"/>
              </a:defRPr>
            </a:lvl1pPr>
          </a:lstStyle>
          <a:p>
            <a:pPr marL="0" marR="0" lvl="0" indent="0" algn="l" defTabSz="932742" rtl="0" eaLnBrk="1" fontAlgn="auto" latinLnBrk="0" hangingPunct="1">
              <a:lnSpc>
                <a:spcPct val="90000"/>
              </a:lnSpc>
              <a:spcBef>
                <a:spcPts val="0"/>
              </a:spcBef>
              <a:spcAft>
                <a:spcPts val="0"/>
              </a:spcAft>
              <a:buClrTx/>
              <a:buSzPct val="90000"/>
              <a:buFont typeface="Arial" pitchFamily="34" charset="0"/>
              <a:buNone/>
              <a:tabLst/>
            </a:pPr>
            <a:r>
              <a:rPr lang="en-US" dirty="0"/>
              <a:t>Sub-Section Title </a:t>
            </a:r>
          </a:p>
        </p:txBody>
      </p:sp>
      <p:pic>
        <p:nvPicPr>
          <p:cNvPr id="8" name="Picture 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bwMode="black">
          <a:xfrm>
            <a:off x="457522" y="6208933"/>
            <a:ext cx="1452804" cy="310896"/>
          </a:xfrm>
          <a:prstGeom prst="rect">
            <a:avLst/>
          </a:prstGeom>
        </p:spPr>
      </p:pic>
      <p:pic>
        <p:nvPicPr>
          <p:cNvPr id="7" name="Picture 6">
            <a:extLst>
              <a:ext uri="{FF2B5EF4-FFF2-40B4-BE49-F238E27FC236}">
                <a16:creationId xmlns:a16="http://schemas.microsoft.com/office/drawing/2014/main" id="{FED1C908-3C26-4495-B851-105125BE23B8}"/>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0" y="-1"/>
            <a:ext cx="12453922" cy="6994525"/>
          </a:xfrm>
          <a:prstGeom prst="rect">
            <a:avLst/>
          </a:prstGeom>
        </p:spPr>
      </p:pic>
      <p:sp>
        <p:nvSpPr>
          <p:cNvPr id="10" name="Rectangle 9">
            <a:extLst>
              <a:ext uri="{FF2B5EF4-FFF2-40B4-BE49-F238E27FC236}">
                <a16:creationId xmlns:a16="http://schemas.microsoft.com/office/drawing/2014/main" id="{C8107207-7470-41ED-B799-27694D901711}"/>
              </a:ext>
            </a:extLst>
          </p:cNvPr>
          <p:cNvSpPr/>
          <p:nvPr userDrawn="1"/>
        </p:nvSpPr>
        <p:spPr bwMode="auto">
          <a:xfrm flipH="1">
            <a:off x="6092790" y="-1"/>
            <a:ext cx="6361131" cy="6994526"/>
          </a:xfrm>
          <a:prstGeom prst="rect">
            <a:avLst/>
          </a:prstGeom>
          <a:gradFill flip="none" rotWithShape="1">
            <a:gsLst>
              <a:gs pos="75000">
                <a:srgbClr val="002050">
                  <a:alpha val="76000"/>
                </a:srgbClr>
              </a:gs>
              <a:gs pos="32000">
                <a:srgbClr val="002050"/>
              </a:gs>
              <a:gs pos="100000">
                <a:srgbClr val="002050">
                  <a:alpha val="0"/>
                </a:srgbClr>
              </a:gs>
            </a:gsLst>
            <a:lin ang="0" scaled="1"/>
            <a:tileRect/>
          </a:gradFill>
          <a:ln>
            <a:noFill/>
          </a:ln>
          <a:effectLst>
            <a:softEdge rad="0"/>
          </a:effectLst>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b="0" cap="none" spc="0" err="1">
              <a:ln w="0"/>
              <a:solidFill>
                <a:schemeClr val="tx1"/>
              </a:solidFill>
              <a:effectLst>
                <a:outerShdw blurRad="38100" dist="19050" dir="2700000" algn="tl" rotWithShape="0">
                  <a:schemeClr val="dk1">
                    <a:alpha val="40000"/>
                  </a:schemeClr>
                </a:outerShdw>
              </a:effectLst>
              <a:ea typeface="Segoe UI" pitchFamily="34" charset="0"/>
              <a:cs typeface="Segoe UI" pitchFamily="34" charset="0"/>
            </a:endParaRPr>
          </a:p>
        </p:txBody>
      </p:sp>
      <p:pic>
        <p:nvPicPr>
          <p:cNvPr id="11" name="Picture 10">
            <a:extLst>
              <a:ext uri="{FF2B5EF4-FFF2-40B4-BE49-F238E27FC236}">
                <a16:creationId xmlns:a16="http://schemas.microsoft.com/office/drawing/2014/main" id="{9B41E496-47A1-44A5-AA4E-85EFA17CFDB0}"/>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bwMode="invGray">
          <a:xfrm>
            <a:off x="10795601" y="6519829"/>
            <a:ext cx="1181765" cy="253187"/>
          </a:xfrm>
          <a:prstGeom prst="rect">
            <a:avLst/>
          </a:prstGeom>
        </p:spPr>
      </p:pic>
    </p:spTree>
    <p:extLst>
      <p:ext uri="{BB962C8B-B14F-4D97-AF65-F5344CB8AC3E}">
        <p14:creationId xmlns:p14="http://schemas.microsoft.com/office/powerpoint/2010/main" val="13681652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427"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Summery">
    <p:spTree>
      <p:nvGrpSpPr>
        <p:cNvPr id="1" name=""/>
        <p:cNvGrpSpPr/>
        <p:nvPr/>
      </p:nvGrpSpPr>
      <p:grpSpPr>
        <a:xfrm>
          <a:off x="0" y="0"/>
          <a:ext cx="0" cy="0"/>
          <a:chOff x="0" y="0"/>
          <a:chExt cx="0" cy="0"/>
        </a:xfrm>
      </p:grpSpPr>
      <p:sp>
        <p:nvSpPr>
          <p:cNvPr id="5" name="Title 10">
            <a:extLst>
              <a:ext uri="{FF2B5EF4-FFF2-40B4-BE49-F238E27FC236}">
                <a16:creationId xmlns:a16="http://schemas.microsoft.com/office/drawing/2014/main" id="{DA5B0225-239A-1D4F-B38D-60D255707AE4}"/>
              </a:ext>
            </a:extLst>
          </p:cNvPr>
          <p:cNvSpPr>
            <a:spLocks noGrp="1"/>
          </p:cNvSpPr>
          <p:nvPr>
            <p:ph type="title"/>
          </p:nvPr>
        </p:nvSpPr>
        <p:spPr>
          <a:xfrm>
            <a:off x="274604" y="295275"/>
            <a:ext cx="11888047" cy="917575"/>
          </a:xfrm>
        </p:spPr>
        <p:txBody>
          <a:bodyPr/>
          <a:lstStyle/>
          <a:p>
            <a:r>
              <a:rPr lang="en-US" dirty="0">
                <a:cs typeface="Segoe UI Light"/>
              </a:rPr>
              <a:t>Executive Summary</a:t>
            </a:r>
            <a:endParaRPr lang="en-US" dirty="0"/>
          </a:p>
        </p:txBody>
      </p:sp>
    </p:spTree>
    <p:extLst>
      <p:ext uri="{BB962C8B-B14F-4D97-AF65-F5344CB8AC3E}">
        <p14:creationId xmlns:p14="http://schemas.microsoft.com/office/powerpoint/2010/main" val="118906319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ocus Area Assessment">
    <p:spTree>
      <p:nvGrpSpPr>
        <p:cNvPr id="1" name=""/>
        <p:cNvGrpSpPr/>
        <p:nvPr/>
      </p:nvGrpSpPr>
      <p:grpSpPr>
        <a:xfrm>
          <a:off x="0" y="0"/>
          <a:ext cx="0" cy="0"/>
          <a:chOff x="0" y="0"/>
          <a:chExt cx="0" cy="0"/>
        </a:xfrm>
      </p:grpSpPr>
      <p:sp>
        <p:nvSpPr>
          <p:cNvPr id="5" name="Title 10">
            <a:extLst>
              <a:ext uri="{FF2B5EF4-FFF2-40B4-BE49-F238E27FC236}">
                <a16:creationId xmlns:a16="http://schemas.microsoft.com/office/drawing/2014/main" id="{9E2C8227-A5B0-2B4E-A5F7-1604CB3AD72F}"/>
              </a:ext>
            </a:extLst>
          </p:cNvPr>
          <p:cNvSpPr>
            <a:spLocks noGrp="1"/>
          </p:cNvSpPr>
          <p:nvPr>
            <p:ph type="title" hasCustomPrompt="1"/>
          </p:nvPr>
        </p:nvSpPr>
        <p:spPr>
          <a:xfrm>
            <a:off x="278571" y="293272"/>
            <a:ext cx="11888047" cy="917575"/>
          </a:xfrm>
        </p:spPr>
        <p:txBody>
          <a:bodyPr/>
          <a:lstStyle/>
          <a:p>
            <a:r>
              <a:rPr lang="en-US" dirty="0">
                <a:solidFill>
                  <a:schemeClr val="tx1"/>
                </a:solidFill>
                <a:latin typeface="Segoe UI Light"/>
                <a:cs typeface="Segoe UI Light"/>
              </a:rPr>
              <a:t>Focus Area</a:t>
            </a:r>
            <a:endParaRPr lang="en-US" dirty="0">
              <a:cs typeface="Segoe UI Light"/>
            </a:endParaRPr>
          </a:p>
        </p:txBody>
      </p:sp>
    </p:spTree>
    <p:extLst>
      <p:ext uri="{BB962C8B-B14F-4D97-AF65-F5344CB8AC3E}">
        <p14:creationId xmlns:p14="http://schemas.microsoft.com/office/powerpoint/2010/main" val="3311556723"/>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04" y="295275"/>
            <a:ext cx="11888047" cy="917575"/>
          </a:xfrm>
          <a:prstGeom prst="rect">
            <a:avLst/>
          </a:prstGeom>
        </p:spPr>
        <p:txBody>
          <a:bodyPr vert="horz" wrap="square" lIns="146304" tIns="91440" rIns="146304" bIns="91440" rtlCol="0" anchor="t">
            <a:noAutofit/>
          </a:bodyPr>
          <a:lstStyle/>
          <a:p>
            <a:r>
              <a:rPr lang="en-US"/>
              <a:t>Click to edit Master title style</a:t>
            </a:r>
          </a:p>
        </p:txBody>
      </p:sp>
      <p:sp>
        <p:nvSpPr>
          <p:cNvPr id="4" name="Text Placeholder 3"/>
          <p:cNvSpPr>
            <a:spLocks noGrp="1"/>
          </p:cNvSpPr>
          <p:nvPr>
            <p:ph type="body" idx="1"/>
          </p:nvPr>
        </p:nvSpPr>
        <p:spPr>
          <a:xfrm>
            <a:off x="274605" y="1212851"/>
            <a:ext cx="11885681" cy="2308324"/>
          </a:xfrm>
          <a:prstGeom prst="rect">
            <a:avLst/>
          </a:prstGeom>
        </p:spPr>
        <p:txBody>
          <a:bodyPr vert="horz" wrap="square" lIns="146304" tIns="91440" rIns="146304" bIns="91440" rtlCol="0">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88427678"/>
      </p:ext>
    </p:extLst>
  </p:cSld>
  <p:clrMap bg1="lt1" tx1="dk1" bg2="lt2" tx2="dk2" accent1="accent1" accent2="accent2" accent3="accent3" accent4="accent4" accent5="accent5" accent6="accent6" hlink="hlink" folHlink="folHlink"/>
  <p:sldLayoutIdLst>
    <p:sldLayoutId id="2147484266" r:id="rId1"/>
    <p:sldLayoutId id="2147484515" r:id="rId2"/>
    <p:sldLayoutId id="2147484256" r:id="rId3"/>
  </p:sldLayoutIdLst>
  <p:transition>
    <p:fade/>
  </p:transition>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2286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3600" kern="1200" spc="0" baseline="0">
          <a:gradFill>
            <a:gsLst>
              <a:gs pos="1250">
                <a:schemeClr val="tx1"/>
              </a:gs>
              <a:gs pos="100000">
                <a:schemeClr val="tx1"/>
              </a:gs>
            </a:gsLst>
            <a:lin ang="5400000" scaled="0"/>
          </a:gradFill>
          <a:latin typeface="+mj-lt"/>
          <a:ea typeface="+mn-ea"/>
          <a:cs typeface="+mn-cs"/>
        </a:defRPr>
      </a:lvl1pPr>
      <a:lvl2pPr marL="4572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800" kern="1200" spc="0" baseline="0">
          <a:gradFill>
            <a:gsLst>
              <a:gs pos="1250">
                <a:schemeClr val="tx1"/>
              </a:gs>
              <a:gs pos="100000">
                <a:schemeClr val="tx1"/>
              </a:gs>
            </a:gsLst>
            <a:lin ang="5400000" scaled="0"/>
          </a:gradFill>
          <a:latin typeface="+mn-lt"/>
          <a:ea typeface="+mn-ea"/>
          <a:cs typeface="+mn-cs"/>
        </a:defRPr>
      </a:lvl2pPr>
      <a:lvl3pPr marL="6858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3pPr>
      <a:lvl4pPr marL="9144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200" kern="1200" spc="0" baseline="0">
          <a:gradFill>
            <a:gsLst>
              <a:gs pos="1250">
                <a:schemeClr val="tx1"/>
              </a:gs>
              <a:gs pos="100000">
                <a:schemeClr val="tx1"/>
              </a:gs>
            </a:gsLst>
            <a:lin ang="5400000" scaled="0"/>
          </a:gradFill>
          <a:latin typeface="+mn-lt"/>
          <a:ea typeface="+mn-ea"/>
          <a:cs typeface="+mn-cs"/>
        </a:defRPr>
      </a:lvl4pPr>
      <a:lvl5pPr marL="11430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2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userDrawn="1">
          <p15:clr>
            <a:srgbClr val="5ACBF0"/>
          </p15:clr>
        </p15:guide>
        <p15:guide id="2" pos="173" userDrawn="1">
          <p15:clr>
            <a:srgbClr val="5ACBF0"/>
          </p15:clr>
        </p15:guide>
        <p15:guide id="3" pos="749" userDrawn="1">
          <p15:clr>
            <a:srgbClr val="5ACBF0"/>
          </p15:clr>
        </p15:guide>
        <p15:guide id="4" pos="1325" userDrawn="1">
          <p15:clr>
            <a:srgbClr val="5ACBF0"/>
          </p15:clr>
        </p15:guide>
        <p15:guide id="5" pos="1901" userDrawn="1">
          <p15:clr>
            <a:srgbClr val="5ACBF0"/>
          </p15:clr>
        </p15:guide>
        <p15:guide id="6" pos="2477" userDrawn="1">
          <p15:clr>
            <a:srgbClr val="5ACBF0"/>
          </p15:clr>
        </p15:guide>
        <p15:guide id="7" pos="3053" userDrawn="1">
          <p15:clr>
            <a:srgbClr val="5ACBF0"/>
          </p15:clr>
        </p15:guide>
        <p15:guide id="8" pos="3629" userDrawn="1">
          <p15:clr>
            <a:srgbClr val="5ACBF0"/>
          </p15:clr>
        </p15:guide>
        <p15:guide id="9" pos="4204" userDrawn="1">
          <p15:clr>
            <a:srgbClr val="5ACBF0"/>
          </p15:clr>
        </p15:guide>
        <p15:guide id="10" pos="4780" userDrawn="1">
          <p15:clr>
            <a:srgbClr val="5ACBF0"/>
          </p15:clr>
        </p15:guide>
        <p15:guide id="11" pos="5356" userDrawn="1">
          <p15:clr>
            <a:srgbClr val="5ACBF0"/>
          </p15:clr>
        </p15:guide>
        <p15:guide id="12" pos="5932" userDrawn="1">
          <p15:clr>
            <a:srgbClr val="5ACBF0"/>
          </p15:clr>
        </p15:guide>
        <p15:guide id="13" pos="6508" userDrawn="1">
          <p15:clr>
            <a:srgbClr val="5ACBF0"/>
          </p15:clr>
        </p15:guide>
        <p15:guide id="14" pos="7084" userDrawn="1">
          <p15:clr>
            <a:srgbClr val="5ACBF0"/>
          </p15:clr>
        </p15:guide>
        <p15:guide id="15" pos="7660" userDrawn="1">
          <p15:clr>
            <a:srgbClr val="5ACBF0"/>
          </p15:clr>
        </p15:guide>
        <p15:guide id="16" pos="288" userDrawn="1">
          <p15:clr>
            <a:srgbClr val="C35EA4"/>
          </p15:clr>
        </p15:guide>
        <p15:guide id="17" pos="7545" userDrawn="1">
          <p15:clr>
            <a:srgbClr val="C35EA4"/>
          </p15:clr>
        </p15:guide>
        <p15:guide id="18" orient="horz" pos="763" userDrawn="1">
          <p15:clr>
            <a:srgbClr val="5ACBF0"/>
          </p15:clr>
        </p15:guide>
        <p15:guide id="19" orient="horz" pos="1339" userDrawn="1">
          <p15:clr>
            <a:srgbClr val="5ACBF0"/>
          </p15:clr>
        </p15:guide>
        <p15:guide id="20" orient="horz" pos="1915" userDrawn="1">
          <p15:clr>
            <a:srgbClr val="5ACBF0"/>
          </p15:clr>
        </p15:guide>
        <p15:guide id="21" orient="horz" pos="2491" userDrawn="1">
          <p15:clr>
            <a:srgbClr val="5ACBF0"/>
          </p15:clr>
        </p15:guide>
        <p15:guide id="22" orient="horz" pos="3067" userDrawn="1">
          <p15:clr>
            <a:srgbClr val="5ACBF0"/>
          </p15:clr>
        </p15:guide>
        <p15:guide id="23" orient="horz" pos="3643" userDrawn="1">
          <p15:clr>
            <a:srgbClr val="5ACBF0"/>
          </p15:clr>
        </p15:guide>
        <p15:guide id="24" orient="horz" pos="4219" userDrawn="1">
          <p15:clr>
            <a:srgbClr val="5ACBF0"/>
          </p15:clr>
        </p15:guide>
        <p15:guide id="25" orient="horz" pos="302" userDrawn="1">
          <p15:clr>
            <a:srgbClr val="C35EA4"/>
          </p15:clr>
        </p15:guide>
        <p15:guide id="26" orient="horz" pos="4104" userDrawn="1">
          <p15:clr>
            <a:srgbClr val="C35EA4"/>
          </p15:clr>
        </p15:guide>
      </p15:sldGuideLst>
    </p:ext>
  </p:extLst>
</p:sldMaster>
</file>

<file path=ppt/slides/_rels/slide1.xml.rels>&#65279;<?xml version="1.0" encoding="utf-8"?><Relationships xmlns="http://schemas.openxmlformats.org/package/2006/relationships"><Relationship Type="http://schemas.openxmlformats.org/officeDocument/2006/relationships/notesSlide" Target="../notesSlides/notesSlide1.xml" Id="rId2" /><Relationship Type="http://schemas.openxmlformats.org/officeDocument/2006/relationships/slideLayout" Target="../slideLayouts/slideLayout1.xml" Id="rId1" /><Relationship Type="http://schemas.openxmlformats.org/officeDocument/2006/relationships/hyperlink" Target="https://portal.azure.com/72f988bf-86f1-41af-91ab-2d7cd011db47/#blade/Microsoft_OperationsManagementSuite_Workspace/WidgetBlade/id/%2Fsubscriptions%2Fcc8b63ea-b5e6-45ea-9239-59a1fa799351%2FresourceGroups%2Fasd-prod-ausea%2Fproviders%2FMicrosoft.OperationalInsights%2Fworkspaces%2Fasd-prod-ausea/title/Windows%20Server%20Assessment/componentId/WindowsServerAssessment/parameters/%7B%7D/lockedTheme/false" TargetMode="External" Id="rId3" /></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&#65279;<?xml version="1.0" encoding="utf-8"?><Relationships xmlns="http://schemas.openxmlformats.org/package/2006/relationships"><Relationship Type="http://schemas.openxmlformats.org/officeDocument/2006/relationships/slideLayout" Target="/ppt/slideLayouts/slideLayout3.xml" Id="rId1" /><Relationship Type="http://schemas.openxmlformats.org/officeDocument/2006/relationships/chart" Target="/ppt/slides/charts/chart3.xml" Id="rId3" /></Relationships>
</file>

<file path=ppt/slides/_rels/slide5.xml.rels>&#65279;<?xml version="1.0" encoding="utf-8"?><Relationships xmlns="http://schemas.openxmlformats.org/package/2006/relationships"><Relationship Type="http://schemas.openxmlformats.org/officeDocument/2006/relationships/slideLayout" Target="/ppt/slideLayouts/slideLayout3.xml" Id="rId1" /><Relationship Type="http://schemas.openxmlformats.org/officeDocument/2006/relationships/chart" Target="/ppt/slides/charts/chart4.xml" Id="rId3" /></Relationships>
</file>

<file path=ppt/slides/_rels/slide6.xml.rels>&#65279;<?xml version="1.0" encoding="utf-8"?><Relationships xmlns="http://schemas.openxmlformats.org/package/2006/relationships"><Relationship Type="http://schemas.openxmlformats.org/officeDocument/2006/relationships/slideLayout" Target="/ppt/slideLayouts/slideLayout3.xml" Id="rId1" /><Relationship Type="http://schemas.openxmlformats.org/officeDocument/2006/relationships/chart" Target="/ppt/slides/charts/chart5.xml" Id="rId3" /></Relationships>
</file>

<file path=ppt/slides/_rels/slide7.xml.rels>&#65279;<?xml version="1.0" encoding="utf-8"?><Relationships xmlns="http://schemas.openxmlformats.org/package/2006/relationships"><Relationship Type="http://schemas.openxmlformats.org/officeDocument/2006/relationships/slideLayout" Target="/ppt/slideLayouts/slideLayout3.xml" Id="rId1" /><Relationship Type="http://schemas.openxmlformats.org/officeDocument/2006/relationships/chart" Target="/ppt/slides/charts/chart6.xml" Id="rId3" /></Relationships>
</file>

<file path=ppt/slides/_rels/slide8.xml.rels>&#65279;<?xml version="1.0" encoding="utf-8"?><Relationships xmlns="http://schemas.openxmlformats.org/package/2006/relationships"><Relationship Type="http://schemas.openxmlformats.org/officeDocument/2006/relationships/slideLayout" Target="/ppt/slideLayouts/slideLayout3.xml" Id="rId1" /><Relationship Type="http://schemas.openxmlformats.org/officeDocument/2006/relationships/chart" Target="/ppt/slides/charts/chart7.xml" Id="rId3" /></Relationships>
</file>

<file path=ppt/slides/_rels/slide9.xml.rels>&#65279;<?xml version="1.0" encoding="utf-8"?><Relationships xmlns="http://schemas.openxmlformats.org/package/2006/relationships"><Relationship Type="http://schemas.openxmlformats.org/officeDocument/2006/relationships/slideLayout" Target="/ppt/slideLayouts/slideLayout3.xml" Id="rId1" /><Relationship Type="http://schemas.openxmlformats.org/officeDocument/2006/relationships/chart" Target="/ppt/slides/charts/chart8.xml" Id="rId3" /></Relationships>
</file>

<file path=ppt/slides/charts/_rels/chart3.xml.rels>&#65279;<?xml version="1.0" encoding="utf-8"?><Relationships xmlns="http://schemas.openxmlformats.org/package/2006/relationships"><Relationship Type="http://schemas.openxmlformats.org/officeDocument/2006/relationships/package" Target="/ppt/slides/charts/embeddings/package3.bin" Id="R962c2cdfc1b74b3e" /></Relationships>
</file>

<file path=ppt/slides/charts/_rels/chart4.xml.rels>&#65279;<?xml version="1.0" encoding="utf-8"?><Relationships xmlns="http://schemas.openxmlformats.org/package/2006/relationships"><Relationship Type="http://schemas.openxmlformats.org/officeDocument/2006/relationships/package" Target="/ppt/slides/charts/embeddings/package4.bin" Id="R1bcbcf3f507f42f9" /></Relationships>
</file>

<file path=ppt/slides/charts/_rels/chart5.xml.rels>&#65279;<?xml version="1.0" encoding="utf-8"?><Relationships xmlns="http://schemas.openxmlformats.org/package/2006/relationships"><Relationship Type="http://schemas.openxmlformats.org/officeDocument/2006/relationships/package" Target="/ppt/slides/charts/embeddings/package5.bin" Id="Re3d67106049745eb" /></Relationships>
</file>

<file path=ppt/slides/charts/_rels/chart6.xml.rels>&#65279;<?xml version="1.0" encoding="utf-8"?><Relationships xmlns="http://schemas.openxmlformats.org/package/2006/relationships"><Relationship Type="http://schemas.openxmlformats.org/officeDocument/2006/relationships/package" Target="/ppt/slides/charts/embeddings/package6.bin" Id="R1033244e5e7a40e7" /></Relationships>
</file>

<file path=ppt/slides/charts/_rels/chart7.xml.rels>&#65279;<?xml version="1.0" encoding="utf-8"?><Relationships xmlns="http://schemas.openxmlformats.org/package/2006/relationships"><Relationship Type="http://schemas.openxmlformats.org/officeDocument/2006/relationships/package" Target="/ppt/slides/charts/embeddings/package7.bin" Id="R2cfc138e263f4eeb" /></Relationships>
</file>

<file path=ppt/slides/charts/_rels/chart8.xml.rels>&#65279;<?xml version="1.0" encoding="utf-8"?><Relationships xmlns="http://schemas.openxmlformats.org/package/2006/relationships"><Relationship Type="http://schemas.openxmlformats.org/officeDocument/2006/relationships/package" Target="/ppt/slides/charts/embeddings/package8.bin" Id="R09f9019343b94451" /></Relationships>
</file>

<file path=ppt/slides/charts/chart3.xml><?xml version="1.0" encoding="utf-8"?>
<c:chartSpace xmlns:mc="http://schemas.openxmlformats.org/markup-compatibility/2006" xmlns:c14="http://schemas.microsoft.com/office/drawing/2007/8/2/chart" xmlns:c16="http://schemas.microsoft.com/office/drawing/2014/chart" xmlns:c16r3="http://schemas.microsoft.com/office/drawing/2017/03/chart"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157342957534466"/>
          <c:y val="7.4125131124999966E-2"/>
          <c:w val="0.57144358712920162"/>
          <c:h val="0.55791760561713732"/>
        </c:manualLayout>
      </c:layout>
      <c:doughnutChart>
        <c:varyColors val="1"/>
        <c:ser>
          <c:idx val="0"/>
          <c:order val="0"/>
          <c:tx>
            <c:strRef>
              <c:f>Sheet1!$B$1</c:f>
              <c:strCache>
                <c:ptCount val="1"/>
                <c:pt idx="0">
                  <c:v>Column1</c:v>
                </c:pt>
              </c:strCache>
            </c:strRef>
          </c:tx>
          <c:dPt>
            <c:idx val="0"/>
            <c:bubble3D val="0"/>
            <c:spPr>
              <a:solidFill>
                <a:srgbClr val="FF0000"/>
              </a:solidFill>
              <a:ln>
                <a:noFill/>
              </a:ln>
              <a:effectLst/>
            </c:spPr>
            <c:extLst>
              <c:ext xmlns:c16="http://schemas.microsoft.com/office/drawing/2014/chart" uri="{C3380CC4-5D6E-409C-BE32-E72D297353CC}">
                <c16:uniqueId val="{00000001-FA6C-47B7-B75A-848DD4F0031B}"/>
              </c:ext>
            </c:extLst>
          </c:dPt>
          <c:dPt>
            <c:idx val="1"/>
            <c:bubble3D val="0"/>
            <c:spPr>
              <a:solidFill>
                <a:schemeClr val="accent2">
                  <a:shade val="80000"/>
                  <a:satMod val="180000"/>
                </a:schemeClr>
              </a:solidFill>
              <a:ln>
                <a:noFill/>
              </a:ln>
              <a:effectLst/>
            </c:spPr>
            <c:extLst>
              <c:ext xmlns:c16="http://schemas.microsoft.com/office/drawing/2014/chart" uri="{C3380CC4-5D6E-409C-BE32-E72D297353CC}">
                <c16:uniqueId val="{00000003-FA6C-47B7-B75A-848DD4F0031B}"/>
              </c:ext>
            </c:extLst>
          </c:dPt>
          <c:dPt>
            <c:idx val="2"/>
            <c:bubble3D val="0"/>
            <c:spPr>
              <a:solidFill>
                <a:srgbClr val="00BCF2"/>
              </a:solidFill>
              <a:ln>
                <a:noFill/>
              </a:ln>
              <a:effectLst/>
            </c:spPr>
            <c:extLst>
              <c:ext xmlns:c16="http://schemas.microsoft.com/office/drawing/2014/chart" uri="{C3380CC4-5D6E-409C-BE32-E72D297353CC}">
                <c16:uniqueId val="{00000005-FA6C-47B7-B75A-848DD4F0031B}"/>
              </c:ext>
            </c:extLst>
          </c:dPt>
          <c:dPt>
            <c:idx val="3"/>
            <c:bubble3D val="0"/>
            <c:spPr>
              <a:solidFill>
                <a:schemeClr val="accent4">
                  <a:shade val="80000"/>
                  <a:satMod val="180000"/>
                </a:schemeClr>
              </a:solidFill>
              <a:ln>
                <a:noFill/>
              </a:ln>
              <a:effectLst/>
            </c:spPr>
            <c:extLst>
              <c:ext xmlns:c16="http://schemas.microsoft.com/office/drawing/2014/chart" uri="{C3380CC4-5D6E-409C-BE32-E72D297353CC}">
                <c16:uniqueId val="{00000007-FA6C-47B7-B75A-848DD4F0031B}"/>
              </c:ext>
            </c:extLst>
          </c:dPt>
          <c:dPt>
            <c:idx val="4"/>
            <c:bubble3D val="0"/>
            <c:spPr>
              <a:solidFill>
                <a:srgbClr val="458B74"/>
              </a:solidFill>
              <a:ln>
                <a:noFill/>
              </a:ln>
              <a:effectLst/>
            </c:spPr>
            <c:extLst>
              <c:ext xmlns:c16="http://schemas.microsoft.com/office/drawing/2014/chart" uri="{C3380CC4-5D6E-409C-BE32-E72D297353CC}">
                <c16:uniqueId val="{00000009-FA6C-47B7-B75A-848DD4F0031B}"/>
              </c:ext>
            </c:extLst>
          </c:dPt>
          <c:dPt>
            <c:idx val="5"/>
            <c:bubble3D val="0"/>
            <c:spPr>
              <a:solidFill>
                <a:schemeClr val="accent6">
                  <a:shade val="80000"/>
                  <a:satMod val="180000"/>
                </a:schemeClr>
              </a:solidFill>
              <a:ln>
                <a:noFill/>
              </a:ln>
              <a:effectLst/>
            </c:spPr>
            <c:extLst>
              <c:ext xmlns:c16="http://schemas.microsoft.com/office/drawing/2014/chart" uri="{C3380CC4-5D6E-409C-BE32-E72D297353CC}">
                <c16:uniqueId val="{0000000B-D4A5-42B4-A6D5-56956EA5AB38}"/>
              </c:ext>
            </c:extLst>
          </c:dPt>
          <c:dPt>
            <c:idx val="6"/>
            <c:bubble3D val="0"/>
            <c:spPr>
              <a:solidFill>
                <a:srgbClr val="70AD47"/>
              </a:solidFill>
              <a:ln>
                <a:noFill/>
              </a:ln>
              <a:effectLst/>
            </c:spPr>
            <c:extLst>
              <c:ext xmlns:c16="http://schemas.microsoft.com/office/drawing/2014/chart" uri="{C3380CC4-5D6E-409C-BE32-E72D297353CC}">
                <c16:uniqueId val="{0000000D-D4A5-42B4-A6D5-56956EA5AB38}"/>
              </c:ext>
            </c:extLst>
          </c:dPt>
          <c:dLbls>
            <c:delete val="1"/>
          </c:dLbls>
          <c:cat>
            <c:strRef>
              <c:f>Sheet1!$A$2:$A$8</c:f>
              <c:strCache>
                <c:ptCount val="7"/>
                <c:pt idx="0">
                  <c:v>9 High Priority </c:v>
                </c:pt>
                <c:pt idx="2">
                  <c:v>23 Low Priority</c:v>
                </c:pt>
                <c:pt idx="4">
                  <c:v>0 Resolved</c:v>
                </c:pt>
                <c:pt idx="6">
                  <c:v>102 Passed Checks</c:v>
                </c:pt>
              </c:strCache>
            </c:strRef>
          </c:cat>
          <c:val>
            <c:numRef>
              <c:f>Sheet1!$B$2:$B$8</c:f>
              <c:numCache>
                <c:formatCode>General</c:formatCode>
                <c:ptCount val="7"/>
                <c:pt idx="0">
                  <c:v>9</c:v>
                </c:pt>
                <c:pt idx="2">
                  <c:v>23</c:v>
                </c:pt>
                <c:pt idx="4">
                  <c:v>0</c:v>
                </c:pt>
                <c:pt idx="6">
                  <c:v>102</c:v>
                </c:pt>
              </c:numCache>
            </c:numRef>
          </c:val>
          <c:extLst>
            <c:ext xmlns:c16="http://schemas.microsoft.com/office/drawing/2014/chart" uri="{C3380CC4-5D6E-409C-BE32-E72D297353CC}">
              <c16:uniqueId val="{0000000A-FA6C-47B7-B75A-848DD4F0031B}"/>
            </c:ext>
          </c:extLst>
        </c:ser>
        <c:dLbls>
          <c:showLegendKey val="0"/>
          <c:showVal val="0"/>
          <c:showCatName val="0"/>
          <c:showSerName val="0"/>
          <c:showPercent val="1"/>
          <c:showBubbleSize val="0"/>
          <c:showLeaderLines val="1"/>
        </c:dLbls>
        <c:firstSliceAng val="0"/>
        <c:holeSize val="68"/>
      </c:doughnutChart>
      <c:spPr>
        <a:no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1"/>
        <c:delete val="1"/>
      </c:legendEntry>
      <c:legendEntry>
        <c:idx val="2"/>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3"/>
        <c:delete val="1"/>
      </c:legendEntry>
      <c:legendEntry>
        <c:idx val="4"/>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5"/>
        <c:delete val="1"/>
      </c:legendEntry>
      <c:legendEntry>
        <c:idx val="6"/>
        <c:txPr>
          <a:bodyPr rot="0" spcFirstLastPara="1" vertOverflow="ellipsis" vert="horz" wrap="square" anchor="ctr" anchorCtr="1"/>
          <a:lstStyle/>
          <a:p>
            <a:pPr>
              <a:defRPr sz="1400" b="0" i="0" u="none" strike="noStrike" kern="1200" baseline="0">
                <a:solidFill>
                  <a:schemeClr val="accent6">
                    <a:lumMod val="10000"/>
                  </a:schemeClr>
                </a:solidFill>
                <a:latin typeface="+mn-lt"/>
                <a:ea typeface="+mn-ea"/>
                <a:cs typeface="+mn-cs"/>
              </a:defRPr>
            </a:pPr>
            <a:endParaRPr lang="en-US"/>
          </a:p>
        </c:txPr>
      </c:legendEntry>
      <c:layout>
        <c:manualLayout>
          <c:xMode val="edge"/>
          <c:yMode val="edge"/>
          <c:x val="0.22440058471914925"/>
          <c:y val="0.6664353628595564"/>
          <c:w val="0.63462981718805178"/>
          <c:h val="0.31109398808344169"/>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5B2D9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962c2cdfc1b74b3e">
    <c:autoUpdate val="0"/>
  </c:externalData>
</c:chartSpace>
</file>

<file path=ppt/slides/charts/chart4.xml><?xml version="1.0" encoding="utf-8"?>
<c:chartSpace xmlns:mc="http://schemas.openxmlformats.org/markup-compatibility/2006" xmlns:c14="http://schemas.microsoft.com/office/drawing/2007/8/2/chart" xmlns:c16="http://schemas.microsoft.com/office/drawing/2014/chart" xmlns:c16r3="http://schemas.microsoft.com/office/drawing/2017/03/chart"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157342957534466"/>
          <c:y val="7.4125131124999966E-2"/>
          <c:w val="0.57144358712920162"/>
          <c:h val="0.55791760561713732"/>
        </c:manualLayout>
      </c:layout>
      <c:doughnutChart>
        <c:varyColors val="1"/>
        <c:ser>
          <c:idx val="0"/>
          <c:order val="0"/>
          <c:tx>
            <c:strRef>
              <c:f>Sheet1!$B$1</c:f>
              <c:strCache>
                <c:ptCount val="1"/>
                <c:pt idx="0">
                  <c:v>Column1</c:v>
                </c:pt>
              </c:strCache>
            </c:strRef>
          </c:tx>
          <c:dPt>
            <c:idx val="0"/>
            <c:bubble3D val="0"/>
            <c:spPr>
              <a:solidFill>
                <a:srgbClr val="FF0000"/>
              </a:solidFill>
              <a:ln>
                <a:noFill/>
              </a:ln>
              <a:effectLst/>
            </c:spPr>
            <c:extLst>
              <c:ext xmlns:c16="http://schemas.microsoft.com/office/drawing/2014/chart" uri="{C3380CC4-5D6E-409C-BE32-E72D297353CC}">
                <c16:uniqueId val="{00000001-FA6C-47B7-B75A-848DD4F0031B}"/>
              </c:ext>
            </c:extLst>
          </c:dPt>
          <c:dPt>
            <c:idx val="1"/>
            <c:bubble3D val="0"/>
            <c:spPr>
              <a:solidFill>
                <a:schemeClr val="accent2">
                  <a:shade val="80000"/>
                  <a:satMod val="180000"/>
                </a:schemeClr>
              </a:solidFill>
              <a:ln>
                <a:noFill/>
              </a:ln>
              <a:effectLst/>
            </c:spPr>
            <c:extLst>
              <c:ext xmlns:c16="http://schemas.microsoft.com/office/drawing/2014/chart" uri="{C3380CC4-5D6E-409C-BE32-E72D297353CC}">
                <c16:uniqueId val="{00000003-FA6C-47B7-B75A-848DD4F0031B}"/>
              </c:ext>
            </c:extLst>
          </c:dPt>
          <c:dPt>
            <c:idx val="2"/>
            <c:bubble3D val="0"/>
            <c:spPr>
              <a:solidFill>
                <a:srgbClr val="00BCF2"/>
              </a:solidFill>
              <a:ln>
                <a:noFill/>
              </a:ln>
              <a:effectLst/>
            </c:spPr>
            <c:extLst>
              <c:ext xmlns:c16="http://schemas.microsoft.com/office/drawing/2014/chart" uri="{C3380CC4-5D6E-409C-BE32-E72D297353CC}">
                <c16:uniqueId val="{00000005-FA6C-47B7-B75A-848DD4F0031B}"/>
              </c:ext>
            </c:extLst>
          </c:dPt>
          <c:dPt>
            <c:idx val="3"/>
            <c:bubble3D val="0"/>
            <c:spPr>
              <a:solidFill>
                <a:schemeClr val="accent4">
                  <a:shade val="80000"/>
                  <a:satMod val="180000"/>
                </a:schemeClr>
              </a:solidFill>
              <a:ln>
                <a:noFill/>
              </a:ln>
              <a:effectLst/>
            </c:spPr>
            <c:extLst>
              <c:ext xmlns:c16="http://schemas.microsoft.com/office/drawing/2014/chart" uri="{C3380CC4-5D6E-409C-BE32-E72D297353CC}">
                <c16:uniqueId val="{00000007-FA6C-47B7-B75A-848DD4F0031B}"/>
              </c:ext>
            </c:extLst>
          </c:dPt>
          <c:dPt>
            <c:idx val="4"/>
            <c:bubble3D val="0"/>
            <c:spPr>
              <a:solidFill>
                <a:srgbClr val="458B74"/>
              </a:solidFill>
              <a:ln>
                <a:noFill/>
              </a:ln>
              <a:effectLst/>
            </c:spPr>
            <c:extLst>
              <c:ext xmlns:c16="http://schemas.microsoft.com/office/drawing/2014/chart" uri="{C3380CC4-5D6E-409C-BE32-E72D297353CC}">
                <c16:uniqueId val="{00000009-FA6C-47B7-B75A-848DD4F0031B}"/>
              </c:ext>
            </c:extLst>
          </c:dPt>
          <c:dPt>
            <c:idx val="5"/>
            <c:bubble3D val="0"/>
            <c:spPr>
              <a:solidFill>
                <a:schemeClr val="accent6">
                  <a:shade val="80000"/>
                  <a:satMod val="180000"/>
                </a:schemeClr>
              </a:solidFill>
              <a:ln>
                <a:noFill/>
              </a:ln>
              <a:effectLst/>
            </c:spPr>
            <c:extLst>
              <c:ext xmlns:c16="http://schemas.microsoft.com/office/drawing/2014/chart" uri="{C3380CC4-5D6E-409C-BE32-E72D297353CC}">
                <c16:uniqueId val="{0000000B-D4A5-42B4-A6D5-56956EA5AB38}"/>
              </c:ext>
            </c:extLst>
          </c:dPt>
          <c:dPt>
            <c:idx val="6"/>
            <c:bubble3D val="0"/>
            <c:spPr>
              <a:solidFill>
                <a:srgbClr val="70AD47"/>
              </a:solidFill>
              <a:ln>
                <a:noFill/>
              </a:ln>
              <a:effectLst/>
            </c:spPr>
            <c:extLst>
              <c:ext xmlns:c16="http://schemas.microsoft.com/office/drawing/2014/chart" uri="{C3380CC4-5D6E-409C-BE32-E72D297353CC}">
                <c16:uniqueId val="{0000000D-D4A5-42B4-A6D5-56956EA5AB38}"/>
              </c:ext>
            </c:extLst>
          </c:dPt>
          <c:dLbls>
            <c:delete val="1"/>
          </c:dLbls>
          <c:cat>
            <c:strRef>
              <c:f>Sheet1!$A$2:$A$8</c:f>
              <c:strCache>
                <c:ptCount val="7"/>
                <c:pt idx="0">
                  <c:v>0 High Priority </c:v>
                </c:pt>
                <c:pt idx="2">
                  <c:v>16 Low Priority</c:v>
                </c:pt>
                <c:pt idx="4">
                  <c:v>0 Resolved</c:v>
                </c:pt>
                <c:pt idx="6">
                  <c:v>39 Passed Checks</c:v>
                </c:pt>
              </c:strCache>
            </c:strRef>
          </c:cat>
          <c:val>
            <c:numRef>
              <c:f>Sheet1!$B$2:$B$8</c:f>
              <c:numCache>
                <c:formatCode>General</c:formatCode>
                <c:ptCount val="7"/>
                <c:pt idx="0">
                  <c:v>0</c:v>
                </c:pt>
                <c:pt idx="2">
                  <c:v>16</c:v>
                </c:pt>
                <c:pt idx="4">
                  <c:v>0</c:v>
                </c:pt>
                <c:pt idx="6">
                  <c:v>39</c:v>
                </c:pt>
              </c:numCache>
            </c:numRef>
          </c:val>
          <c:extLst>
            <c:ext xmlns:c16="http://schemas.microsoft.com/office/drawing/2014/chart" uri="{C3380CC4-5D6E-409C-BE32-E72D297353CC}">
              <c16:uniqueId val="{0000000A-FA6C-47B7-B75A-848DD4F0031B}"/>
            </c:ext>
          </c:extLst>
        </c:ser>
        <c:dLbls>
          <c:showLegendKey val="0"/>
          <c:showVal val="0"/>
          <c:showCatName val="0"/>
          <c:showSerName val="0"/>
          <c:showPercent val="1"/>
          <c:showBubbleSize val="0"/>
          <c:showLeaderLines val="1"/>
        </c:dLbls>
        <c:firstSliceAng val="0"/>
        <c:holeSize val="68"/>
      </c:doughnutChart>
      <c:spPr>
        <a:no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1"/>
        <c:delete val="1"/>
      </c:legendEntry>
      <c:legendEntry>
        <c:idx val="2"/>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3"/>
        <c:delete val="1"/>
      </c:legendEntry>
      <c:legendEntry>
        <c:idx val="4"/>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5"/>
        <c:delete val="1"/>
      </c:legendEntry>
      <c:legendEntry>
        <c:idx val="6"/>
        <c:txPr>
          <a:bodyPr rot="0" spcFirstLastPara="1" vertOverflow="ellipsis" vert="horz" wrap="square" anchor="ctr" anchorCtr="1"/>
          <a:lstStyle/>
          <a:p>
            <a:pPr>
              <a:defRPr sz="1400" b="0" i="0" u="none" strike="noStrike" kern="1200" baseline="0">
                <a:solidFill>
                  <a:schemeClr val="accent6">
                    <a:lumMod val="10000"/>
                  </a:schemeClr>
                </a:solidFill>
                <a:latin typeface="+mn-lt"/>
                <a:ea typeface="+mn-ea"/>
                <a:cs typeface="+mn-cs"/>
              </a:defRPr>
            </a:pPr>
            <a:endParaRPr lang="en-US"/>
          </a:p>
        </c:txPr>
      </c:legendEntry>
      <c:layout>
        <c:manualLayout>
          <c:xMode val="edge"/>
          <c:yMode val="edge"/>
          <c:x val="0.22440058471914925"/>
          <c:y val="0.6664353628595564"/>
          <c:w val="0.63462981718805178"/>
          <c:h val="0.31109398808344169"/>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5B2D9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1bcbcf3f507f42f9">
    <c:autoUpdate val="0"/>
  </c:externalData>
</c:chartSpace>
</file>

<file path=ppt/slides/charts/chart5.xml><?xml version="1.0" encoding="utf-8"?>
<c:chartSpace xmlns:mc="http://schemas.openxmlformats.org/markup-compatibility/2006" xmlns:c14="http://schemas.microsoft.com/office/drawing/2007/8/2/chart" xmlns:c16="http://schemas.microsoft.com/office/drawing/2014/chart" xmlns:c16r3="http://schemas.microsoft.com/office/drawing/2017/03/chart"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157342957534466"/>
          <c:y val="7.4125131124999966E-2"/>
          <c:w val="0.57144358712920162"/>
          <c:h val="0.55791760561713732"/>
        </c:manualLayout>
      </c:layout>
      <c:doughnutChart>
        <c:varyColors val="1"/>
        <c:ser>
          <c:idx val="0"/>
          <c:order val="0"/>
          <c:tx>
            <c:strRef>
              <c:f>Sheet1!$B$1</c:f>
              <c:strCache>
                <c:ptCount val="1"/>
                <c:pt idx="0">
                  <c:v>Column1</c:v>
                </c:pt>
              </c:strCache>
            </c:strRef>
          </c:tx>
          <c:dPt>
            <c:idx val="0"/>
            <c:bubble3D val="0"/>
            <c:spPr>
              <a:solidFill>
                <a:srgbClr val="FF0000"/>
              </a:solidFill>
              <a:ln>
                <a:noFill/>
              </a:ln>
              <a:effectLst/>
            </c:spPr>
            <c:extLst>
              <c:ext xmlns:c16="http://schemas.microsoft.com/office/drawing/2014/chart" uri="{C3380CC4-5D6E-409C-BE32-E72D297353CC}">
                <c16:uniqueId val="{00000001-FA6C-47B7-B75A-848DD4F0031B}"/>
              </c:ext>
            </c:extLst>
          </c:dPt>
          <c:dPt>
            <c:idx val="1"/>
            <c:bubble3D val="0"/>
            <c:spPr>
              <a:solidFill>
                <a:schemeClr val="accent2">
                  <a:shade val="80000"/>
                  <a:satMod val="180000"/>
                </a:schemeClr>
              </a:solidFill>
              <a:ln>
                <a:noFill/>
              </a:ln>
              <a:effectLst/>
            </c:spPr>
            <c:extLst>
              <c:ext xmlns:c16="http://schemas.microsoft.com/office/drawing/2014/chart" uri="{C3380CC4-5D6E-409C-BE32-E72D297353CC}">
                <c16:uniqueId val="{00000003-FA6C-47B7-B75A-848DD4F0031B}"/>
              </c:ext>
            </c:extLst>
          </c:dPt>
          <c:dPt>
            <c:idx val="2"/>
            <c:bubble3D val="0"/>
            <c:spPr>
              <a:solidFill>
                <a:srgbClr val="00BCF2"/>
              </a:solidFill>
              <a:ln>
                <a:noFill/>
              </a:ln>
              <a:effectLst/>
            </c:spPr>
            <c:extLst>
              <c:ext xmlns:c16="http://schemas.microsoft.com/office/drawing/2014/chart" uri="{C3380CC4-5D6E-409C-BE32-E72D297353CC}">
                <c16:uniqueId val="{00000005-FA6C-47B7-B75A-848DD4F0031B}"/>
              </c:ext>
            </c:extLst>
          </c:dPt>
          <c:dPt>
            <c:idx val="3"/>
            <c:bubble3D val="0"/>
            <c:spPr>
              <a:solidFill>
                <a:schemeClr val="accent4">
                  <a:shade val="80000"/>
                  <a:satMod val="180000"/>
                </a:schemeClr>
              </a:solidFill>
              <a:ln>
                <a:noFill/>
              </a:ln>
              <a:effectLst/>
            </c:spPr>
            <c:extLst>
              <c:ext xmlns:c16="http://schemas.microsoft.com/office/drawing/2014/chart" uri="{C3380CC4-5D6E-409C-BE32-E72D297353CC}">
                <c16:uniqueId val="{00000007-FA6C-47B7-B75A-848DD4F0031B}"/>
              </c:ext>
            </c:extLst>
          </c:dPt>
          <c:dPt>
            <c:idx val="4"/>
            <c:bubble3D val="0"/>
            <c:spPr>
              <a:solidFill>
                <a:srgbClr val="458B74"/>
              </a:solidFill>
              <a:ln>
                <a:noFill/>
              </a:ln>
              <a:effectLst/>
            </c:spPr>
            <c:extLst>
              <c:ext xmlns:c16="http://schemas.microsoft.com/office/drawing/2014/chart" uri="{C3380CC4-5D6E-409C-BE32-E72D297353CC}">
                <c16:uniqueId val="{00000009-FA6C-47B7-B75A-848DD4F0031B}"/>
              </c:ext>
            </c:extLst>
          </c:dPt>
          <c:dPt>
            <c:idx val="5"/>
            <c:bubble3D val="0"/>
            <c:spPr>
              <a:solidFill>
                <a:schemeClr val="accent6">
                  <a:shade val="80000"/>
                  <a:satMod val="180000"/>
                </a:schemeClr>
              </a:solidFill>
              <a:ln>
                <a:noFill/>
              </a:ln>
              <a:effectLst/>
            </c:spPr>
            <c:extLst>
              <c:ext xmlns:c16="http://schemas.microsoft.com/office/drawing/2014/chart" uri="{C3380CC4-5D6E-409C-BE32-E72D297353CC}">
                <c16:uniqueId val="{0000000B-D4A5-42B4-A6D5-56956EA5AB38}"/>
              </c:ext>
            </c:extLst>
          </c:dPt>
          <c:dPt>
            <c:idx val="6"/>
            <c:bubble3D val="0"/>
            <c:spPr>
              <a:solidFill>
                <a:srgbClr val="70AD47"/>
              </a:solidFill>
              <a:ln>
                <a:noFill/>
              </a:ln>
              <a:effectLst/>
            </c:spPr>
            <c:extLst>
              <c:ext xmlns:c16="http://schemas.microsoft.com/office/drawing/2014/chart" uri="{C3380CC4-5D6E-409C-BE32-E72D297353CC}">
                <c16:uniqueId val="{0000000D-D4A5-42B4-A6D5-56956EA5AB38}"/>
              </c:ext>
            </c:extLst>
          </c:dPt>
          <c:dLbls>
            <c:delete val="1"/>
          </c:dLbls>
          <c:cat>
            <c:strRef>
              <c:f>Sheet1!$A$2:$A$8</c:f>
              <c:strCache>
                <c:ptCount val="7"/>
                <c:pt idx="0">
                  <c:v>1 High Priority </c:v>
                </c:pt>
                <c:pt idx="2">
                  <c:v>29 Low Priority</c:v>
                </c:pt>
                <c:pt idx="4">
                  <c:v>0 Resolved</c:v>
                </c:pt>
                <c:pt idx="6">
                  <c:v>247 Passed Checks</c:v>
                </c:pt>
              </c:strCache>
            </c:strRef>
          </c:cat>
          <c:val>
            <c:numRef>
              <c:f>Sheet1!$B$2:$B$8</c:f>
              <c:numCache>
                <c:formatCode>General</c:formatCode>
                <c:ptCount val="7"/>
                <c:pt idx="0">
                  <c:v>1</c:v>
                </c:pt>
                <c:pt idx="2">
                  <c:v>29</c:v>
                </c:pt>
                <c:pt idx="4">
                  <c:v>0</c:v>
                </c:pt>
                <c:pt idx="6">
                  <c:v>247</c:v>
                </c:pt>
              </c:numCache>
            </c:numRef>
          </c:val>
          <c:extLst>
            <c:ext xmlns:c16="http://schemas.microsoft.com/office/drawing/2014/chart" uri="{C3380CC4-5D6E-409C-BE32-E72D297353CC}">
              <c16:uniqueId val="{0000000A-FA6C-47B7-B75A-848DD4F0031B}"/>
            </c:ext>
          </c:extLst>
        </c:ser>
        <c:dLbls>
          <c:showLegendKey val="0"/>
          <c:showVal val="0"/>
          <c:showCatName val="0"/>
          <c:showSerName val="0"/>
          <c:showPercent val="1"/>
          <c:showBubbleSize val="0"/>
          <c:showLeaderLines val="1"/>
        </c:dLbls>
        <c:firstSliceAng val="0"/>
        <c:holeSize val="68"/>
      </c:doughnutChart>
      <c:spPr>
        <a:no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1"/>
        <c:delete val="1"/>
      </c:legendEntry>
      <c:legendEntry>
        <c:idx val="2"/>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3"/>
        <c:delete val="1"/>
      </c:legendEntry>
      <c:legendEntry>
        <c:idx val="4"/>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5"/>
        <c:delete val="1"/>
      </c:legendEntry>
      <c:legendEntry>
        <c:idx val="6"/>
        <c:txPr>
          <a:bodyPr rot="0" spcFirstLastPara="1" vertOverflow="ellipsis" vert="horz" wrap="square" anchor="ctr" anchorCtr="1"/>
          <a:lstStyle/>
          <a:p>
            <a:pPr>
              <a:defRPr sz="1400" b="0" i="0" u="none" strike="noStrike" kern="1200" baseline="0">
                <a:solidFill>
                  <a:schemeClr val="accent6">
                    <a:lumMod val="10000"/>
                  </a:schemeClr>
                </a:solidFill>
                <a:latin typeface="+mn-lt"/>
                <a:ea typeface="+mn-ea"/>
                <a:cs typeface="+mn-cs"/>
              </a:defRPr>
            </a:pPr>
            <a:endParaRPr lang="en-US"/>
          </a:p>
        </c:txPr>
      </c:legendEntry>
      <c:layout>
        <c:manualLayout>
          <c:xMode val="edge"/>
          <c:yMode val="edge"/>
          <c:x val="0.22440058471914925"/>
          <c:y val="0.6664353628595564"/>
          <c:w val="0.63462981718805178"/>
          <c:h val="0.31109398808344169"/>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5B2D9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e3d67106049745eb">
    <c:autoUpdate val="0"/>
  </c:externalData>
</c:chartSpace>
</file>

<file path=ppt/slides/charts/chart6.xml><?xml version="1.0" encoding="utf-8"?>
<c:chartSpace xmlns:mc="http://schemas.openxmlformats.org/markup-compatibility/2006" xmlns:c14="http://schemas.microsoft.com/office/drawing/2007/8/2/chart" xmlns:c16="http://schemas.microsoft.com/office/drawing/2014/chart" xmlns:c16r3="http://schemas.microsoft.com/office/drawing/2017/03/chart"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157342957534466"/>
          <c:y val="7.4125131124999966E-2"/>
          <c:w val="0.57144358712920162"/>
          <c:h val="0.55791760561713732"/>
        </c:manualLayout>
      </c:layout>
      <c:doughnutChart>
        <c:varyColors val="1"/>
        <c:ser>
          <c:idx val="0"/>
          <c:order val="0"/>
          <c:tx>
            <c:strRef>
              <c:f>Sheet1!$B$1</c:f>
              <c:strCache>
                <c:ptCount val="1"/>
                <c:pt idx="0">
                  <c:v>Column1</c:v>
                </c:pt>
              </c:strCache>
            </c:strRef>
          </c:tx>
          <c:dPt>
            <c:idx val="0"/>
            <c:bubble3D val="0"/>
            <c:spPr>
              <a:solidFill>
                <a:srgbClr val="FF0000"/>
              </a:solidFill>
              <a:ln>
                <a:noFill/>
              </a:ln>
              <a:effectLst/>
            </c:spPr>
            <c:extLst>
              <c:ext xmlns:c16="http://schemas.microsoft.com/office/drawing/2014/chart" uri="{C3380CC4-5D6E-409C-BE32-E72D297353CC}">
                <c16:uniqueId val="{00000001-FA6C-47B7-B75A-848DD4F0031B}"/>
              </c:ext>
            </c:extLst>
          </c:dPt>
          <c:dPt>
            <c:idx val="1"/>
            <c:bubble3D val="0"/>
            <c:spPr>
              <a:solidFill>
                <a:schemeClr val="accent2">
                  <a:shade val="80000"/>
                  <a:satMod val="180000"/>
                </a:schemeClr>
              </a:solidFill>
              <a:ln>
                <a:noFill/>
              </a:ln>
              <a:effectLst/>
            </c:spPr>
            <c:extLst>
              <c:ext xmlns:c16="http://schemas.microsoft.com/office/drawing/2014/chart" uri="{C3380CC4-5D6E-409C-BE32-E72D297353CC}">
                <c16:uniqueId val="{00000003-FA6C-47B7-B75A-848DD4F0031B}"/>
              </c:ext>
            </c:extLst>
          </c:dPt>
          <c:dPt>
            <c:idx val="2"/>
            <c:bubble3D val="0"/>
            <c:spPr>
              <a:solidFill>
                <a:srgbClr val="00BCF2"/>
              </a:solidFill>
              <a:ln>
                <a:noFill/>
              </a:ln>
              <a:effectLst/>
            </c:spPr>
            <c:extLst>
              <c:ext xmlns:c16="http://schemas.microsoft.com/office/drawing/2014/chart" uri="{C3380CC4-5D6E-409C-BE32-E72D297353CC}">
                <c16:uniqueId val="{00000005-FA6C-47B7-B75A-848DD4F0031B}"/>
              </c:ext>
            </c:extLst>
          </c:dPt>
          <c:dPt>
            <c:idx val="3"/>
            <c:bubble3D val="0"/>
            <c:spPr>
              <a:solidFill>
                <a:schemeClr val="accent4">
                  <a:shade val="80000"/>
                  <a:satMod val="180000"/>
                </a:schemeClr>
              </a:solidFill>
              <a:ln>
                <a:noFill/>
              </a:ln>
              <a:effectLst/>
            </c:spPr>
            <c:extLst>
              <c:ext xmlns:c16="http://schemas.microsoft.com/office/drawing/2014/chart" uri="{C3380CC4-5D6E-409C-BE32-E72D297353CC}">
                <c16:uniqueId val="{00000007-FA6C-47B7-B75A-848DD4F0031B}"/>
              </c:ext>
            </c:extLst>
          </c:dPt>
          <c:dPt>
            <c:idx val="4"/>
            <c:bubble3D val="0"/>
            <c:spPr>
              <a:solidFill>
                <a:srgbClr val="458B74"/>
              </a:solidFill>
              <a:ln>
                <a:noFill/>
              </a:ln>
              <a:effectLst/>
            </c:spPr>
            <c:extLst>
              <c:ext xmlns:c16="http://schemas.microsoft.com/office/drawing/2014/chart" uri="{C3380CC4-5D6E-409C-BE32-E72D297353CC}">
                <c16:uniqueId val="{00000009-FA6C-47B7-B75A-848DD4F0031B}"/>
              </c:ext>
            </c:extLst>
          </c:dPt>
          <c:dPt>
            <c:idx val="5"/>
            <c:bubble3D val="0"/>
            <c:spPr>
              <a:solidFill>
                <a:schemeClr val="accent6">
                  <a:shade val="80000"/>
                  <a:satMod val="180000"/>
                </a:schemeClr>
              </a:solidFill>
              <a:ln>
                <a:noFill/>
              </a:ln>
              <a:effectLst/>
            </c:spPr>
            <c:extLst>
              <c:ext xmlns:c16="http://schemas.microsoft.com/office/drawing/2014/chart" uri="{C3380CC4-5D6E-409C-BE32-E72D297353CC}">
                <c16:uniqueId val="{0000000B-D4A5-42B4-A6D5-56956EA5AB38}"/>
              </c:ext>
            </c:extLst>
          </c:dPt>
          <c:dPt>
            <c:idx val="6"/>
            <c:bubble3D val="0"/>
            <c:spPr>
              <a:solidFill>
                <a:srgbClr val="70AD47"/>
              </a:solidFill>
              <a:ln>
                <a:noFill/>
              </a:ln>
              <a:effectLst/>
            </c:spPr>
            <c:extLst>
              <c:ext xmlns:c16="http://schemas.microsoft.com/office/drawing/2014/chart" uri="{C3380CC4-5D6E-409C-BE32-E72D297353CC}">
                <c16:uniqueId val="{0000000D-D4A5-42B4-A6D5-56956EA5AB38}"/>
              </c:ext>
            </c:extLst>
          </c:dPt>
          <c:dLbls>
            <c:delete val="1"/>
          </c:dLbls>
          <c:cat>
            <c:strRef>
              <c:f>Sheet1!$A$2:$A$8</c:f>
              <c:strCache>
                <c:ptCount val="7"/>
                <c:pt idx="0">
                  <c:v>1 High Priority </c:v>
                </c:pt>
                <c:pt idx="2">
                  <c:v>12 Low Priority</c:v>
                </c:pt>
                <c:pt idx="4">
                  <c:v>1 Resolved</c:v>
                </c:pt>
                <c:pt idx="6">
                  <c:v>123 Passed Checks</c:v>
                </c:pt>
              </c:strCache>
            </c:strRef>
          </c:cat>
          <c:val>
            <c:numRef>
              <c:f>Sheet1!$B$2:$B$8</c:f>
              <c:numCache>
                <c:formatCode>General</c:formatCode>
                <c:ptCount val="7"/>
                <c:pt idx="0">
                  <c:v>1</c:v>
                </c:pt>
                <c:pt idx="2">
                  <c:v>12</c:v>
                </c:pt>
                <c:pt idx="4">
                  <c:v>1</c:v>
                </c:pt>
                <c:pt idx="6">
                  <c:v>123</c:v>
                </c:pt>
              </c:numCache>
            </c:numRef>
          </c:val>
          <c:extLst>
            <c:ext xmlns:c16="http://schemas.microsoft.com/office/drawing/2014/chart" uri="{C3380CC4-5D6E-409C-BE32-E72D297353CC}">
              <c16:uniqueId val="{0000000A-FA6C-47B7-B75A-848DD4F0031B}"/>
            </c:ext>
          </c:extLst>
        </c:ser>
        <c:dLbls>
          <c:showLegendKey val="0"/>
          <c:showVal val="0"/>
          <c:showCatName val="0"/>
          <c:showSerName val="0"/>
          <c:showPercent val="1"/>
          <c:showBubbleSize val="0"/>
          <c:showLeaderLines val="1"/>
        </c:dLbls>
        <c:firstSliceAng val="0"/>
        <c:holeSize val="68"/>
      </c:doughnutChart>
      <c:spPr>
        <a:no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1"/>
        <c:delete val="1"/>
      </c:legendEntry>
      <c:legendEntry>
        <c:idx val="2"/>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3"/>
        <c:delete val="1"/>
      </c:legendEntry>
      <c:legendEntry>
        <c:idx val="4"/>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5"/>
        <c:delete val="1"/>
      </c:legendEntry>
      <c:legendEntry>
        <c:idx val="6"/>
        <c:txPr>
          <a:bodyPr rot="0" spcFirstLastPara="1" vertOverflow="ellipsis" vert="horz" wrap="square" anchor="ctr" anchorCtr="1"/>
          <a:lstStyle/>
          <a:p>
            <a:pPr>
              <a:defRPr sz="1400" b="0" i="0" u="none" strike="noStrike" kern="1200" baseline="0">
                <a:solidFill>
                  <a:schemeClr val="accent6">
                    <a:lumMod val="10000"/>
                  </a:schemeClr>
                </a:solidFill>
                <a:latin typeface="+mn-lt"/>
                <a:ea typeface="+mn-ea"/>
                <a:cs typeface="+mn-cs"/>
              </a:defRPr>
            </a:pPr>
            <a:endParaRPr lang="en-US"/>
          </a:p>
        </c:txPr>
      </c:legendEntry>
      <c:layout>
        <c:manualLayout>
          <c:xMode val="edge"/>
          <c:yMode val="edge"/>
          <c:x val="0.22440058471914925"/>
          <c:y val="0.6664353628595564"/>
          <c:w val="0.63462981718805178"/>
          <c:h val="0.31109398808344169"/>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5B2D9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1033244e5e7a40e7">
    <c:autoUpdate val="0"/>
  </c:externalData>
</c:chartSpace>
</file>

<file path=ppt/slides/charts/chart7.xml><?xml version="1.0" encoding="utf-8"?>
<c:chartSpace xmlns:mc="http://schemas.openxmlformats.org/markup-compatibility/2006" xmlns:c14="http://schemas.microsoft.com/office/drawing/2007/8/2/chart" xmlns:c16="http://schemas.microsoft.com/office/drawing/2014/chart" xmlns:c16r3="http://schemas.microsoft.com/office/drawing/2017/03/chart"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157342957534466"/>
          <c:y val="7.4125131124999966E-2"/>
          <c:w val="0.57144358712920162"/>
          <c:h val="0.55791760561713732"/>
        </c:manualLayout>
      </c:layout>
      <c:doughnutChart>
        <c:varyColors val="1"/>
        <c:ser>
          <c:idx val="0"/>
          <c:order val="0"/>
          <c:tx>
            <c:strRef>
              <c:f>Sheet1!$B$1</c:f>
              <c:strCache>
                <c:ptCount val="1"/>
                <c:pt idx="0">
                  <c:v>Column1</c:v>
                </c:pt>
              </c:strCache>
            </c:strRef>
          </c:tx>
          <c:dPt>
            <c:idx val="0"/>
            <c:bubble3D val="0"/>
            <c:spPr>
              <a:solidFill>
                <a:srgbClr val="FF0000"/>
              </a:solidFill>
              <a:ln>
                <a:noFill/>
              </a:ln>
              <a:effectLst/>
            </c:spPr>
            <c:extLst>
              <c:ext xmlns:c16="http://schemas.microsoft.com/office/drawing/2014/chart" uri="{C3380CC4-5D6E-409C-BE32-E72D297353CC}">
                <c16:uniqueId val="{00000001-FA6C-47B7-B75A-848DD4F0031B}"/>
              </c:ext>
            </c:extLst>
          </c:dPt>
          <c:dPt>
            <c:idx val="1"/>
            <c:bubble3D val="0"/>
            <c:spPr>
              <a:solidFill>
                <a:schemeClr val="accent2">
                  <a:shade val="80000"/>
                  <a:satMod val="180000"/>
                </a:schemeClr>
              </a:solidFill>
              <a:ln>
                <a:noFill/>
              </a:ln>
              <a:effectLst/>
            </c:spPr>
            <c:extLst>
              <c:ext xmlns:c16="http://schemas.microsoft.com/office/drawing/2014/chart" uri="{C3380CC4-5D6E-409C-BE32-E72D297353CC}">
                <c16:uniqueId val="{00000003-FA6C-47B7-B75A-848DD4F0031B}"/>
              </c:ext>
            </c:extLst>
          </c:dPt>
          <c:dPt>
            <c:idx val="2"/>
            <c:bubble3D val="0"/>
            <c:spPr>
              <a:solidFill>
                <a:srgbClr val="00BCF2"/>
              </a:solidFill>
              <a:ln>
                <a:noFill/>
              </a:ln>
              <a:effectLst/>
            </c:spPr>
            <c:extLst>
              <c:ext xmlns:c16="http://schemas.microsoft.com/office/drawing/2014/chart" uri="{C3380CC4-5D6E-409C-BE32-E72D297353CC}">
                <c16:uniqueId val="{00000005-FA6C-47B7-B75A-848DD4F0031B}"/>
              </c:ext>
            </c:extLst>
          </c:dPt>
          <c:dPt>
            <c:idx val="3"/>
            <c:bubble3D val="0"/>
            <c:spPr>
              <a:solidFill>
                <a:schemeClr val="accent4">
                  <a:shade val="80000"/>
                  <a:satMod val="180000"/>
                </a:schemeClr>
              </a:solidFill>
              <a:ln>
                <a:noFill/>
              </a:ln>
              <a:effectLst/>
            </c:spPr>
            <c:extLst>
              <c:ext xmlns:c16="http://schemas.microsoft.com/office/drawing/2014/chart" uri="{C3380CC4-5D6E-409C-BE32-E72D297353CC}">
                <c16:uniqueId val="{00000007-FA6C-47B7-B75A-848DD4F0031B}"/>
              </c:ext>
            </c:extLst>
          </c:dPt>
          <c:dPt>
            <c:idx val="4"/>
            <c:bubble3D val="0"/>
            <c:spPr>
              <a:solidFill>
                <a:srgbClr val="458B74"/>
              </a:solidFill>
              <a:ln>
                <a:noFill/>
              </a:ln>
              <a:effectLst/>
            </c:spPr>
            <c:extLst>
              <c:ext xmlns:c16="http://schemas.microsoft.com/office/drawing/2014/chart" uri="{C3380CC4-5D6E-409C-BE32-E72D297353CC}">
                <c16:uniqueId val="{00000009-FA6C-47B7-B75A-848DD4F0031B}"/>
              </c:ext>
            </c:extLst>
          </c:dPt>
          <c:dPt>
            <c:idx val="5"/>
            <c:bubble3D val="0"/>
            <c:spPr>
              <a:solidFill>
                <a:schemeClr val="accent6">
                  <a:shade val="80000"/>
                  <a:satMod val="180000"/>
                </a:schemeClr>
              </a:solidFill>
              <a:ln>
                <a:noFill/>
              </a:ln>
              <a:effectLst/>
            </c:spPr>
            <c:extLst>
              <c:ext xmlns:c16="http://schemas.microsoft.com/office/drawing/2014/chart" uri="{C3380CC4-5D6E-409C-BE32-E72D297353CC}">
                <c16:uniqueId val="{0000000B-D4A5-42B4-A6D5-56956EA5AB38}"/>
              </c:ext>
            </c:extLst>
          </c:dPt>
          <c:dPt>
            <c:idx val="6"/>
            <c:bubble3D val="0"/>
            <c:spPr>
              <a:solidFill>
                <a:srgbClr val="70AD47"/>
              </a:solidFill>
              <a:ln>
                <a:noFill/>
              </a:ln>
              <a:effectLst/>
            </c:spPr>
            <c:extLst>
              <c:ext xmlns:c16="http://schemas.microsoft.com/office/drawing/2014/chart" uri="{C3380CC4-5D6E-409C-BE32-E72D297353CC}">
                <c16:uniqueId val="{0000000D-D4A5-42B4-A6D5-56956EA5AB38}"/>
              </c:ext>
            </c:extLst>
          </c:dPt>
          <c:dLbls>
            <c:delete val="1"/>
          </c:dLbls>
          <c:cat>
            <c:strRef>
              <c:f>Sheet1!$A$2:$A$8</c:f>
              <c:strCache>
                <c:ptCount val="7"/>
                <c:pt idx="0">
                  <c:v>0 High Priority </c:v>
                </c:pt>
                <c:pt idx="2">
                  <c:v>3 Low Priority</c:v>
                </c:pt>
                <c:pt idx="4">
                  <c:v>0 Resolved</c:v>
                </c:pt>
                <c:pt idx="6">
                  <c:v>36 Passed Checks</c:v>
                </c:pt>
              </c:strCache>
            </c:strRef>
          </c:cat>
          <c:val>
            <c:numRef>
              <c:f>Sheet1!$B$2:$B$8</c:f>
              <c:numCache>
                <c:formatCode>General</c:formatCode>
                <c:ptCount val="7"/>
                <c:pt idx="0">
                  <c:v>0</c:v>
                </c:pt>
                <c:pt idx="2">
                  <c:v>3</c:v>
                </c:pt>
                <c:pt idx="4">
                  <c:v>0</c:v>
                </c:pt>
                <c:pt idx="6">
                  <c:v>36</c:v>
                </c:pt>
              </c:numCache>
            </c:numRef>
          </c:val>
          <c:extLst>
            <c:ext xmlns:c16="http://schemas.microsoft.com/office/drawing/2014/chart" uri="{C3380CC4-5D6E-409C-BE32-E72D297353CC}">
              <c16:uniqueId val="{0000000A-FA6C-47B7-B75A-848DD4F0031B}"/>
            </c:ext>
          </c:extLst>
        </c:ser>
        <c:dLbls>
          <c:showLegendKey val="0"/>
          <c:showVal val="0"/>
          <c:showCatName val="0"/>
          <c:showSerName val="0"/>
          <c:showPercent val="1"/>
          <c:showBubbleSize val="0"/>
          <c:showLeaderLines val="1"/>
        </c:dLbls>
        <c:firstSliceAng val="0"/>
        <c:holeSize val="68"/>
      </c:doughnutChart>
      <c:spPr>
        <a:no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1"/>
        <c:delete val="1"/>
      </c:legendEntry>
      <c:legendEntry>
        <c:idx val="2"/>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3"/>
        <c:delete val="1"/>
      </c:legendEntry>
      <c:legendEntry>
        <c:idx val="4"/>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5"/>
        <c:delete val="1"/>
      </c:legendEntry>
      <c:legendEntry>
        <c:idx val="6"/>
        <c:txPr>
          <a:bodyPr rot="0" spcFirstLastPara="1" vertOverflow="ellipsis" vert="horz" wrap="square" anchor="ctr" anchorCtr="1"/>
          <a:lstStyle/>
          <a:p>
            <a:pPr>
              <a:defRPr sz="1400" b="0" i="0" u="none" strike="noStrike" kern="1200" baseline="0">
                <a:solidFill>
                  <a:schemeClr val="accent6">
                    <a:lumMod val="10000"/>
                  </a:schemeClr>
                </a:solidFill>
                <a:latin typeface="+mn-lt"/>
                <a:ea typeface="+mn-ea"/>
                <a:cs typeface="+mn-cs"/>
              </a:defRPr>
            </a:pPr>
            <a:endParaRPr lang="en-US"/>
          </a:p>
        </c:txPr>
      </c:legendEntry>
      <c:layout>
        <c:manualLayout>
          <c:xMode val="edge"/>
          <c:yMode val="edge"/>
          <c:x val="0.22440058471914925"/>
          <c:y val="0.6664353628595564"/>
          <c:w val="0.63462981718805178"/>
          <c:h val="0.31109398808344169"/>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5B2D9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2cfc138e263f4eeb">
    <c:autoUpdate val="0"/>
  </c:externalData>
</c:chartSpace>
</file>

<file path=ppt/slides/charts/chart8.xml><?xml version="1.0" encoding="utf-8"?>
<c:chartSpace xmlns:mc="http://schemas.openxmlformats.org/markup-compatibility/2006" xmlns:c14="http://schemas.microsoft.com/office/drawing/2007/8/2/chart" xmlns:c16="http://schemas.microsoft.com/office/drawing/2014/chart" xmlns:c16r3="http://schemas.microsoft.com/office/drawing/2017/03/chart"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157342957534466"/>
          <c:y val="7.4125131124999966E-2"/>
          <c:w val="0.57144358712920162"/>
          <c:h val="0.55791760561713732"/>
        </c:manualLayout>
      </c:layout>
      <c:doughnutChart>
        <c:varyColors val="1"/>
        <c:ser>
          <c:idx val="0"/>
          <c:order val="0"/>
          <c:tx>
            <c:strRef>
              <c:f>Sheet1!$B$1</c:f>
              <c:strCache>
                <c:ptCount val="1"/>
                <c:pt idx="0">
                  <c:v>Column1</c:v>
                </c:pt>
              </c:strCache>
            </c:strRef>
          </c:tx>
          <c:dPt>
            <c:idx val="0"/>
            <c:bubble3D val="0"/>
            <c:spPr>
              <a:solidFill>
                <a:srgbClr val="FF0000"/>
              </a:solidFill>
              <a:ln>
                <a:noFill/>
              </a:ln>
              <a:effectLst/>
            </c:spPr>
            <c:extLst>
              <c:ext xmlns:c16="http://schemas.microsoft.com/office/drawing/2014/chart" uri="{C3380CC4-5D6E-409C-BE32-E72D297353CC}">
                <c16:uniqueId val="{00000001-FA6C-47B7-B75A-848DD4F0031B}"/>
              </c:ext>
            </c:extLst>
          </c:dPt>
          <c:dPt>
            <c:idx val="1"/>
            <c:bubble3D val="0"/>
            <c:spPr>
              <a:solidFill>
                <a:schemeClr val="accent2">
                  <a:shade val="80000"/>
                  <a:satMod val="180000"/>
                </a:schemeClr>
              </a:solidFill>
              <a:ln>
                <a:noFill/>
              </a:ln>
              <a:effectLst/>
            </c:spPr>
            <c:extLst>
              <c:ext xmlns:c16="http://schemas.microsoft.com/office/drawing/2014/chart" uri="{C3380CC4-5D6E-409C-BE32-E72D297353CC}">
                <c16:uniqueId val="{00000003-FA6C-47B7-B75A-848DD4F0031B}"/>
              </c:ext>
            </c:extLst>
          </c:dPt>
          <c:dPt>
            <c:idx val="2"/>
            <c:bubble3D val="0"/>
            <c:spPr>
              <a:solidFill>
                <a:srgbClr val="00BCF2"/>
              </a:solidFill>
              <a:ln>
                <a:noFill/>
              </a:ln>
              <a:effectLst/>
            </c:spPr>
            <c:extLst>
              <c:ext xmlns:c16="http://schemas.microsoft.com/office/drawing/2014/chart" uri="{C3380CC4-5D6E-409C-BE32-E72D297353CC}">
                <c16:uniqueId val="{00000005-FA6C-47B7-B75A-848DD4F0031B}"/>
              </c:ext>
            </c:extLst>
          </c:dPt>
          <c:dPt>
            <c:idx val="3"/>
            <c:bubble3D val="0"/>
            <c:spPr>
              <a:solidFill>
                <a:schemeClr val="accent4">
                  <a:shade val="80000"/>
                  <a:satMod val="180000"/>
                </a:schemeClr>
              </a:solidFill>
              <a:ln>
                <a:noFill/>
              </a:ln>
              <a:effectLst/>
            </c:spPr>
            <c:extLst>
              <c:ext xmlns:c16="http://schemas.microsoft.com/office/drawing/2014/chart" uri="{C3380CC4-5D6E-409C-BE32-E72D297353CC}">
                <c16:uniqueId val="{00000007-FA6C-47B7-B75A-848DD4F0031B}"/>
              </c:ext>
            </c:extLst>
          </c:dPt>
          <c:dPt>
            <c:idx val="4"/>
            <c:bubble3D val="0"/>
            <c:spPr>
              <a:solidFill>
                <a:srgbClr val="458B74"/>
              </a:solidFill>
              <a:ln>
                <a:noFill/>
              </a:ln>
              <a:effectLst/>
            </c:spPr>
            <c:extLst>
              <c:ext xmlns:c16="http://schemas.microsoft.com/office/drawing/2014/chart" uri="{C3380CC4-5D6E-409C-BE32-E72D297353CC}">
                <c16:uniqueId val="{00000009-FA6C-47B7-B75A-848DD4F0031B}"/>
              </c:ext>
            </c:extLst>
          </c:dPt>
          <c:dPt>
            <c:idx val="5"/>
            <c:bubble3D val="0"/>
            <c:spPr>
              <a:solidFill>
                <a:schemeClr val="accent6">
                  <a:shade val="80000"/>
                  <a:satMod val="180000"/>
                </a:schemeClr>
              </a:solidFill>
              <a:ln>
                <a:noFill/>
              </a:ln>
              <a:effectLst/>
            </c:spPr>
            <c:extLst>
              <c:ext xmlns:c16="http://schemas.microsoft.com/office/drawing/2014/chart" uri="{C3380CC4-5D6E-409C-BE32-E72D297353CC}">
                <c16:uniqueId val="{0000000B-D4A5-42B4-A6D5-56956EA5AB38}"/>
              </c:ext>
            </c:extLst>
          </c:dPt>
          <c:dPt>
            <c:idx val="6"/>
            <c:bubble3D val="0"/>
            <c:spPr>
              <a:solidFill>
                <a:srgbClr val="70AD47"/>
              </a:solidFill>
              <a:ln>
                <a:noFill/>
              </a:ln>
              <a:effectLst/>
            </c:spPr>
            <c:extLst>
              <c:ext xmlns:c16="http://schemas.microsoft.com/office/drawing/2014/chart" uri="{C3380CC4-5D6E-409C-BE32-E72D297353CC}">
                <c16:uniqueId val="{0000000D-D4A5-42B4-A6D5-56956EA5AB38}"/>
              </c:ext>
            </c:extLst>
          </c:dPt>
          <c:dLbls>
            <c:delete val="1"/>
          </c:dLbls>
          <c:cat>
            <c:strRef>
              <c:f>Sheet1!$A$2:$A$8</c:f>
              <c:strCache>
                <c:ptCount val="7"/>
                <c:pt idx="0">
                  <c:v>0 High Priority </c:v>
                </c:pt>
                <c:pt idx="2">
                  <c:v>1 Low Priority</c:v>
                </c:pt>
                <c:pt idx="4">
                  <c:v>0 Resolved</c:v>
                </c:pt>
                <c:pt idx="6">
                  <c:v>0 Passed Checks</c:v>
                </c:pt>
              </c:strCache>
            </c:strRef>
          </c:cat>
          <c:val>
            <c:numRef>
              <c:f>Sheet1!$B$2:$B$8</c:f>
              <c:numCache>
                <c:formatCode>General</c:formatCode>
                <c:ptCount val="7"/>
                <c:pt idx="0">
                  <c:v>0</c:v>
                </c:pt>
                <c:pt idx="2">
                  <c:v>1</c:v>
                </c:pt>
                <c:pt idx="4">
                  <c:v>0</c:v>
                </c:pt>
                <c:pt idx="6">
                  <c:v>0</c:v>
                </c:pt>
              </c:numCache>
            </c:numRef>
          </c:val>
          <c:extLst>
            <c:ext xmlns:c16="http://schemas.microsoft.com/office/drawing/2014/chart" uri="{C3380CC4-5D6E-409C-BE32-E72D297353CC}">
              <c16:uniqueId val="{0000000A-FA6C-47B7-B75A-848DD4F0031B}"/>
            </c:ext>
          </c:extLst>
        </c:ser>
        <c:dLbls>
          <c:showLegendKey val="0"/>
          <c:showVal val="0"/>
          <c:showCatName val="0"/>
          <c:showSerName val="0"/>
          <c:showPercent val="1"/>
          <c:showBubbleSize val="0"/>
          <c:showLeaderLines val="1"/>
        </c:dLbls>
        <c:firstSliceAng val="0"/>
        <c:holeSize val="68"/>
      </c:doughnutChart>
      <c:spPr>
        <a:no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1"/>
        <c:delete val="1"/>
      </c:legendEntry>
      <c:legendEntry>
        <c:idx val="2"/>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3"/>
        <c:delete val="1"/>
      </c:legendEntry>
      <c:legendEntry>
        <c:idx val="4"/>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5"/>
        <c:delete val="1"/>
      </c:legendEntry>
      <c:legendEntry>
        <c:idx val="6"/>
        <c:txPr>
          <a:bodyPr rot="0" spcFirstLastPara="1" vertOverflow="ellipsis" vert="horz" wrap="square" anchor="ctr" anchorCtr="1"/>
          <a:lstStyle/>
          <a:p>
            <a:pPr>
              <a:defRPr sz="1400" b="0" i="0" u="none" strike="noStrike" kern="1200" baseline="0">
                <a:solidFill>
                  <a:schemeClr val="accent6">
                    <a:lumMod val="10000"/>
                  </a:schemeClr>
                </a:solidFill>
                <a:latin typeface="+mn-lt"/>
                <a:ea typeface="+mn-ea"/>
                <a:cs typeface="+mn-cs"/>
              </a:defRPr>
            </a:pPr>
            <a:endParaRPr lang="en-US"/>
          </a:p>
        </c:txPr>
      </c:legendEntry>
      <c:layout>
        <c:manualLayout>
          <c:xMode val="edge"/>
          <c:yMode val="edge"/>
          <c:x val="0.22440058471914925"/>
          <c:y val="0.6664353628595564"/>
          <c:w val="0.63462981718805178"/>
          <c:h val="0.31109398808344169"/>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5B2D9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09f9019343b94451">
    <c:autoUpdate val="0"/>
  </c:externalData>
</c:chartSpace>
</file>

<file path=ppt/slides/slide1.xml><?xml version="1.0" encoding="utf-8"?>
<p:sld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D3045-1DC5-0043-B78B-F34A6DA22E14}"/>
              </a:ext>
            </a:extLst>
          </p:cNvPr>
          <p:cNvSpPr>
            <a:spLocks noGrp="1"/>
          </p:cNvSpPr>
          <p:nvPr>
            <p:ph type="title"/>
          </p:nvPr>
        </p:nvSpPr>
        <p:spPr>
          <a:xfrm>
            <a:off x="7161045" y="1340976"/>
            <a:ext cx="5027996" cy="2045597"/>
          </a:xfrm>
        </p:spPr>
        <p:txBody>
          <a:bodyPr/>
          <a:lstStyle/>
          <a:p>
            <a:pPr algn="r"/>
            <a:r>
              <a:rPr lang="en-US" sz="3600" dirty="0" err="1"/>
              <a:t>Windows Server Assessment</a:t>
            </a:r>
            <a:r>
              <a:rPr lang="en-US" sz="3600" dirty="0"/>
              <a:t> Results</a:t>
            </a:r>
            <a:endParaRPr lang="en-US" dirty="0"/>
          </a:p>
        </p:txBody>
      </p:sp>
      <p:sp>
        <p:nvSpPr>
          <p:cNvPr id="3" name="Text Placeholder 2">
            <a:extLst>
              <a:ext uri="{FF2B5EF4-FFF2-40B4-BE49-F238E27FC236}">
                <a16:creationId xmlns:a16="http://schemas.microsoft.com/office/drawing/2014/main" id="{6806D52A-2B07-374A-A7A5-8C377FFC01DB}"/>
              </a:ext>
            </a:extLst>
          </p:cNvPr>
          <p:cNvSpPr>
            <a:spLocks noGrp="1"/>
          </p:cNvSpPr>
          <p:nvPr>
            <p:ph type="body" sz="quarter" idx="14"/>
          </p:nvPr>
        </p:nvSpPr>
        <p:spPr>
          <a:xfrm>
            <a:off x="8123068" y="4315454"/>
            <a:ext cx="4065972" cy="731528"/>
          </a:xfrm>
        </p:spPr>
        <p:txBody>
          <a:bodyPr/>
          <a:lstStyle/>
          <a:p>
            <a:pPr algn="r"/>
            <a:r>
              <a:rPr lang="en-US" sz="2800" dirty="0">
                <a:noFill/>
                <a:hlinkClick r:id="rId3"/>
              </a:rPr>
              <a:t>Click here to view in Azure Log Analytics</a:t>
            </a:r>
            <a:endParaRPr lang="en-US" sz="2800" dirty="0">
              <a:noFill/>
            </a:endParaRPr>
          </a:p>
        </p:txBody>
      </p:sp>
      <p:sp>
        <p:nvSpPr>
          <p:cNvPr id="4" name="TextBox 3">
            <a:extLst>
              <a:ext uri="{FF2B5EF4-FFF2-40B4-BE49-F238E27FC236}">
                <a16:creationId xmlns:a16="http://schemas.microsoft.com/office/drawing/2014/main" id="{A0EE1275-ED01-4127-8CDA-51694EEB0046}"/>
              </a:ext>
            </a:extLst>
          </p:cNvPr>
          <p:cNvSpPr txBox="1"/>
          <p:nvPr/>
        </p:nvSpPr>
        <p:spPr>
          <a:xfrm>
            <a:off x="6217444" y="6366661"/>
            <a:ext cx="3003558" cy="627864"/>
          </a:xfrm>
          <a:prstGeom prst="rect">
            <a:avLst/>
          </a:prstGeom>
          <a:noFill/>
        </p:spPr>
        <p:txBody>
          <a:bodyPr wrap="square" lIns="182880" tIns="146304" rIns="182880" bIns="146304" rtlCol="0">
            <a:spAutoFit/>
          </a:bodyPr>
          <a:lstStyle/>
          <a:p>
            <a:pPr>
              <a:lnSpc>
                <a:spcPct val="90000"/>
              </a:lnSpc>
              <a:spcAft>
                <a:spcPts val="600"/>
              </a:spcAft>
            </a:pPr>
            <a:r>
              <a:rPr lang="en-US" sz="2400" dirty="0" err="1">
                <a:gradFill>
                  <a:gsLst>
                    <a:gs pos="2917">
                      <a:schemeClr val="tx1"/>
                    </a:gs>
                    <a:gs pos="30000">
                      <a:schemeClr val="tx1"/>
                    </a:gs>
                  </a:gsLst>
                  <a:lin ang="5400000" scaled="0"/>
                </a:gradFill>
              </a:rPr>
              <a:t/>
            </a:r>
            <a:endParaRPr lang="en-US" sz="2400" dirty="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893780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p:transition spd="med">
        <p:fade/>
      </p:transition>
    </mc:Fallback>
  </mc:AlternateContent>
</p:sld>
</file>

<file path=ppt/slides/slide2.xml><?xml version="1.0" encoding="utf-8"?>
<p:sld xmlns:a16="http://schemas.microsoft.com/office/drawing/2014/main" xmlns:p14="http://schemas.microsoft.com/office/powerpoint/2010/main" xmlns:c="http://schemas.openxmlformats.org/drawingml/2006/char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634F7-CE21-9741-BDF1-507F7633C864}"/>
              </a:ext>
            </a:extLst>
          </p:cNvPr>
          <p:cNvSpPr>
            <a:spLocks noGrp="1"/>
          </p:cNvSpPr>
          <p:nvPr>
            <p:ph type="title"/>
          </p:nvPr>
        </p:nvSpPr>
        <p:spPr/>
        <p:txBody>
          <a:bodyPr/>
          <a:lstStyle/>
          <a:p>
            <a:r>
              <a:rPr lang="en-US"/>
              <a:t>Executive Summary</a:t>
            </a:r>
            <a:endParaRPr lang="en-US" dirty="0"/>
          </a:p>
        </p:txBody>
      </p:sp>
      <p:graphicFrame>
        <p:nvGraphicFramePr>
          <p:cNvPr id="3" name="Chart 2">
            <a:extLst>
              <a:ext uri="{FF2B5EF4-FFF2-40B4-BE49-F238E27FC236}">
                <a16:creationId xmlns:a16="http://schemas.microsoft.com/office/drawing/2014/main" id="{7E5E0283-61FC-4A3A-B323-8E7DE75F442A}"/>
              </a:ext>
            </a:extLst>
          </p:cNvPr>
          <p:cNvGraphicFramePr/>
          <p:nvPr>
            <p:extLst>
              <p:ext uri="{D42A27DB-BD31-4B8C-83A1-F6EECF244321}">
                <p14:modId xmlns:p14="http://schemas.microsoft.com/office/powerpoint/2010/main" val="1677106711"/>
              </p:ext>
            </p:extLst>
          </p:nvPr>
        </p:nvGraphicFramePr>
        <p:xfrm>
          <a:off x="7009200" y="610607"/>
          <a:ext cx="4414427" cy="5792522"/>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BB6D0459-7F0E-493D-972C-5D51FA4D2D99}"/>
              </a:ext>
            </a:extLst>
          </p:cNvPr>
          <p:cNvSpPr txBox="1"/>
          <p:nvPr/>
        </p:nvSpPr>
        <p:spPr>
          <a:xfrm>
            <a:off x="8654171" y="2128226"/>
            <a:ext cx="1295400" cy="2920800"/>
          </a:xfrm>
          <a:prstGeom prst="rect">
            <a:avLst/>
          </a:prstGeom>
          <a:noFill/>
        </p:spPr>
        <p:txBody>
          <a:bodyPr wrap="square" lIns="182880" tIns="146304" rIns="182880" bIns="146304" rtlCol="0">
            <a:spAutoFit/>
          </a:bodyPr>
          <a:lstStyle/>
          <a:p>
            <a:pPr algn="ctr">
              <a:lnSpc>
                <a:spcPct val="90000"/>
              </a:lnSpc>
              <a:spcAft>
                <a:spcPts val="600"/>
              </a:spcAft>
            </a:pPr>
            <a:r>
              <a:rPr lang="en-US" sz="2800" b="1" dirty="0" err="1">
                <a:gradFill>
                  <a:gsLst>
                    <a:gs pos="2917">
                      <a:schemeClr val="tx1"/>
                    </a:gs>
                    <a:gs pos="30000">
                      <a:schemeClr val="tx1"/>
                    </a:gs>
                  </a:gsLst>
                  <a:lin ang="5400000" scaled="0"/>
                </a:gradFill>
              </a:rPr>
              <a:t>86</a:t>
            </a:r>
            <a:r>
              <a:rPr lang="en-US" sz="2800" b="1" dirty="0">
                <a:gradFill>
                  <a:gsLst>
                    <a:gs pos="2917">
                      <a:schemeClr val="tx1"/>
                    </a:gs>
                    <a:gs pos="30000">
                      <a:schemeClr val="tx1"/>
                    </a:gs>
                  </a:gsLst>
                  <a:lin ang="5400000" scaled="0"/>
                </a:gradFill>
              </a:rPr>
              <a:t>%</a:t>
            </a:r>
          </a:p>
          <a:p>
            <a:pPr algn="ctr">
              <a:lnSpc>
                <a:spcPct val="90000"/>
              </a:lnSpc>
              <a:spcAft>
                <a:spcPts val="600"/>
              </a:spcAft>
            </a:pPr>
            <a:r>
              <a:rPr lang="en-US" sz="1600" b="1" dirty="0">
                <a:gradFill>
                  <a:gsLst>
                    <a:gs pos="2917">
                      <a:schemeClr val="tx1"/>
                    </a:gs>
                    <a:gs pos="30000">
                      <a:schemeClr val="tx1"/>
                    </a:gs>
                  </a:gsLst>
                  <a:lin ang="5400000" scaled="0"/>
                </a:gradFill>
              </a:rPr>
              <a:t>Passed</a:t>
            </a:r>
          </a:p>
        </p:txBody>
      </p:sp>
      <p:sp>
        <p:nvSpPr>
          <p:cNvPr id="5" name="TextBox 4">
            <a:extLst>
              <a:ext uri="{FF2B5EF4-FFF2-40B4-BE49-F238E27FC236}">
                <a16:creationId xmlns:a16="http://schemas.microsoft.com/office/drawing/2014/main" id="{2EA609D5-B85F-4E35-B788-604658DA02B0}"/>
              </a:ext>
            </a:extLst>
          </p:cNvPr>
          <p:cNvSpPr txBox="1"/>
          <p:nvPr/>
        </p:nvSpPr>
        <p:spPr>
          <a:xfrm>
            <a:off x="618420" y="1714500"/>
            <a:ext cx="5520340" cy="627864"/>
          </a:xfrm>
          <a:prstGeom prst="rect">
            <a:avLst/>
          </a:prstGeom>
          <a:noFill/>
        </p:spPr>
        <p:txBody>
          <a:bodyPr rot="0" spcFirstLastPara="0" vertOverflow="overflow" horzOverflow="overflow" vert="horz" wrap="square" lIns="182880" tIns="146304" rIns="182880" bIns="146304" numCol="1" spcCol="0" rtlCol="0" fromWordArt="0" anchor="t" anchorCtr="0" forceAA="0" compatLnSpc="1">
            <a:prstTxWarp prst="textNoShape">
              <a:avLst/>
            </a:prstTxWarp>
            <a:spAutoFit/>
          </a:bodyPr>
          <a:lstStyle/>
          <a:p>
            <a:pPr>
              <a:lnSpc>
                <a:spcPct val="90000"/>
              </a:lnSpc>
              <a:spcAft>
                <a:spcPts val="600"/>
              </a:spcAft>
            </a:pPr>
            <a:r>
              <a:rPr lang="en-US" sz="2400" dirty="0">
                <a:gradFill>
                  <a:gsLst>
                    <a:gs pos="2917">
                      <a:schemeClr val="tx1"/>
                    </a:gs>
                    <a:gs pos="30000">
                      <a:schemeClr val="tx1"/>
                    </a:gs>
                  </a:gsLst>
                  <a:lin ang="5400000" scaled="0"/>
                </a:gradFill>
              </a:rPr>
              <a:t>1. </a:t>
            </a:r>
            <a:r>
              <a:rPr lang="en-US" sz="2400" dirty="0">
                <a:cs typeface="Segoe UI Semilight"/>
              </a:rPr>
              <a:t>What went well:</a:t>
            </a:r>
          </a:p>
        </p:txBody>
      </p:sp>
      <p:sp>
        <p:nvSpPr>
          <p:cNvPr id="6" name="TextBox 5">
            <a:extLst>
              <a:ext uri="{FF2B5EF4-FFF2-40B4-BE49-F238E27FC236}">
                <a16:creationId xmlns:a16="http://schemas.microsoft.com/office/drawing/2014/main" id="{78E6DA59-8B9A-4FE9-A984-D364CCDFC75E}"/>
              </a:ext>
            </a:extLst>
          </p:cNvPr>
          <p:cNvSpPr txBox="1"/>
          <p:nvPr/>
        </p:nvSpPr>
        <p:spPr>
          <a:xfrm>
            <a:off x="618420" y="2960762"/>
            <a:ext cx="5520340" cy="627864"/>
          </a:xfrm>
          <a:prstGeom prst="rect">
            <a:avLst/>
          </a:prstGeom>
          <a:noFill/>
        </p:spPr>
        <p:txBody>
          <a:bodyPr rot="0" spcFirstLastPara="0" vertOverflow="overflow" horzOverflow="overflow" vert="horz" wrap="square" lIns="182880" tIns="146304" rIns="182880" bIns="146304" numCol="1" spcCol="0" rtlCol="0" fromWordArt="0" anchor="t" anchorCtr="0" forceAA="0" compatLnSpc="1">
            <a:prstTxWarp prst="textNoShape">
              <a:avLst/>
            </a:prstTxWarp>
            <a:spAutoFit/>
          </a:bodyPr>
          <a:lstStyle/>
          <a:p>
            <a:pPr>
              <a:lnSpc>
                <a:spcPct val="90000"/>
              </a:lnSpc>
              <a:spcAft>
                <a:spcPts val="600"/>
              </a:spcAft>
            </a:pPr>
            <a:r>
              <a:rPr lang="en-US" sz="2400" dirty="0">
                <a:gradFill>
                  <a:gsLst>
                    <a:gs pos="2917">
                      <a:schemeClr val="tx1"/>
                    </a:gs>
                    <a:gs pos="30000">
                      <a:schemeClr val="tx1"/>
                    </a:gs>
                  </a:gsLst>
                  <a:lin ang="5400000" scaled="0"/>
                </a:gradFill>
              </a:rPr>
              <a:t>2. </a:t>
            </a:r>
            <a:r>
              <a:rPr lang="en-US" sz="2400" dirty="0">
                <a:cs typeface="Segoe UI Semilight"/>
              </a:rPr>
              <a:t>What needs Improvement:</a:t>
            </a:r>
          </a:p>
        </p:txBody>
      </p:sp>
      <p:sp>
        <p:nvSpPr>
          <p:cNvPr id="7" name="TextBox 6">
            <a:extLst>
              <a:ext uri="{FF2B5EF4-FFF2-40B4-BE49-F238E27FC236}">
                <a16:creationId xmlns:a16="http://schemas.microsoft.com/office/drawing/2014/main" id="{FF93549B-0995-437D-9A1D-7E63F3AD69C4}"/>
              </a:ext>
            </a:extLst>
          </p:cNvPr>
          <p:cNvSpPr txBox="1"/>
          <p:nvPr/>
        </p:nvSpPr>
        <p:spPr>
          <a:xfrm>
            <a:off x="618420" y="4207024"/>
            <a:ext cx="5520340" cy="627864"/>
          </a:xfrm>
          <a:prstGeom prst="rect">
            <a:avLst/>
          </a:prstGeom>
          <a:noFill/>
        </p:spPr>
        <p:txBody>
          <a:bodyPr rot="0" spcFirstLastPara="0" vertOverflow="overflow" horzOverflow="overflow" vert="horz" wrap="square" lIns="182880" tIns="146304" rIns="182880" bIns="146304" numCol="1" spcCol="0" rtlCol="0" fromWordArt="0" anchor="t" anchorCtr="0" forceAA="0" compatLnSpc="1">
            <a:prstTxWarp prst="textNoShape">
              <a:avLst/>
            </a:prstTxWarp>
            <a:spAutoFit/>
          </a:bodyPr>
          <a:lstStyle/>
          <a:p>
            <a:pPr>
              <a:lnSpc>
                <a:spcPct val="90000"/>
              </a:lnSpc>
              <a:spcAft>
                <a:spcPts val="600"/>
              </a:spcAft>
            </a:pPr>
            <a:r>
              <a:rPr lang="en-US" sz="2400" dirty="0">
                <a:gradFill>
                  <a:gsLst>
                    <a:gs pos="2917">
                      <a:schemeClr val="tx1"/>
                    </a:gs>
                    <a:gs pos="30000">
                      <a:schemeClr val="tx1"/>
                    </a:gs>
                  </a:gsLst>
                  <a:lin ang="5400000" scaled="0"/>
                </a:gradFill>
              </a:rPr>
              <a:t>3. </a:t>
            </a:r>
            <a:r>
              <a:rPr lang="en-US" sz="2400" dirty="0">
                <a:cs typeface="Segoe UI Semilight"/>
              </a:rPr>
              <a:t>Highest Priority Recommendations:</a:t>
            </a:r>
          </a:p>
        </p:txBody>
      </p:sp>
      <p:sp>
        <p:nvSpPr>
          <p:cNvPr id="8" name="TextBox 7">
            <a:extLst>
              <a:ext uri="{FF2B5EF4-FFF2-40B4-BE49-F238E27FC236}">
                <a16:creationId xmlns:a16="http://schemas.microsoft.com/office/drawing/2014/main" id="{727AADDC-50F4-4A66-A476-88E66431C896}"/>
              </a:ext>
            </a:extLst>
          </p:cNvPr>
          <p:cNvSpPr txBox="1"/>
          <p:nvPr/>
        </p:nvSpPr>
        <p:spPr>
          <a:xfrm>
            <a:off x="1011261" y="2296752"/>
            <a:ext cx="6409678" cy="627864"/>
          </a:xfrm>
          <a:prstGeom prst="rect">
            <a:avLst/>
          </a:prstGeom>
          <a:noFill/>
        </p:spPr>
        <p:txBody>
          <a:bodyPr wrap="square" lIns="182880" tIns="146304" rIns="182880" bIns="146304" rtlCol="0">
            <a:spAutoFit/>
          </a:bodyPr>
          <a:lstStyle/>
          <a:p>
            <a:pPr marL="342900" indent="-342900">
              <a:lnSpc>
                <a:spcPct val="90000"/>
              </a:lnSpc>
              <a:spcAft>
                <a:spcPts val="600"/>
              </a:spcAft>
              <a:buFont typeface="Arial" panose="020B0604020202020204" pitchFamily="34" charset="0"/>
              <a:buChar char="•"/>
            </a:pPr>
            <a:r>
              <a:rPr lang="en-US" sz="2400" dirty="0" err="1">
                <a:gradFill>
                  <a:gsLst>
                    <a:gs pos="2917">
                      <a:schemeClr val="tx1"/>
                    </a:gs>
                    <a:gs pos="30000">
                      <a:schemeClr val="tx1"/>
                    </a:gs>
                  </a:gsLst>
                  <a:lin ang="5400000" scaled="0"/>
                </a:gradFill>
              </a:rPr>
              <a:t>Change and Configuration Management</a:t>
            </a:r>
            <a:endParaRPr lang="en-US" sz="2400" dirty="0">
              <a:gradFill>
                <a:gsLst>
                  <a:gs pos="2917">
                    <a:schemeClr val="tx1"/>
                  </a:gs>
                  <a:gs pos="30000">
                    <a:schemeClr val="tx1"/>
                  </a:gs>
                </a:gsLst>
                <a:lin ang="5400000" scaled="0"/>
              </a:gradFill>
            </a:endParaRPr>
          </a:p>
        </p:txBody>
      </p:sp>
      <p:sp>
        <p:nvSpPr>
          <p:cNvPr id="9" name="TextBox 8">
            <a:extLst>
              <a:ext uri="{FF2B5EF4-FFF2-40B4-BE49-F238E27FC236}">
                <a16:creationId xmlns:a16="http://schemas.microsoft.com/office/drawing/2014/main" id="{7EAF7FF4-6BBC-4F37-ADBD-A3444ADB4481}"/>
              </a:ext>
            </a:extLst>
          </p:cNvPr>
          <p:cNvSpPr txBox="1"/>
          <p:nvPr/>
        </p:nvSpPr>
        <p:spPr>
          <a:xfrm>
            <a:off x="1011261" y="3506868"/>
            <a:ext cx="6409678" cy="627864"/>
          </a:xfrm>
          <a:prstGeom prst="rect">
            <a:avLst/>
          </a:prstGeom>
          <a:noFill/>
        </p:spPr>
        <p:txBody>
          <a:bodyPr wrap="square" lIns="182880" tIns="146304" rIns="182880" bIns="146304" rtlCol="0">
            <a:spAutoFit/>
          </a:bodyPr>
          <a:lstStyle/>
          <a:p>
            <a:pPr marL="342900" indent="-342900">
              <a:lnSpc>
                <a:spcPct val="90000"/>
              </a:lnSpc>
              <a:spcAft>
                <a:spcPts val="600"/>
              </a:spcAft>
              <a:buFont typeface="Arial" panose="020B0604020202020204" pitchFamily="34" charset="0"/>
              <a:buChar char="•"/>
            </a:pPr>
            <a:r>
              <a:rPr lang="en-US" sz="2400" dirty="0" err="1">
                <a:gradFill>
                  <a:gsLst>
                    <a:gs pos="2917">
                      <a:schemeClr val="tx1"/>
                    </a:gs>
                    <a:gs pos="30000">
                      <a:schemeClr val="tx1"/>
                    </a:gs>
                  </a:gsLst>
                  <a:lin ang="5400000" scaled="0"/>
                </a:gradFill>
              </a:rPr>
              <a:t>Security and Compliance</a:t>
            </a:r>
            <a:endParaRPr lang="en-US" sz="2400" dirty="0">
              <a:gradFill>
                <a:gsLst>
                  <a:gs pos="2917">
                    <a:schemeClr val="tx1"/>
                  </a:gs>
                  <a:gs pos="30000">
                    <a:schemeClr val="tx1"/>
                  </a:gs>
                </a:gsLst>
                <a:lin ang="5400000" scaled="0"/>
              </a:gradFill>
            </a:endParaRPr>
          </a:p>
        </p:txBody>
      </p:sp>
      <p:sp>
        <p:nvSpPr>
          <p:cNvPr id="10" name="TextBox 9">
            <a:extLst>
              <a:ext uri="{FF2B5EF4-FFF2-40B4-BE49-F238E27FC236}">
                <a16:creationId xmlns:a16="http://schemas.microsoft.com/office/drawing/2014/main" id="{09111401-57D8-49A1-878F-7E3CDD5CBF00}"/>
              </a:ext>
            </a:extLst>
          </p:cNvPr>
          <p:cNvSpPr txBox="1"/>
          <p:nvPr/>
        </p:nvSpPr>
        <p:spPr>
          <a:xfrm>
            <a:off x="1011261" y="4825422"/>
            <a:ext cx="6409678" cy="627864"/>
          </a:xfrm>
          <a:prstGeom prst="rect">
            <a:avLst/>
          </a:prstGeom>
          <a:noFill/>
        </p:spPr>
        <p:txBody>
          <a:bodyPr wrap="square" lIns="182880" tIns="146304" rIns="182880" bIns="146304" rtlCol="0">
            <a:spAutoFit/>
          </a:bodyPr>
          <a:lstStyle/>
          <a:p>
            <a:pPr marL="342900" indent="-342900">
              <a:lnSpc>
                <a:spcPct val="90000"/>
              </a:lnSpc>
              <a:spcAft>
                <a:spcPts val="600"/>
              </a:spcAft>
              <a:buFont typeface="Arial" panose="020B0604020202020204" pitchFamily="34" charset="0"/>
              <a:buChar char="•"/>
            </a:pPr>
            <a:r>
              <a:rPr lang="en-US" sz="2400" dirty="0" err="1">
                <a:gradFill>
                  <a:gsLst>
                    <a:gs pos="2917">
                      <a:schemeClr val="tx1"/>
                    </a:gs>
                    <a:gs pos="30000">
                      <a:schemeClr val="tx1"/>
                    </a:gs>
                  </a:gsLst>
                  <a:lin ang="5400000" scaled="0"/>
                </a:gradFill>
              </a:rPr>
              <a:t>Services running under user accounts.</a:t>
            </a:r>
            <a:endParaRPr lang="en-US" sz="2400" dirty="0">
              <a:gradFill>
                <a:gsLst>
                  <a:gs pos="2917">
                    <a:schemeClr val="tx1"/>
                  </a:gs>
                  <a:gs pos="30000">
                    <a:schemeClr val="tx1"/>
                  </a:gs>
                </a:gsLst>
                <a:lin ang="5400000" scaled="0"/>
              </a:gradFill>
            </a:endParaRPr>
          </a:p>
        </p:txBody>
      </p:sp>
      <p:sp>
        <p:nvSpPr>
          <p:cNvPr id="11" name="TextBox 10">
            <a:extLst>
              <a:ext uri="{FF2B5EF4-FFF2-40B4-BE49-F238E27FC236}">
                <a16:creationId xmlns:a16="http://schemas.microsoft.com/office/drawing/2014/main" id="{2FE67B10-FED4-45EA-A5D2-A0EBA829881F}"/>
              </a:ext>
            </a:extLst>
          </p:cNvPr>
          <p:cNvSpPr txBox="1"/>
          <p:nvPr/>
        </p:nvSpPr>
        <p:spPr>
          <a:xfrm>
            <a:off x="-794" y="6366661"/>
            <a:ext cx="5033639" cy="627864"/>
          </a:xfrm>
          <a:prstGeom prst="rect">
            <a:avLst/>
          </a:prstGeom>
          <a:noFill/>
        </p:spPr>
        <p:txBody>
          <a:bodyPr wrap="square" lIns="182880" tIns="146304" rIns="182880" bIns="146304" rtlCol="0">
            <a:spAutoFit/>
          </a:bodyPr>
          <a:lstStyle/>
          <a:p>
            <a:pPr>
              <a:lnSpc>
                <a:spcPct val="90000"/>
              </a:lnSpc>
              <a:spcAft>
                <a:spcPts val="600"/>
              </a:spcAft>
            </a:pPr>
            <a:r>
              <a:rPr lang="en-US" sz="2400" dirty="0" err="1">
                <a:gradFill>
                  <a:gsLst>
                    <a:gs pos="2917">
                      <a:schemeClr val="tx1"/>
                    </a:gs>
                    <a:gs pos="30000">
                      <a:schemeClr val="tx1"/>
                    </a:gs>
                  </a:gsLst>
                  <a:lin ang="5400000" scaled="0"/>
                </a:gradFill>
              </a:rPr>
              <a:t/>
            </a:r>
            <a:endParaRPr lang="en-US" sz="2400" dirty="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2616381252"/>
      </p:ext>
    </p:extLst>
  </p:cSld>
  <p:clrMapOvr>
    <a:masterClrMapping/>
  </p:clrMapOvr>
  <p:transition>
    <p:fade/>
  </p:transition>
</p:sld>
</file>

<file path=ppt/slides/slide4.xml><?xml version="1.0" encoding="utf-8"?>
<p:sld xmlns:a16="http://schemas.microsoft.com/office/drawing/2014/main" xmlns:p14="http://schemas.microsoft.com/office/powerpoint/2010/main" xmlns:c="http://schemas.openxmlformats.org/drawingml/2006/char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6D92124-49ED-48CD-8B78-C0D68732C9B0}"/>
              </a:ext>
            </a:extLst>
          </p:cNvPr>
          <p:cNvSpPr>
            <a:spLocks noGrp="1"/>
          </p:cNvSpPr>
          <p:nvPr>
            <p:ph type="title"/>
          </p:nvPr>
        </p:nvSpPr>
        <p:spPr/>
        <p:txBody>
          <a:bodyPr/>
          <a:lstStyle/>
          <a:p>
            <a:r>
              <a:rPr lang="en-US" dirty="0" err="1"/>
              <a:t>Security and Compliance</a:t>
            </a:r>
            <a:endParaRPr lang="en-US" dirty="0"/>
          </a:p>
        </p:txBody>
      </p:sp>
      <p:graphicFrame>
        <p:nvGraphicFramePr>
          <p:cNvPr id="6" name="Chart 5">
            <a:extLst>
              <a:ext uri="{FF2B5EF4-FFF2-40B4-BE49-F238E27FC236}">
                <a16:creationId xmlns:a16="http://schemas.microsoft.com/office/drawing/2014/main" id="{B12BC686-2AC4-41B1-9E0B-08A139B942AD}"/>
              </a:ext>
            </a:extLst>
          </p:cNvPr>
          <p:cNvGraphicFramePr/>
          <p:nvPr>
            <p:extLst>
              <p:ext uri="{D42A27DB-BD31-4B8C-83A1-F6EECF244321}">
                <p14:modId xmlns:p14="http://schemas.microsoft.com/office/powerpoint/2010/main" val="1159516303"/>
              </p:ext>
            </p:extLst>
          </p:nvPr>
        </p:nvGraphicFramePr>
        <p:xfrm>
          <a:off x="-794" y="1002865"/>
          <a:ext cx="4414427" cy="536379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5896B882-54F3-4B58-8B56-93D20371EDC4}"/>
              </a:ext>
            </a:extLst>
          </p:cNvPr>
          <p:cNvSpPr txBox="1"/>
          <p:nvPr/>
        </p:nvSpPr>
        <p:spPr>
          <a:xfrm>
            <a:off x="1641372" y="2388944"/>
            <a:ext cx="1295400" cy="2920800"/>
          </a:xfrm>
          <a:prstGeom prst="rect">
            <a:avLst/>
          </a:prstGeom>
          <a:noFill/>
        </p:spPr>
        <p:txBody>
          <a:bodyPr wrap="square" lIns="182880" tIns="146304" rIns="182880" bIns="146304" rtlCol="0">
            <a:spAutoFit/>
          </a:bodyPr>
          <a:lstStyle/>
          <a:p>
            <a:pPr algn="ctr">
              <a:lnSpc>
                <a:spcPct val="90000"/>
              </a:lnSpc>
              <a:spcAft>
                <a:spcPts val="600"/>
              </a:spcAft>
            </a:pPr>
            <a:r>
              <a:rPr lang="en-US" sz="2800" b="1" dirty="0" err="1">
                <a:gradFill>
                  <a:gsLst>
                    <a:gs pos="2917">
                      <a:schemeClr val="tx1"/>
                    </a:gs>
                    <a:gs pos="30000">
                      <a:schemeClr val="tx1"/>
                    </a:gs>
                  </a:gsLst>
                  <a:lin ang="5400000" scaled="0"/>
                </a:gradFill>
              </a:rPr>
              <a:t>77</a:t>
            </a:r>
            <a:r>
              <a:rPr lang="en-US" sz="2800" b="1" dirty="0">
                <a:gradFill>
                  <a:gsLst>
                    <a:gs pos="2917">
                      <a:schemeClr val="tx1"/>
                    </a:gs>
                    <a:gs pos="30000">
                      <a:schemeClr val="tx1"/>
                    </a:gs>
                  </a:gsLst>
                  <a:lin ang="5400000" scaled="0"/>
                </a:gradFill>
              </a:rPr>
              <a:t>%</a:t>
            </a:r>
          </a:p>
          <a:p>
            <a:pPr algn="ctr">
              <a:lnSpc>
                <a:spcPct val="90000"/>
              </a:lnSpc>
              <a:spcAft>
                <a:spcPts val="600"/>
              </a:spcAft>
            </a:pPr>
            <a:r>
              <a:rPr lang="en-US" sz="1600" b="1" dirty="0">
                <a:gradFill>
                  <a:gsLst>
                    <a:gs pos="2917">
                      <a:schemeClr val="tx1"/>
                    </a:gs>
                    <a:gs pos="30000">
                      <a:schemeClr val="tx1"/>
                    </a:gs>
                  </a:gsLst>
                  <a:lin ang="5400000" scaled="0"/>
                </a:gradFill>
              </a:rPr>
              <a:t>Passed</a:t>
            </a:r>
          </a:p>
        </p:txBody>
      </p:sp>
      <p:sp>
        <p:nvSpPr>
          <p:cNvPr id="8" name="TextBox 7">
            <a:extLst>
              <a:ext uri="{FF2B5EF4-FFF2-40B4-BE49-F238E27FC236}">
                <a16:creationId xmlns:a16="http://schemas.microsoft.com/office/drawing/2014/main" id="{8FF24D2D-BA31-43BA-9325-A740EEA150A7}"/>
              </a:ext>
            </a:extLst>
          </p:cNvPr>
          <p:cNvSpPr txBox="1"/>
          <p:nvPr/>
        </p:nvSpPr>
        <p:spPr>
          <a:xfrm>
            <a:off x="4033326" y="1412876"/>
            <a:ext cx="7687329" cy="1141851"/>
          </a:xfrm>
          <a:prstGeom prst="rect">
            <a:avLst/>
          </a:prstGeom>
          <a:noFill/>
        </p:spPr>
        <p:txBody>
          <a:bodyPr wrap="square" lIns="182880" tIns="146304" rIns="182880" bIns="146304" rtlCol="0" anchor="t">
            <a:spAutoFit/>
          </a:bodyPr>
          <a:lstStyle/>
          <a:p>
            <a:pPr>
              <a:lnSpc>
                <a:spcPct val="90000"/>
              </a:lnSpc>
              <a:spcAft>
                <a:spcPts val="600"/>
              </a:spcAft>
            </a:pPr>
            <a:r>
              <a:rPr lang="en-US" sz="2000" dirty="0">
                <a:cs typeface="Segoe UI Semilight"/>
              </a:rPr>
              <a:t>Highest Priority Recommendations</a:t>
            </a:r>
          </a:p>
          <a:p>
            <a:pPr marL="285750" indent="-285750">
              <a:lnSpc>
                <a:spcPct val="90000"/>
              </a:lnSpc>
              <a:spcAft>
                <a:spcPts val="600"/>
              </a:spcAft>
              <a:buFont typeface="Arial" panose="020B0604020202020204" pitchFamily="34" charset="0"/>
              <a:buChar char="•"/>
            </a:pPr>
            <a:endParaRPr lang="en-US" sz="1500" dirty="0">
              <a:gradFill>
                <a:gsLst>
                  <a:gs pos="2917">
                    <a:srgbClr val="353535"/>
                  </a:gs>
                  <a:gs pos="30000">
                    <a:srgbClr val="353535"/>
                  </a:gs>
                </a:gsLst>
                <a:lin ang="5400000" scaled="0"/>
              </a:gradFill>
            </a:endParaRPr>
          </a:p>
          <a:p>
            <a:pPr marL="285750" indent="-285750">
              <a:lnSpc>
                <a:spcPct val="90000"/>
              </a:lnSpc>
              <a:spcAft>
                <a:spcPts val="600"/>
              </a:spcAft>
              <a:buFont typeface="Arial" panose="020B0604020202020204" pitchFamily="34" charset="0"/>
              <a:buChar char="•"/>
            </a:pPr>
            <a:r>
              <a:rPr lang="en-US" sz="1500" dirty="0" err="1">
                <a:gradFill>
                  <a:gsLst>
                    <a:gs pos="2917">
                      <a:srgbClr val="353535"/>
                    </a:gs>
                    <a:gs pos="30000">
                      <a:srgbClr val="353535"/>
                    </a:gs>
                  </a:gsLst>
                  <a:lin ang="5400000" scaled="0"/>
                </a:gradFill>
              </a:rPr>
              <a:t>Services running under user accounts.
Web Server Content Security
Configure and Enforce the Setting "Windows Firewall: Domain: Firewall state" via GPO
Enable and Enforce the Setting "Turn off Autoplay" via GPO
Configure and Enforce the Setting "Windows Firewall: Public: Firewall state" via GPO
Replace Unsigned Kernel Module Drivers Causing Event ID 3004
Mitigations missing for speculative execution side-channel vulnerabilities
Set BootExecute To Default Value
Configure the Setting "Network security: LAN Manager authentication level" and Enforce via GPO
Enable and Enforce "Microsoft network server: Digitally sign communications (if client agrees)" via GPO</a:t>
            </a:r>
            <a:endParaRPr lang="en-US" sz="1500" dirty="0">
              <a:gradFill>
                <a:gsLst>
                  <a:gs pos="2917">
                    <a:srgbClr val="353535"/>
                  </a:gs>
                  <a:gs pos="30000">
                    <a:srgbClr val="353535"/>
                  </a:gs>
                </a:gsLst>
                <a:lin ang="5400000" scaled="0"/>
              </a:gradFill>
            </a:endParaRPr>
          </a:p>
        </p:txBody>
      </p:sp>
      <p:sp>
        <p:nvSpPr>
          <p:cNvPr id="10" name="TextBox 9">
            <a:extLst>
              <a:ext uri="{FF2B5EF4-FFF2-40B4-BE49-F238E27FC236}">
                <a16:creationId xmlns:a16="http://schemas.microsoft.com/office/drawing/2014/main" id="{29823A2C-4914-4D81-B40E-6F0BE35DE6F2}"/>
              </a:ext>
            </a:extLst>
          </p:cNvPr>
          <p:cNvSpPr txBox="1"/>
          <p:nvPr/>
        </p:nvSpPr>
        <p:spPr>
          <a:xfrm>
            <a:off x="-794" y="6366661"/>
            <a:ext cx="5033639" cy="627864"/>
          </a:xfrm>
          <a:prstGeom prst="rect">
            <a:avLst/>
          </a:prstGeom>
          <a:noFill/>
        </p:spPr>
        <p:txBody>
          <a:bodyPr wrap="square" lIns="182880" tIns="146304" rIns="182880" bIns="146304" rtlCol="0">
            <a:spAutoFit/>
          </a:bodyPr>
          <a:lstStyle/>
          <a:p>
            <a:pPr>
              <a:lnSpc>
                <a:spcPct val="90000"/>
              </a:lnSpc>
              <a:spcAft>
                <a:spcPts val="600"/>
              </a:spcAft>
            </a:pPr>
            <a:r>
              <a:rPr lang="en-US" sz="2400" dirty="0" err="1">
                <a:gradFill>
                  <a:gsLst>
                    <a:gs pos="2917">
                      <a:schemeClr val="tx1"/>
                    </a:gs>
                    <a:gs pos="30000">
                      <a:schemeClr val="tx1"/>
                    </a:gs>
                  </a:gsLst>
                  <a:lin ang="5400000" scaled="0"/>
                </a:gradFill>
              </a:rPr>
              <a:t/>
            </a:r>
            <a:endParaRPr lang="en-US" sz="2400" dirty="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3310587962"/>
      </p:ext>
    </p:extLst>
  </p:cSld>
  <p:clrMapOvr>
    <a:masterClrMapping/>
  </p:clrMapOvr>
  <p:transition>
    <p:fade/>
  </p:transition>
</p:sld>
</file>

<file path=ppt/slides/slide5.xml><?xml version="1.0" encoding="utf-8"?>
<p:sld xmlns:a16="http://schemas.microsoft.com/office/drawing/2014/main" xmlns:p14="http://schemas.microsoft.com/office/powerpoint/2010/main" xmlns:c="http://schemas.openxmlformats.org/drawingml/2006/char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6D92124-49ED-48CD-8B78-C0D68732C9B0}"/>
              </a:ext>
            </a:extLst>
          </p:cNvPr>
          <p:cNvSpPr>
            <a:spLocks noGrp="1"/>
          </p:cNvSpPr>
          <p:nvPr>
            <p:ph type="title"/>
          </p:nvPr>
        </p:nvSpPr>
        <p:spPr/>
        <p:txBody>
          <a:bodyPr/>
          <a:lstStyle/>
          <a:p>
            <a:r>
              <a:rPr lang="en-US" dirty="0" err="1"/>
              <a:t>Operations and Monitoring</a:t>
            </a:r>
            <a:endParaRPr lang="en-US" dirty="0"/>
          </a:p>
        </p:txBody>
      </p:sp>
      <p:graphicFrame>
        <p:nvGraphicFramePr>
          <p:cNvPr id="6" name="Chart 5">
            <a:extLst>
              <a:ext uri="{FF2B5EF4-FFF2-40B4-BE49-F238E27FC236}">
                <a16:creationId xmlns:a16="http://schemas.microsoft.com/office/drawing/2014/main" id="{B12BC686-2AC4-41B1-9E0B-08A139B942AD}"/>
              </a:ext>
            </a:extLst>
          </p:cNvPr>
          <p:cNvGraphicFramePr/>
          <p:nvPr>
            <p:extLst>
              <p:ext uri="{D42A27DB-BD31-4B8C-83A1-F6EECF244321}">
                <p14:modId xmlns:p14="http://schemas.microsoft.com/office/powerpoint/2010/main" val="1159516303"/>
              </p:ext>
            </p:extLst>
          </p:nvPr>
        </p:nvGraphicFramePr>
        <p:xfrm>
          <a:off x="-794" y="1002865"/>
          <a:ext cx="4414427" cy="536379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5896B882-54F3-4B58-8B56-93D20371EDC4}"/>
              </a:ext>
            </a:extLst>
          </p:cNvPr>
          <p:cNvSpPr txBox="1"/>
          <p:nvPr/>
        </p:nvSpPr>
        <p:spPr>
          <a:xfrm>
            <a:off x="1641372" y="2388944"/>
            <a:ext cx="1295400" cy="2920800"/>
          </a:xfrm>
          <a:prstGeom prst="rect">
            <a:avLst/>
          </a:prstGeom>
          <a:noFill/>
        </p:spPr>
        <p:txBody>
          <a:bodyPr wrap="square" lIns="182880" tIns="146304" rIns="182880" bIns="146304" rtlCol="0">
            <a:spAutoFit/>
          </a:bodyPr>
          <a:lstStyle/>
          <a:p>
            <a:pPr algn="ctr">
              <a:lnSpc>
                <a:spcPct val="90000"/>
              </a:lnSpc>
              <a:spcAft>
                <a:spcPts val="600"/>
              </a:spcAft>
            </a:pPr>
            <a:r>
              <a:rPr lang="en-US" sz="2800" b="1" dirty="0" err="1">
                <a:gradFill>
                  <a:gsLst>
                    <a:gs pos="2917">
                      <a:schemeClr val="tx1"/>
                    </a:gs>
                    <a:gs pos="30000">
                      <a:schemeClr val="tx1"/>
                    </a:gs>
                  </a:gsLst>
                  <a:lin ang="5400000" scaled="0"/>
                </a:gradFill>
              </a:rPr>
              <a:t>71</a:t>
            </a:r>
            <a:r>
              <a:rPr lang="en-US" sz="2800" b="1" dirty="0">
                <a:gradFill>
                  <a:gsLst>
                    <a:gs pos="2917">
                      <a:schemeClr val="tx1"/>
                    </a:gs>
                    <a:gs pos="30000">
                      <a:schemeClr val="tx1"/>
                    </a:gs>
                  </a:gsLst>
                  <a:lin ang="5400000" scaled="0"/>
                </a:gradFill>
              </a:rPr>
              <a:t>%</a:t>
            </a:r>
          </a:p>
          <a:p>
            <a:pPr algn="ctr">
              <a:lnSpc>
                <a:spcPct val="90000"/>
              </a:lnSpc>
              <a:spcAft>
                <a:spcPts val="600"/>
              </a:spcAft>
            </a:pPr>
            <a:r>
              <a:rPr lang="en-US" sz="1600" b="1" dirty="0">
                <a:gradFill>
                  <a:gsLst>
                    <a:gs pos="2917">
                      <a:schemeClr val="tx1"/>
                    </a:gs>
                    <a:gs pos="30000">
                      <a:schemeClr val="tx1"/>
                    </a:gs>
                  </a:gsLst>
                  <a:lin ang="5400000" scaled="0"/>
                </a:gradFill>
              </a:rPr>
              <a:t>Passed</a:t>
            </a:r>
          </a:p>
        </p:txBody>
      </p:sp>
      <p:sp>
        <p:nvSpPr>
          <p:cNvPr id="8" name="TextBox 7">
            <a:extLst>
              <a:ext uri="{FF2B5EF4-FFF2-40B4-BE49-F238E27FC236}">
                <a16:creationId xmlns:a16="http://schemas.microsoft.com/office/drawing/2014/main" id="{8FF24D2D-BA31-43BA-9325-A740EEA150A7}"/>
              </a:ext>
            </a:extLst>
          </p:cNvPr>
          <p:cNvSpPr txBox="1"/>
          <p:nvPr/>
        </p:nvSpPr>
        <p:spPr>
          <a:xfrm>
            <a:off x="4033326" y="1412876"/>
            <a:ext cx="7687329" cy="1141851"/>
          </a:xfrm>
          <a:prstGeom prst="rect">
            <a:avLst/>
          </a:prstGeom>
          <a:noFill/>
        </p:spPr>
        <p:txBody>
          <a:bodyPr wrap="square" lIns="182880" tIns="146304" rIns="182880" bIns="146304" rtlCol="0" anchor="t">
            <a:spAutoFit/>
          </a:bodyPr>
          <a:lstStyle/>
          <a:p>
            <a:pPr>
              <a:lnSpc>
                <a:spcPct val="90000"/>
              </a:lnSpc>
              <a:spcAft>
                <a:spcPts val="600"/>
              </a:spcAft>
            </a:pPr>
            <a:r>
              <a:rPr lang="en-US" sz="2000" dirty="0">
                <a:cs typeface="Segoe UI Semilight"/>
              </a:rPr>
              <a:t>Highest Priority Recommendations</a:t>
            </a:r>
          </a:p>
          <a:p>
            <a:pPr marL="285750" indent="-285750">
              <a:lnSpc>
                <a:spcPct val="90000"/>
              </a:lnSpc>
              <a:spcAft>
                <a:spcPts val="600"/>
              </a:spcAft>
              <a:buFont typeface="Arial" panose="020B0604020202020204" pitchFamily="34" charset="0"/>
              <a:buChar char="•"/>
            </a:pPr>
            <a:endParaRPr lang="en-US" sz="1500" dirty="0">
              <a:gradFill>
                <a:gsLst>
                  <a:gs pos="2917">
                    <a:srgbClr val="353535"/>
                  </a:gs>
                  <a:gs pos="30000">
                    <a:srgbClr val="353535"/>
                  </a:gs>
                </a:gsLst>
                <a:lin ang="5400000" scaled="0"/>
              </a:gradFill>
            </a:endParaRPr>
          </a:p>
          <a:p>
            <a:pPr marL="285750" indent="-285750">
              <a:lnSpc>
                <a:spcPct val="90000"/>
              </a:lnSpc>
              <a:spcAft>
                <a:spcPts val="600"/>
              </a:spcAft>
              <a:buFont typeface="Arial" panose="020B0604020202020204" pitchFamily="34" charset="0"/>
              <a:buChar char="•"/>
            </a:pPr>
            <a:r>
              <a:rPr lang="en-US" sz="1500" dirty="0" err="1">
                <a:gradFill>
                  <a:gsLst>
                    <a:gs pos="2917">
                      <a:srgbClr val="353535"/>
                    </a:gs>
                    <a:gs pos="30000">
                      <a:srgbClr val="353535"/>
                    </a:gs>
                  </a:gsLst>
                  <a:lin ang="5400000" scaled="0"/>
                </a:gradFill>
              </a:rPr>
              <a:t>Configure Auditing for Account Logon: Credential Validation
Configure Auditing for Account Management: User Account Management
Configure Auditing for Detailed Tracking: Audit PNP Activity
Configure Auditing for Detailed Tracking: Audit Process Creation
Configure Auditing for Logon-Logoff: Audit Account Lockout
Configure Auditing for Logon-Logoff: Audit Group Membership
Configure Auditing for Logon-Logoff: Audit Other Logon/Logoff Events
Configure Auditing for Object Access: Audit Detailed File Share
Configure Auditing for Object Access: Audit File Share
Configure Auditing for Object Access: Filtering Platform Connection</a:t>
            </a:r>
            <a:endParaRPr lang="en-US" sz="1500" dirty="0">
              <a:gradFill>
                <a:gsLst>
                  <a:gs pos="2917">
                    <a:srgbClr val="353535"/>
                  </a:gs>
                  <a:gs pos="30000">
                    <a:srgbClr val="353535"/>
                  </a:gs>
                </a:gsLst>
                <a:lin ang="5400000" scaled="0"/>
              </a:gradFill>
            </a:endParaRPr>
          </a:p>
        </p:txBody>
      </p:sp>
      <p:sp>
        <p:nvSpPr>
          <p:cNvPr id="10" name="TextBox 9">
            <a:extLst>
              <a:ext uri="{FF2B5EF4-FFF2-40B4-BE49-F238E27FC236}">
                <a16:creationId xmlns:a16="http://schemas.microsoft.com/office/drawing/2014/main" id="{29823A2C-4914-4D81-B40E-6F0BE35DE6F2}"/>
              </a:ext>
            </a:extLst>
          </p:cNvPr>
          <p:cNvSpPr txBox="1"/>
          <p:nvPr/>
        </p:nvSpPr>
        <p:spPr>
          <a:xfrm>
            <a:off x="-794" y="6366661"/>
            <a:ext cx="5033639" cy="627864"/>
          </a:xfrm>
          <a:prstGeom prst="rect">
            <a:avLst/>
          </a:prstGeom>
          <a:noFill/>
        </p:spPr>
        <p:txBody>
          <a:bodyPr wrap="square" lIns="182880" tIns="146304" rIns="182880" bIns="146304" rtlCol="0">
            <a:spAutoFit/>
          </a:bodyPr>
          <a:lstStyle/>
          <a:p>
            <a:pPr>
              <a:lnSpc>
                <a:spcPct val="90000"/>
              </a:lnSpc>
              <a:spcAft>
                <a:spcPts val="600"/>
              </a:spcAft>
            </a:pPr>
            <a:r>
              <a:rPr lang="en-US" sz="2400" dirty="0" err="1">
                <a:gradFill>
                  <a:gsLst>
                    <a:gs pos="2917">
                      <a:schemeClr val="tx1"/>
                    </a:gs>
                    <a:gs pos="30000">
                      <a:schemeClr val="tx1"/>
                    </a:gs>
                  </a:gsLst>
                  <a:lin ang="5400000" scaled="0"/>
                </a:gradFill>
              </a:rPr>
              <a:t/>
            </a:r>
            <a:endParaRPr lang="en-US" sz="2400" dirty="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3310587962"/>
      </p:ext>
    </p:extLst>
  </p:cSld>
  <p:clrMapOvr>
    <a:masterClrMapping/>
  </p:clrMapOvr>
  <p:transition>
    <p:fade/>
  </p:transition>
</p:sld>
</file>

<file path=ppt/slides/slide6.xml><?xml version="1.0" encoding="utf-8"?>
<p:sld xmlns:a16="http://schemas.microsoft.com/office/drawing/2014/main" xmlns:p14="http://schemas.microsoft.com/office/powerpoint/2010/main" xmlns:c="http://schemas.openxmlformats.org/drawingml/2006/char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6D92124-49ED-48CD-8B78-C0D68732C9B0}"/>
              </a:ext>
            </a:extLst>
          </p:cNvPr>
          <p:cNvSpPr>
            <a:spLocks noGrp="1"/>
          </p:cNvSpPr>
          <p:nvPr>
            <p:ph type="title"/>
          </p:nvPr>
        </p:nvSpPr>
        <p:spPr/>
        <p:txBody>
          <a:bodyPr/>
          <a:lstStyle/>
          <a:p>
            <a:r>
              <a:rPr lang="en-US" dirty="0" err="1"/>
              <a:t>Performance and Scalability</a:t>
            </a:r>
            <a:endParaRPr lang="en-US" dirty="0"/>
          </a:p>
        </p:txBody>
      </p:sp>
      <p:graphicFrame>
        <p:nvGraphicFramePr>
          <p:cNvPr id="6" name="Chart 5">
            <a:extLst>
              <a:ext uri="{FF2B5EF4-FFF2-40B4-BE49-F238E27FC236}">
                <a16:creationId xmlns:a16="http://schemas.microsoft.com/office/drawing/2014/main" id="{B12BC686-2AC4-41B1-9E0B-08A139B942AD}"/>
              </a:ext>
            </a:extLst>
          </p:cNvPr>
          <p:cNvGraphicFramePr/>
          <p:nvPr>
            <p:extLst>
              <p:ext uri="{D42A27DB-BD31-4B8C-83A1-F6EECF244321}">
                <p14:modId xmlns:p14="http://schemas.microsoft.com/office/powerpoint/2010/main" val="1159516303"/>
              </p:ext>
            </p:extLst>
          </p:nvPr>
        </p:nvGraphicFramePr>
        <p:xfrm>
          <a:off x="-794" y="1002865"/>
          <a:ext cx="4414427" cy="536379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5896B882-54F3-4B58-8B56-93D20371EDC4}"/>
              </a:ext>
            </a:extLst>
          </p:cNvPr>
          <p:cNvSpPr txBox="1"/>
          <p:nvPr/>
        </p:nvSpPr>
        <p:spPr>
          <a:xfrm>
            <a:off x="1641372" y="2388944"/>
            <a:ext cx="1295400" cy="2920800"/>
          </a:xfrm>
          <a:prstGeom prst="rect">
            <a:avLst/>
          </a:prstGeom>
          <a:noFill/>
        </p:spPr>
        <p:txBody>
          <a:bodyPr wrap="square" lIns="182880" tIns="146304" rIns="182880" bIns="146304" rtlCol="0">
            <a:spAutoFit/>
          </a:bodyPr>
          <a:lstStyle/>
          <a:p>
            <a:pPr algn="ctr">
              <a:lnSpc>
                <a:spcPct val="90000"/>
              </a:lnSpc>
              <a:spcAft>
                <a:spcPts val="600"/>
              </a:spcAft>
            </a:pPr>
            <a:r>
              <a:rPr lang="en-US" sz="2800" b="1" dirty="0" err="1">
                <a:gradFill>
                  <a:gsLst>
                    <a:gs pos="2917">
                      <a:schemeClr val="tx1"/>
                    </a:gs>
                    <a:gs pos="30000">
                      <a:schemeClr val="tx1"/>
                    </a:gs>
                  </a:gsLst>
                  <a:lin ang="5400000" scaled="0"/>
                </a:gradFill>
              </a:rPr>
              <a:t>90</a:t>
            </a:r>
            <a:r>
              <a:rPr lang="en-US" sz="2800" b="1" dirty="0">
                <a:gradFill>
                  <a:gsLst>
                    <a:gs pos="2917">
                      <a:schemeClr val="tx1"/>
                    </a:gs>
                    <a:gs pos="30000">
                      <a:schemeClr val="tx1"/>
                    </a:gs>
                  </a:gsLst>
                  <a:lin ang="5400000" scaled="0"/>
                </a:gradFill>
              </a:rPr>
              <a:t>%</a:t>
            </a:r>
          </a:p>
          <a:p>
            <a:pPr algn="ctr">
              <a:lnSpc>
                <a:spcPct val="90000"/>
              </a:lnSpc>
              <a:spcAft>
                <a:spcPts val="600"/>
              </a:spcAft>
            </a:pPr>
            <a:r>
              <a:rPr lang="en-US" sz="1600" b="1" dirty="0">
                <a:gradFill>
                  <a:gsLst>
                    <a:gs pos="2917">
                      <a:schemeClr val="tx1"/>
                    </a:gs>
                    <a:gs pos="30000">
                      <a:schemeClr val="tx1"/>
                    </a:gs>
                  </a:gsLst>
                  <a:lin ang="5400000" scaled="0"/>
                </a:gradFill>
              </a:rPr>
              <a:t>Passed</a:t>
            </a:r>
          </a:p>
        </p:txBody>
      </p:sp>
      <p:sp>
        <p:nvSpPr>
          <p:cNvPr id="8" name="TextBox 7">
            <a:extLst>
              <a:ext uri="{FF2B5EF4-FFF2-40B4-BE49-F238E27FC236}">
                <a16:creationId xmlns:a16="http://schemas.microsoft.com/office/drawing/2014/main" id="{8FF24D2D-BA31-43BA-9325-A740EEA150A7}"/>
              </a:ext>
            </a:extLst>
          </p:cNvPr>
          <p:cNvSpPr txBox="1"/>
          <p:nvPr/>
        </p:nvSpPr>
        <p:spPr>
          <a:xfrm>
            <a:off x="4033326" y="1412876"/>
            <a:ext cx="7687329" cy="1141851"/>
          </a:xfrm>
          <a:prstGeom prst="rect">
            <a:avLst/>
          </a:prstGeom>
          <a:noFill/>
        </p:spPr>
        <p:txBody>
          <a:bodyPr wrap="square" lIns="182880" tIns="146304" rIns="182880" bIns="146304" rtlCol="0" anchor="t">
            <a:spAutoFit/>
          </a:bodyPr>
          <a:lstStyle/>
          <a:p>
            <a:pPr>
              <a:lnSpc>
                <a:spcPct val="90000"/>
              </a:lnSpc>
              <a:spcAft>
                <a:spcPts val="600"/>
              </a:spcAft>
            </a:pPr>
            <a:r>
              <a:rPr lang="en-US" sz="2000" dirty="0">
                <a:cs typeface="Segoe UI Semilight"/>
              </a:rPr>
              <a:t>Highest Priority Recommendations</a:t>
            </a:r>
          </a:p>
          <a:p>
            <a:pPr marL="285750" indent="-285750">
              <a:lnSpc>
                <a:spcPct val="90000"/>
              </a:lnSpc>
              <a:spcAft>
                <a:spcPts val="600"/>
              </a:spcAft>
              <a:buFont typeface="Arial" panose="020B0604020202020204" pitchFamily="34" charset="0"/>
              <a:buChar char="•"/>
            </a:pPr>
            <a:endParaRPr lang="en-US" sz="1500" dirty="0">
              <a:gradFill>
                <a:gsLst>
                  <a:gs pos="2917">
                    <a:srgbClr val="353535"/>
                  </a:gs>
                  <a:gs pos="30000">
                    <a:srgbClr val="353535"/>
                  </a:gs>
                </a:gsLst>
                <a:lin ang="5400000" scaled="0"/>
              </a:gradFill>
            </a:endParaRPr>
          </a:p>
          <a:p>
            <a:pPr marL="285750" indent="-285750">
              <a:lnSpc>
                <a:spcPct val="90000"/>
              </a:lnSpc>
              <a:spcAft>
                <a:spcPts val="600"/>
              </a:spcAft>
              <a:buFont typeface="Arial" panose="020B0604020202020204" pitchFamily="34" charset="0"/>
              <a:buChar char="•"/>
            </a:pPr>
            <a:r>
              <a:rPr lang="en-US" sz="1500" dirty="0" err="1">
                <a:gradFill>
                  <a:gsLst>
                    <a:gs pos="2917">
                      <a:srgbClr val="353535"/>
                    </a:gs>
                    <a:gs pos="30000">
                      <a:srgbClr val="353535"/>
                    </a:gs>
                  </a:gsLst>
                  <a:lin ang="5400000" scaled="0"/>
                </a:gradFill>
              </a:rPr>
              <a:t>Assess handle count and determine leak source
Standard Order For Built In Network Provider Is Changed
Disable Scheduled Task Microsoft Windows DiskDiagnosticDataCollector on Virtual Machines
Disable Scheduled Task AnalyzeSystem on Virtual Machines
Disable Scheduled Task BfeOnServiceStartTypeChange on Virtual Machines
Disable Scheduled Task Consolidator on Virtual Machines
Disable Scheduled Task KernelCeipTask on Virtual Machines
Disable Scheduled Task MobilityManager on Virtual Machines
Disable Scheduled Task ProgramDataUpdater on Virtual Machines
Disable Scheduled Task Proxy on Virtual Machines</a:t>
            </a:r>
            <a:endParaRPr lang="en-US" sz="1500" dirty="0">
              <a:gradFill>
                <a:gsLst>
                  <a:gs pos="2917">
                    <a:srgbClr val="353535"/>
                  </a:gs>
                  <a:gs pos="30000">
                    <a:srgbClr val="353535"/>
                  </a:gs>
                </a:gsLst>
                <a:lin ang="5400000" scaled="0"/>
              </a:gradFill>
            </a:endParaRPr>
          </a:p>
        </p:txBody>
      </p:sp>
      <p:sp>
        <p:nvSpPr>
          <p:cNvPr id="10" name="TextBox 9">
            <a:extLst>
              <a:ext uri="{FF2B5EF4-FFF2-40B4-BE49-F238E27FC236}">
                <a16:creationId xmlns:a16="http://schemas.microsoft.com/office/drawing/2014/main" id="{29823A2C-4914-4D81-B40E-6F0BE35DE6F2}"/>
              </a:ext>
            </a:extLst>
          </p:cNvPr>
          <p:cNvSpPr txBox="1"/>
          <p:nvPr/>
        </p:nvSpPr>
        <p:spPr>
          <a:xfrm>
            <a:off x="-794" y="6366661"/>
            <a:ext cx="5033639" cy="627864"/>
          </a:xfrm>
          <a:prstGeom prst="rect">
            <a:avLst/>
          </a:prstGeom>
          <a:noFill/>
        </p:spPr>
        <p:txBody>
          <a:bodyPr wrap="square" lIns="182880" tIns="146304" rIns="182880" bIns="146304" rtlCol="0">
            <a:spAutoFit/>
          </a:bodyPr>
          <a:lstStyle/>
          <a:p>
            <a:pPr>
              <a:lnSpc>
                <a:spcPct val="90000"/>
              </a:lnSpc>
              <a:spcAft>
                <a:spcPts val="600"/>
              </a:spcAft>
            </a:pPr>
            <a:r>
              <a:rPr lang="en-US" sz="2400" dirty="0" err="1">
                <a:gradFill>
                  <a:gsLst>
                    <a:gs pos="2917">
                      <a:schemeClr val="tx1"/>
                    </a:gs>
                    <a:gs pos="30000">
                      <a:schemeClr val="tx1"/>
                    </a:gs>
                  </a:gsLst>
                  <a:lin ang="5400000" scaled="0"/>
                </a:gradFill>
              </a:rPr>
              <a:t/>
            </a:r>
            <a:endParaRPr lang="en-US" sz="2400" dirty="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3310587962"/>
      </p:ext>
    </p:extLst>
  </p:cSld>
  <p:clrMapOvr>
    <a:masterClrMapping/>
  </p:clrMapOvr>
  <p:transition>
    <p:fade/>
  </p:transition>
</p:sld>
</file>

<file path=ppt/slides/slide7.xml><?xml version="1.0" encoding="utf-8"?>
<p:sld xmlns:a16="http://schemas.microsoft.com/office/drawing/2014/main" xmlns:p14="http://schemas.microsoft.com/office/powerpoint/2010/main" xmlns:c="http://schemas.openxmlformats.org/drawingml/2006/char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6D92124-49ED-48CD-8B78-C0D68732C9B0}"/>
              </a:ext>
            </a:extLst>
          </p:cNvPr>
          <p:cNvSpPr>
            <a:spLocks noGrp="1"/>
          </p:cNvSpPr>
          <p:nvPr>
            <p:ph type="title"/>
          </p:nvPr>
        </p:nvSpPr>
        <p:spPr/>
        <p:txBody>
          <a:bodyPr/>
          <a:lstStyle/>
          <a:p>
            <a:r>
              <a:rPr lang="en-US" dirty="0" err="1"/>
              <a:t>Availability and Business Continuity</a:t>
            </a:r>
            <a:endParaRPr lang="en-US" dirty="0"/>
          </a:p>
        </p:txBody>
      </p:sp>
      <p:graphicFrame>
        <p:nvGraphicFramePr>
          <p:cNvPr id="6" name="Chart 5">
            <a:extLst>
              <a:ext uri="{FF2B5EF4-FFF2-40B4-BE49-F238E27FC236}">
                <a16:creationId xmlns:a16="http://schemas.microsoft.com/office/drawing/2014/main" id="{B12BC686-2AC4-41B1-9E0B-08A139B942AD}"/>
              </a:ext>
            </a:extLst>
          </p:cNvPr>
          <p:cNvGraphicFramePr/>
          <p:nvPr>
            <p:extLst>
              <p:ext uri="{D42A27DB-BD31-4B8C-83A1-F6EECF244321}">
                <p14:modId xmlns:p14="http://schemas.microsoft.com/office/powerpoint/2010/main" val="1159516303"/>
              </p:ext>
            </p:extLst>
          </p:nvPr>
        </p:nvGraphicFramePr>
        <p:xfrm>
          <a:off x="-794" y="1002865"/>
          <a:ext cx="4414427" cy="536379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5896B882-54F3-4B58-8B56-93D20371EDC4}"/>
              </a:ext>
            </a:extLst>
          </p:cNvPr>
          <p:cNvSpPr txBox="1"/>
          <p:nvPr/>
        </p:nvSpPr>
        <p:spPr>
          <a:xfrm>
            <a:off x="1641372" y="2388944"/>
            <a:ext cx="1295400" cy="2920800"/>
          </a:xfrm>
          <a:prstGeom prst="rect">
            <a:avLst/>
          </a:prstGeom>
          <a:noFill/>
        </p:spPr>
        <p:txBody>
          <a:bodyPr wrap="square" lIns="182880" tIns="146304" rIns="182880" bIns="146304" rtlCol="0">
            <a:spAutoFit/>
          </a:bodyPr>
          <a:lstStyle/>
          <a:p>
            <a:pPr algn="ctr">
              <a:lnSpc>
                <a:spcPct val="90000"/>
              </a:lnSpc>
              <a:spcAft>
                <a:spcPts val="600"/>
              </a:spcAft>
            </a:pPr>
            <a:r>
              <a:rPr lang="en-US" sz="2800" b="1" dirty="0" err="1">
                <a:gradFill>
                  <a:gsLst>
                    <a:gs pos="2917">
                      <a:schemeClr val="tx1"/>
                    </a:gs>
                    <a:gs pos="30000">
                      <a:schemeClr val="tx1"/>
                    </a:gs>
                  </a:gsLst>
                  <a:lin ang="5400000" scaled="0"/>
                </a:gradFill>
              </a:rPr>
              <a:t>91</a:t>
            </a:r>
            <a:r>
              <a:rPr lang="en-US" sz="2800" b="1" dirty="0">
                <a:gradFill>
                  <a:gsLst>
                    <a:gs pos="2917">
                      <a:schemeClr val="tx1"/>
                    </a:gs>
                    <a:gs pos="30000">
                      <a:schemeClr val="tx1"/>
                    </a:gs>
                  </a:gsLst>
                  <a:lin ang="5400000" scaled="0"/>
                </a:gradFill>
              </a:rPr>
              <a:t>%</a:t>
            </a:r>
          </a:p>
          <a:p>
            <a:pPr algn="ctr">
              <a:lnSpc>
                <a:spcPct val="90000"/>
              </a:lnSpc>
              <a:spcAft>
                <a:spcPts val="600"/>
              </a:spcAft>
            </a:pPr>
            <a:r>
              <a:rPr lang="en-US" sz="1600" b="1" dirty="0">
                <a:gradFill>
                  <a:gsLst>
                    <a:gs pos="2917">
                      <a:schemeClr val="tx1"/>
                    </a:gs>
                    <a:gs pos="30000">
                      <a:schemeClr val="tx1"/>
                    </a:gs>
                  </a:gsLst>
                  <a:lin ang="5400000" scaled="0"/>
                </a:gradFill>
              </a:rPr>
              <a:t>Passed</a:t>
            </a:r>
          </a:p>
        </p:txBody>
      </p:sp>
      <p:sp>
        <p:nvSpPr>
          <p:cNvPr id="8" name="TextBox 7">
            <a:extLst>
              <a:ext uri="{FF2B5EF4-FFF2-40B4-BE49-F238E27FC236}">
                <a16:creationId xmlns:a16="http://schemas.microsoft.com/office/drawing/2014/main" id="{8FF24D2D-BA31-43BA-9325-A740EEA150A7}"/>
              </a:ext>
            </a:extLst>
          </p:cNvPr>
          <p:cNvSpPr txBox="1"/>
          <p:nvPr/>
        </p:nvSpPr>
        <p:spPr>
          <a:xfrm>
            <a:off x="4033326" y="1412876"/>
            <a:ext cx="7687329" cy="1141851"/>
          </a:xfrm>
          <a:prstGeom prst="rect">
            <a:avLst/>
          </a:prstGeom>
          <a:noFill/>
        </p:spPr>
        <p:txBody>
          <a:bodyPr wrap="square" lIns="182880" tIns="146304" rIns="182880" bIns="146304" rtlCol="0" anchor="t">
            <a:spAutoFit/>
          </a:bodyPr>
          <a:lstStyle/>
          <a:p>
            <a:pPr>
              <a:lnSpc>
                <a:spcPct val="90000"/>
              </a:lnSpc>
              <a:spcAft>
                <a:spcPts val="600"/>
              </a:spcAft>
            </a:pPr>
            <a:r>
              <a:rPr lang="en-US" sz="2000" dirty="0">
                <a:cs typeface="Segoe UI Semilight"/>
              </a:rPr>
              <a:t>Highest Priority Recommendations</a:t>
            </a:r>
          </a:p>
          <a:p>
            <a:pPr marL="285750" indent="-285750">
              <a:lnSpc>
                <a:spcPct val="90000"/>
              </a:lnSpc>
              <a:spcAft>
                <a:spcPts val="600"/>
              </a:spcAft>
              <a:buFont typeface="Arial" panose="020B0604020202020204" pitchFamily="34" charset="0"/>
              <a:buChar char="•"/>
            </a:pPr>
            <a:endParaRPr lang="en-US" sz="1500" dirty="0">
              <a:gradFill>
                <a:gsLst>
                  <a:gs pos="2917">
                    <a:srgbClr val="353535"/>
                  </a:gs>
                  <a:gs pos="30000">
                    <a:srgbClr val="353535"/>
                  </a:gs>
                </a:gsLst>
                <a:lin ang="5400000" scaled="0"/>
              </a:gradFill>
            </a:endParaRPr>
          </a:p>
          <a:p>
            <a:pPr marL="285750" indent="-285750">
              <a:lnSpc>
                <a:spcPct val="90000"/>
              </a:lnSpc>
              <a:spcAft>
                <a:spcPts val="600"/>
              </a:spcAft>
              <a:buFont typeface="Arial" panose="020B0604020202020204" pitchFamily="34" charset="0"/>
              <a:buChar char="•"/>
            </a:pPr>
            <a:r>
              <a:rPr lang="en-US" sz="1500" dirty="0" err="1">
                <a:gradFill>
                  <a:gsLst>
                    <a:gs pos="2917">
                      <a:srgbClr val="353535"/>
                    </a:gs>
                    <a:gs pos="30000">
                      <a:srgbClr val="353535"/>
                    </a:gs>
                  </a:gsLst>
                  <a:lin ang="5400000" scaled="0"/>
                </a:gradFill>
              </a:rPr>
              <a:t>Disk volumes with non-default Allocation Unit Size causing performance issues.
Automatic start service failed to start.
Increase Kill Timeout Values to Allow Services to Gracefully End
Increase free space on system drives
Disable or configure network interfaces using Automatic Private IP Addressing (APIPA).
Application Pool - Application Isolation
Update Outdated Device Driver
Enable NTFS 8.3 Name Creation
Disk timeout value is higher than default and it needs to be adjusted.
RDP printer redirection can cause driver installation on connect.</a:t>
            </a:r>
            <a:endParaRPr lang="en-US" sz="1500" dirty="0">
              <a:gradFill>
                <a:gsLst>
                  <a:gs pos="2917">
                    <a:srgbClr val="353535"/>
                  </a:gs>
                  <a:gs pos="30000">
                    <a:srgbClr val="353535"/>
                  </a:gs>
                </a:gsLst>
                <a:lin ang="5400000" scaled="0"/>
              </a:gradFill>
            </a:endParaRPr>
          </a:p>
        </p:txBody>
      </p:sp>
      <p:sp>
        <p:nvSpPr>
          <p:cNvPr id="10" name="TextBox 9">
            <a:extLst>
              <a:ext uri="{FF2B5EF4-FFF2-40B4-BE49-F238E27FC236}">
                <a16:creationId xmlns:a16="http://schemas.microsoft.com/office/drawing/2014/main" id="{29823A2C-4914-4D81-B40E-6F0BE35DE6F2}"/>
              </a:ext>
            </a:extLst>
          </p:cNvPr>
          <p:cNvSpPr txBox="1"/>
          <p:nvPr/>
        </p:nvSpPr>
        <p:spPr>
          <a:xfrm>
            <a:off x="-794" y="6366661"/>
            <a:ext cx="5033639" cy="627864"/>
          </a:xfrm>
          <a:prstGeom prst="rect">
            <a:avLst/>
          </a:prstGeom>
          <a:noFill/>
        </p:spPr>
        <p:txBody>
          <a:bodyPr wrap="square" lIns="182880" tIns="146304" rIns="182880" bIns="146304" rtlCol="0">
            <a:spAutoFit/>
          </a:bodyPr>
          <a:lstStyle/>
          <a:p>
            <a:pPr>
              <a:lnSpc>
                <a:spcPct val="90000"/>
              </a:lnSpc>
              <a:spcAft>
                <a:spcPts val="600"/>
              </a:spcAft>
            </a:pPr>
            <a:r>
              <a:rPr lang="en-US" sz="2400" dirty="0" err="1">
                <a:gradFill>
                  <a:gsLst>
                    <a:gs pos="2917">
                      <a:schemeClr val="tx1"/>
                    </a:gs>
                    <a:gs pos="30000">
                      <a:schemeClr val="tx1"/>
                    </a:gs>
                  </a:gsLst>
                  <a:lin ang="5400000" scaled="0"/>
                </a:gradFill>
              </a:rPr>
              <a:t/>
            </a:r>
            <a:endParaRPr lang="en-US" sz="2400" dirty="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3310587962"/>
      </p:ext>
    </p:extLst>
  </p:cSld>
  <p:clrMapOvr>
    <a:masterClrMapping/>
  </p:clrMapOvr>
  <p:transition>
    <p:fade/>
  </p:transition>
</p:sld>
</file>

<file path=ppt/slides/slide8.xml><?xml version="1.0" encoding="utf-8"?>
<p:sld xmlns:a16="http://schemas.microsoft.com/office/drawing/2014/main" xmlns:p14="http://schemas.microsoft.com/office/powerpoint/2010/main" xmlns:c="http://schemas.openxmlformats.org/drawingml/2006/char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6D92124-49ED-48CD-8B78-C0D68732C9B0}"/>
              </a:ext>
            </a:extLst>
          </p:cNvPr>
          <p:cNvSpPr>
            <a:spLocks noGrp="1"/>
          </p:cNvSpPr>
          <p:nvPr>
            <p:ph type="title"/>
          </p:nvPr>
        </p:nvSpPr>
        <p:spPr/>
        <p:txBody>
          <a:bodyPr/>
          <a:lstStyle/>
          <a:p>
            <a:r>
              <a:rPr lang="en-US" dirty="0" err="1"/>
              <a:t>Upgrade, Migration and Deployment</a:t>
            </a:r>
            <a:endParaRPr lang="en-US" dirty="0"/>
          </a:p>
        </p:txBody>
      </p:sp>
      <p:graphicFrame>
        <p:nvGraphicFramePr>
          <p:cNvPr id="6" name="Chart 5">
            <a:extLst>
              <a:ext uri="{FF2B5EF4-FFF2-40B4-BE49-F238E27FC236}">
                <a16:creationId xmlns:a16="http://schemas.microsoft.com/office/drawing/2014/main" id="{B12BC686-2AC4-41B1-9E0B-08A139B942AD}"/>
              </a:ext>
            </a:extLst>
          </p:cNvPr>
          <p:cNvGraphicFramePr/>
          <p:nvPr>
            <p:extLst>
              <p:ext uri="{D42A27DB-BD31-4B8C-83A1-F6EECF244321}">
                <p14:modId xmlns:p14="http://schemas.microsoft.com/office/powerpoint/2010/main" val="1159516303"/>
              </p:ext>
            </p:extLst>
          </p:nvPr>
        </p:nvGraphicFramePr>
        <p:xfrm>
          <a:off x="-794" y="1002865"/>
          <a:ext cx="4414427" cy="536379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5896B882-54F3-4B58-8B56-93D20371EDC4}"/>
              </a:ext>
            </a:extLst>
          </p:cNvPr>
          <p:cNvSpPr txBox="1"/>
          <p:nvPr/>
        </p:nvSpPr>
        <p:spPr>
          <a:xfrm>
            <a:off x="1641372" y="2388944"/>
            <a:ext cx="1295400" cy="2920800"/>
          </a:xfrm>
          <a:prstGeom prst="rect">
            <a:avLst/>
          </a:prstGeom>
          <a:noFill/>
        </p:spPr>
        <p:txBody>
          <a:bodyPr wrap="square" lIns="182880" tIns="146304" rIns="182880" bIns="146304" rtlCol="0">
            <a:spAutoFit/>
          </a:bodyPr>
          <a:lstStyle/>
          <a:p>
            <a:pPr algn="ctr">
              <a:lnSpc>
                <a:spcPct val="90000"/>
              </a:lnSpc>
              <a:spcAft>
                <a:spcPts val="600"/>
              </a:spcAft>
            </a:pPr>
            <a:r>
              <a:rPr lang="en-US" sz="2800" b="1" dirty="0" err="1">
                <a:gradFill>
                  <a:gsLst>
                    <a:gs pos="2917">
                      <a:schemeClr val="tx1"/>
                    </a:gs>
                    <a:gs pos="30000">
                      <a:schemeClr val="tx1"/>
                    </a:gs>
                  </a:gsLst>
                  <a:lin ang="5400000" scaled="0"/>
                </a:gradFill>
              </a:rPr>
              <a:t>93</a:t>
            </a:r>
            <a:r>
              <a:rPr lang="en-US" sz="2800" b="1" dirty="0">
                <a:gradFill>
                  <a:gsLst>
                    <a:gs pos="2917">
                      <a:schemeClr val="tx1"/>
                    </a:gs>
                    <a:gs pos="30000">
                      <a:schemeClr val="tx1"/>
                    </a:gs>
                  </a:gsLst>
                  <a:lin ang="5400000" scaled="0"/>
                </a:gradFill>
              </a:rPr>
              <a:t>%</a:t>
            </a:r>
          </a:p>
          <a:p>
            <a:pPr algn="ctr">
              <a:lnSpc>
                <a:spcPct val="90000"/>
              </a:lnSpc>
              <a:spcAft>
                <a:spcPts val="600"/>
              </a:spcAft>
            </a:pPr>
            <a:r>
              <a:rPr lang="en-US" sz="1600" b="1" dirty="0">
                <a:gradFill>
                  <a:gsLst>
                    <a:gs pos="2917">
                      <a:schemeClr val="tx1"/>
                    </a:gs>
                    <a:gs pos="30000">
                      <a:schemeClr val="tx1"/>
                    </a:gs>
                  </a:gsLst>
                  <a:lin ang="5400000" scaled="0"/>
                </a:gradFill>
              </a:rPr>
              <a:t>Passed</a:t>
            </a:r>
          </a:p>
        </p:txBody>
      </p:sp>
      <p:sp>
        <p:nvSpPr>
          <p:cNvPr id="8" name="TextBox 7">
            <a:extLst>
              <a:ext uri="{FF2B5EF4-FFF2-40B4-BE49-F238E27FC236}">
                <a16:creationId xmlns:a16="http://schemas.microsoft.com/office/drawing/2014/main" id="{8FF24D2D-BA31-43BA-9325-A740EEA150A7}"/>
              </a:ext>
            </a:extLst>
          </p:cNvPr>
          <p:cNvSpPr txBox="1"/>
          <p:nvPr/>
        </p:nvSpPr>
        <p:spPr>
          <a:xfrm>
            <a:off x="4033326" y="1412876"/>
            <a:ext cx="7687329" cy="1141851"/>
          </a:xfrm>
          <a:prstGeom prst="rect">
            <a:avLst/>
          </a:prstGeom>
          <a:noFill/>
        </p:spPr>
        <p:txBody>
          <a:bodyPr wrap="square" lIns="182880" tIns="146304" rIns="182880" bIns="146304" rtlCol="0" anchor="t">
            <a:spAutoFit/>
          </a:bodyPr>
          <a:lstStyle/>
          <a:p>
            <a:pPr>
              <a:lnSpc>
                <a:spcPct val="90000"/>
              </a:lnSpc>
              <a:spcAft>
                <a:spcPts val="600"/>
              </a:spcAft>
            </a:pPr>
            <a:r>
              <a:rPr lang="en-US" sz="2000" dirty="0">
                <a:cs typeface="Segoe UI Semilight"/>
              </a:rPr>
              <a:t>Highest Priority Recommendations</a:t>
            </a:r>
          </a:p>
          <a:p>
            <a:pPr marL="285750" indent="-285750">
              <a:lnSpc>
                <a:spcPct val="90000"/>
              </a:lnSpc>
              <a:spcAft>
                <a:spcPts val="600"/>
              </a:spcAft>
              <a:buFont typeface="Arial" panose="020B0604020202020204" pitchFamily="34" charset="0"/>
              <a:buChar char="•"/>
            </a:pPr>
            <a:endParaRPr lang="en-US" sz="1500" dirty="0">
              <a:gradFill>
                <a:gsLst>
                  <a:gs pos="2917">
                    <a:srgbClr val="353535"/>
                  </a:gs>
                  <a:gs pos="30000">
                    <a:srgbClr val="353535"/>
                  </a:gs>
                </a:gsLst>
                <a:lin ang="5400000" scaled="0"/>
              </a:gradFill>
            </a:endParaRPr>
          </a:p>
          <a:p>
            <a:pPr marL="285750" indent="-285750">
              <a:lnSpc>
                <a:spcPct val="90000"/>
              </a:lnSpc>
              <a:spcAft>
                <a:spcPts val="600"/>
              </a:spcAft>
              <a:buFont typeface="Arial" panose="020B0604020202020204" pitchFamily="34" charset="0"/>
              <a:buChar char="•"/>
            </a:pPr>
            <a:r>
              <a:rPr lang="en-US" sz="1500" dirty="0" err="1">
                <a:gradFill>
                  <a:gsLst>
                    <a:gs pos="2917">
                      <a:srgbClr val="353535"/>
                    </a:gs>
                    <a:gs pos="30000">
                      <a:srgbClr val="353535"/>
                    </a:gs>
                  </a:gsLst>
                  <a:lin ang="5400000" scaled="0"/>
                </a:gradFill>
              </a:rPr>
              <a:t>IIS - Installed Extensions
Update Drivers Detected That Are Older Than the Installed Operating System
Server Has A Pending Reboot Setting In The Registry</a:t>
            </a:r>
            <a:endParaRPr lang="en-US" sz="1500" dirty="0">
              <a:gradFill>
                <a:gsLst>
                  <a:gs pos="2917">
                    <a:srgbClr val="353535"/>
                  </a:gs>
                  <a:gs pos="30000">
                    <a:srgbClr val="353535"/>
                  </a:gs>
                </a:gsLst>
                <a:lin ang="5400000" scaled="0"/>
              </a:gradFill>
            </a:endParaRPr>
          </a:p>
        </p:txBody>
      </p:sp>
      <p:sp>
        <p:nvSpPr>
          <p:cNvPr id="10" name="TextBox 9">
            <a:extLst>
              <a:ext uri="{FF2B5EF4-FFF2-40B4-BE49-F238E27FC236}">
                <a16:creationId xmlns:a16="http://schemas.microsoft.com/office/drawing/2014/main" id="{29823A2C-4914-4D81-B40E-6F0BE35DE6F2}"/>
              </a:ext>
            </a:extLst>
          </p:cNvPr>
          <p:cNvSpPr txBox="1"/>
          <p:nvPr/>
        </p:nvSpPr>
        <p:spPr>
          <a:xfrm>
            <a:off x="-794" y="6366661"/>
            <a:ext cx="5033639" cy="627864"/>
          </a:xfrm>
          <a:prstGeom prst="rect">
            <a:avLst/>
          </a:prstGeom>
          <a:noFill/>
        </p:spPr>
        <p:txBody>
          <a:bodyPr wrap="square" lIns="182880" tIns="146304" rIns="182880" bIns="146304" rtlCol="0">
            <a:spAutoFit/>
          </a:bodyPr>
          <a:lstStyle/>
          <a:p>
            <a:pPr>
              <a:lnSpc>
                <a:spcPct val="90000"/>
              </a:lnSpc>
              <a:spcAft>
                <a:spcPts val="600"/>
              </a:spcAft>
            </a:pPr>
            <a:r>
              <a:rPr lang="en-US" sz="2400" dirty="0" err="1">
                <a:gradFill>
                  <a:gsLst>
                    <a:gs pos="2917">
                      <a:schemeClr val="tx1"/>
                    </a:gs>
                    <a:gs pos="30000">
                      <a:schemeClr val="tx1"/>
                    </a:gs>
                  </a:gsLst>
                  <a:lin ang="5400000" scaled="0"/>
                </a:gradFill>
              </a:rPr>
              <a:t/>
            </a:r>
            <a:endParaRPr lang="en-US" sz="2400" dirty="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3310587962"/>
      </p:ext>
    </p:extLst>
  </p:cSld>
  <p:clrMapOvr>
    <a:masterClrMapping/>
  </p:clrMapOvr>
  <p:transition>
    <p:fade/>
  </p:transition>
</p:sld>
</file>

<file path=ppt/slides/slide9.xml><?xml version="1.0" encoding="utf-8"?>
<p:sld xmlns:a16="http://schemas.microsoft.com/office/drawing/2014/main" xmlns:p14="http://schemas.microsoft.com/office/powerpoint/2010/main" xmlns:c="http://schemas.openxmlformats.org/drawingml/2006/char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6D92124-49ED-48CD-8B78-C0D68732C9B0}"/>
              </a:ext>
            </a:extLst>
          </p:cNvPr>
          <p:cNvSpPr>
            <a:spLocks noGrp="1"/>
          </p:cNvSpPr>
          <p:nvPr>
            <p:ph type="title"/>
          </p:nvPr>
        </p:nvSpPr>
        <p:spPr/>
        <p:txBody>
          <a:bodyPr/>
          <a:lstStyle/>
          <a:p>
            <a:r>
              <a:rPr lang="en-US" dirty="0" err="1"/>
              <a:t>Change and Configuration Management</a:t>
            </a:r>
            <a:endParaRPr lang="en-US" dirty="0"/>
          </a:p>
        </p:txBody>
      </p:sp>
      <p:graphicFrame>
        <p:nvGraphicFramePr>
          <p:cNvPr id="6" name="Chart 5">
            <a:extLst>
              <a:ext uri="{FF2B5EF4-FFF2-40B4-BE49-F238E27FC236}">
                <a16:creationId xmlns:a16="http://schemas.microsoft.com/office/drawing/2014/main" id="{B12BC686-2AC4-41B1-9E0B-08A139B942AD}"/>
              </a:ext>
            </a:extLst>
          </p:cNvPr>
          <p:cNvGraphicFramePr/>
          <p:nvPr>
            <p:extLst>
              <p:ext uri="{D42A27DB-BD31-4B8C-83A1-F6EECF244321}">
                <p14:modId xmlns:p14="http://schemas.microsoft.com/office/powerpoint/2010/main" val="1159516303"/>
              </p:ext>
            </p:extLst>
          </p:nvPr>
        </p:nvGraphicFramePr>
        <p:xfrm>
          <a:off x="-794" y="1002865"/>
          <a:ext cx="4414427" cy="536379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5896B882-54F3-4B58-8B56-93D20371EDC4}"/>
              </a:ext>
            </a:extLst>
          </p:cNvPr>
          <p:cNvSpPr txBox="1"/>
          <p:nvPr/>
        </p:nvSpPr>
        <p:spPr>
          <a:xfrm>
            <a:off x="1641372" y="2388944"/>
            <a:ext cx="1295400" cy="2920800"/>
          </a:xfrm>
          <a:prstGeom prst="rect">
            <a:avLst/>
          </a:prstGeom>
          <a:noFill/>
        </p:spPr>
        <p:txBody>
          <a:bodyPr wrap="square" lIns="182880" tIns="146304" rIns="182880" bIns="146304" rtlCol="0">
            <a:spAutoFit/>
          </a:bodyPr>
          <a:lstStyle/>
          <a:p>
            <a:pPr algn="ctr">
              <a:lnSpc>
                <a:spcPct val="90000"/>
              </a:lnSpc>
              <a:spcAft>
                <a:spcPts val="600"/>
              </a:spcAft>
            </a:pPr>
            <a:r>
              <a:rPr lang="en-US" sz="2800" b="1" dirty="0" err="1">
                <a:gradFill>
                  <a:gsLst>
                    <a:gs pos="2917">
                      <a:schemeClr val="tx1"/>
                    </a:gs>
                    <a:gs pos="30000">
                      <a:schemeClr val="tx1"/>
                    </a:gs>
                  </a:gsLst>
                  <a:lin ang="5400000" scaled="0"/>
                </a:gradFill>
              </a:rPr>
              <a:t>0</a:t>
            </a:r>
            <a:r>
              <a:rPr lang="en-US" sz="2800" b="1" dirty="0">
                <a:gradFill>
                  <a:gsLst>
                    <a:gs pos="2917">
                      <a:schemeClr val="tx1"/>
                    </a:gs>
                    <a:gs pos="30000">
                      <a:schemeClr val="tx1"/>
                    </a:gs>
                  </a:gsLst>
                  <a:lin ang="5400000" scaled="0"/>
                </a:gradFill>
              </a:rPr>
              <a:t>%</a:t>
            </a:r>
          </a:p>
          <a:p>
            <a:pPr algn="ctr">
              <a:lnSpc>
                <a:spcPct val="90000"/>
              </a:lnSpc>
              <a:spcAft>
                <a:spcPts val="600"/>
              </a:spcAft>
            </a:pPr>
            <a:r>
              <a:rPr lang="en-US" sz="1600" b="1" dirty="0">
                <a:gradFill>
                  <a:gsLst>
                    <a:gs pos="2917">
                      <a:schemeClr val="tx1"/>
                    </a:gs>
                    <a:gs pos="30000">
                      <a:schemeClr val="tx1"/>
                    </a:gs>
                  </a:gsLst>
                  <a:lin ang="5400000" scaled="0"/>
                </a:gradFill>
              </a:rPr>
              <a:t>Passed</a:t>
            </a:r>
          </a:p>
        </p:txBody>
      </p:sp>
      <p:sp>
        <p:nvSpPr>
          <p:cNvPr id="8" name="TextBox 7">
            <a:extLst>
              <a:ext uri="{FF2B5EF4-FFF2-40B4-BE49-F238E27FC236}">
                <a16:creationId xmlns:a16="http://schemas.microsoft.com/office/drawing/2014/main" id="{8FF24D2D-BA31-43BA-9325-A740EEA150A7}"/>
              </a:ext>
            </a:extLst>
          </p:cNvPr>
          <p:cNvSpPr txBox="1"/>
          <p:nvPr/>
        </p:nvSpPr>
        <p:spPr>
          <a:xfrm>
            <a:off x="4033326" y="1412876"/>
            <a:ext cx="7687329" cy="1141851"/>
          </a:xfrm>
          <a:prstGeom prst="rect">
            <a:avLst/>
          </a:prstGeom>
          <a:noFill/>
        </p:spPr>
        <p:txBody>
          <a:bodyPr wrap="square" lIns="182880" tIns="146304" rIns="182880" bIns="146304" rtlCol="0" anchor="t">
            <a:spAutoFit/>
          </a:bodyPr>
          <a:lstStyle/>
          <a:p>
            <a:pPr>
              <a:lnSpc>
                <a:spcPct val="90000"/>
              </a:lnSpc>
              <a:spcAft>
                <a:spcPts val="600"/>
              </a:spcAft>
            </a:pPr>
            <a:r>
              <a:rPr lang="en-US" sz="2000" dirty="0">
                <a:cs typeface="Segoe UI Semilight"/>
              </a:rPr>
              <a:t>Highest Priority Recommendations</a:t>
            </a:r>
          </a:p>
          <a:p>
            <a:pPr marL="285750" indent="-285750">
              <a:lnSpc>
                <a:spcPct val="90000"/>
              </a:lnSpc>
              <a:spcAft>
                <a:spcPts val="600"/>
              </a:spcAft>
              <a:buFont typeface="Arial" panose="020B0604020202020204" pitchFamily="34" charset="0"/>
              <a:buChar char="•"/>
            </a:pPr>
            <a:endParaRPr lang="en-US" sz="1500" dirty="0">
              <a:gradFill>
                <a:gsLst>
                  <a:gs pos="2917">
                    <a:srgbClr val="353535"/>
                  </a:gs>
                  <a:gs pos="30000">
                    <a:srgbClr val="353535"/>
                  </a:gs>
                </a:gsLst>
                <a:lin ang="5400000" scaled="0"/>
              </a:gradFill>
            </a:endParaRPr>
          </a:p>
          <a:p>
            <a:pPr marL="285750" indent="-285750">
              <a:lnSpc>
                <a:spcPct val="90000"/>
              </a:lnSpc>
              <a:spcAft>
                <a:spcPts val="600"/>
              </a:spcAft>
              <a:buFont typeface="Arial" panose="020B0604020202020204" pitchFamily="34" charset="0"/>
              <a:buChar char="•"/>
            </a:pPr>
            <a:r>
              <a:rPr lang="en-US" sz="1500" dirty="0" err="1">
                <a:gradFill>
                  <a:gsLst>
                    <a:gs pos="2917">
                      <a:srgbClr val="353535"/>
                    </a:gs>
                    <a:gs pos="30000">
                      <a:srgbClr val="353535"/>
                    </a:gs>
                  </a:gsLst>
                  <a:lin ang="5400000" scaled="0"/>
                </a:gradFill>
              </a:rPr>
              <a:t>Event Log - IIS Configuration Auditing</a:t>
            </a:r>
            <a:endParaRPr lang="en-US" sz="1500" dirty="0">
              <a:gradFill>
                <a:gsLst>
                  <a:gs pos="2917">
                    <a:srgbClr val="353535"/>
                  </a:gs>
                  <a:gs pos="30000">
                    <a:srgbClr val="353535"/>
                  </a:gs>
                </a:gsLst>
                <a:lin ang="5400000" scaled="0"/>
              </a:gradFill>
            </a:endParaRPr>
          </a:p>
        </p:txBody>
      </p:sp>
      <p:sp>
        <p:nvSpPr>
          <p:cNvPr id="10" name="TextBox 9">
            <a:extLst>
              <a:ext uri="{FF2B5EF4-FFF2-40B4-BE49-F238E27FC236}">
                <a16:creationId xmlns:a16="http://schemas.microsoft.com/office/drawing/2014/main" id="{29823A2C-4914-4D81-B40E-6F0BE35DE6F2}"/>
              </a:ext>
            </a:extLst>
          </p:cNvPr>
          <p:cNvSpPr txBox="1"/>
          <p:nvPr/>
        </p:nvSpPr>
        <p:spPr>
          <a:xfrm>
            <a:off x="-794" y="6366661"/>
            <a:ext cx="5033639" cy="627864"/>
          </a:xfrm>
          <a:prstGeom prst="rect">
            <a:avLst/>
          </a:prstGeom>
          <a:noFill/>
        </p:spPr>
        <p:txBody>
          <a:bodyPr wrap="square" lIns="182880" tIns="146304" rIns="182880" bIns="146304" rtlCol="0">
            <a:spAutoFit/>
          </a:bodyPr>
          <a:lstStyle/>
          <a:p>
            <a:pPr>
              <a:lnSpc>
                <a:spcPct val="90000"/>
              </a:lnSpc>
              <a:spcAft>
                <a:spcPts val="600"/>
              </a:spcAft>
            </a:pPr>
            <a:r>
              <a:rPr lang="en-US" sz="2400" dirty="0" err="1">
                <a:gradFill>
                  <a:gsLst>
                    <a:gs pos="2917">
                      <a:schemeClr val="tx1"/>
                    </a:gs>
                    <a:gs pos="30000">
                      <a:schemeClr val="tx1"/>
                    </a:gs>
                  </a:gsLst>
                  <a:lin ang="5400000" scaled="0"/>
                </a:gradFill>
              </a:rPr>
              <a:t/>
            </a:r>
            <a:endParaRPr lang="en-US" sz="2400" dirty="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3310587962"/>
      </p:ext>
    </p:extLst>
  </p:cSld>
  <p:clrMapOvr>
    <a:masterClrMapping/>
  </p:clrMapOvr>
  <p:transition>
    <p:fade/>
  </p:transition>
</p:sld>
</file>

<file path=ppt/theme/theme1.xml><?xml version="1.0" encoding="utf-8"?>
<a:theme xmlns:a="http://schemas.openxmlformats.org/drawingml/2006/main" name="WHITE TEMPLATE">
  <a:themeElements>
    <a:clrScheme name="Custom 1">
      <a:dk1>
        <a:srgbClr val="353535"/>
      </a:dk1>
      <a:lt1>
        <a:srgbClr val="FFFFFF"/>
      </a:lt1>
      <a:dk2>
        <a:srgbClr val="0078D7"/>
      </a:dk2>
      <a:lt2>
        <a:srgbClr val="EAEAEA"/>
      </a:lt2>
      <a:accent1>
        <a:srgbClr val="0078D7"/>
      </a:accent1>
      <a:accent2>
        <a:srgbClr val="002050"/>
      </a:accent2>
      <a:accent3>
        <a:srgbClr val="00BCF2"/>
      </a:accent3>
      <a:accent4>
        <a:srgbClr val="B4009E"/>
      </a:accent4>
      <a:accent5>
        <a:srgbClr val="737373"/>
      </a:accent5>
      <a:accent6>
        <a:srgbClr val="E6E6E6"/>
      </a:accent6>
      <a:hlink>
        <a:srgbClr val="FFFFFF"/>
      </a:hlink>
      <a:folHlink>
        <a:srgbClr val="EAEAEA"/>
      </a:folHlink>
    </a:clrScheme>
    <a:fontScheme name="Segoe UI Light - Segoe UI Semilight">
      <a:majorFont>
        <a:latin typeface="Segoe UI Light"/>
        <a:ea typeface=""/>
        <a:cs typeface=""/>
      </a:majorFont>
      <a:minorFont>
        <a:latin typeface="Segoe UI Semilight"/>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16-9_Business_BLUE_2017_03.potx" id="{44ADAFFF-2BB4-4AF1-9F5C-DDE52A28C87A}" vid="{13590B0D-6121-4FDA-8701-382D8D4F2F2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F4088E25A986348ACDB3A88610F4A6B" ma:contentTypeVersion="9" ma:contentTypeDescription="Create a new document." ma:contentTypeScope="" ma:versionID="db554e4b686cc587b271dd615cc887a4">
  <xsd:schema xmlns:xsd="http://www.w3.org/2001/XMLSchema" xmlns:xs="http://www.w3.org/2001/XMLSchema" xmlns:p="http://schemas.microsoft.com/office/2006/metadata/properties" xmlns:ns2="eec9bfc7-9d8a-4b77-9d0e-c45b6307aea7" xmlns:ns3="dd9b1303-1b86-4314-a0bb-5f1ced7f9562" targetNamespace="http://schemas.microsoft.com/office/2006/metadata/properties" ma:root="true" ma:fieldsID="d1799d6b97b27f477de01c6d9f661f88" ns2:_="" ns3:_="">
    <xsd:import namespace="eec9bfc7-9d8a-4b77-9d0e-c45b6307aea7"/>
    <xsd:import namespace="dd9b1303-1b86-4314-a0bb-5f1ced7f9562"/>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AutoKeyPoints" minOccurs="0"/>
                <xsd:element ref="ns3:MediaServiceKeyPoint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c9bfc7-9d8a-4b77-9d0e-c45b6307aea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hidden="true" ma:internalName="LastSharedByUser" ma:readOnly="true">
      <xsd:simpleType>
        <xsd:restriction base="dms:Note"/>
      </xsd:simpleType>
    </xsd:element>
    <xsd:element name="LastSharedByTime" ma:index="11" nillable="true" ma:displayName="Last Shared By Time" ma:description="" ma:hidden="true"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dd9b1303-1b86-4314-a0bb-5f1ced7f9562"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fals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dd9b1303-1b86-4314-a0bb-5f1ced7f9562" xsi:nil="true"/>
  </documentManagement>
</p:properties>
</file>

<file path=customXml/itemProps1.xml><?xml version="1.0" encoding="utf-8"?>
<ds:datastoreItem xmlns:ds="http://schemas.openxmlformats.org/officeDocument/2006/customXml" ds:itemID="{3A833281-264F-470C-BE3E-1097C7CD822C}"/>
</file>

<file path=customXml/itemProps2.xml><?xml version="1.0" encoding="utf-8"?>
<ds:datastoreItem xmlns:ds="http://schemas.openxmlformats.org/officeDocument/2006/customXml" ds:itemID="{06C15F40-D3FA-431E-99DC-CC7760105815}"/>
</file>

<file path=customXml/itemProps3.xml><?xml version="1.0" encoding="utf-8"?>
<ds:datastoreItem xmlns:ds="http://schemas.openxmlformats.org/officeDocument/2006/customXml" ds:itemID="{EBA40A31-8A5F-45ED-BEB1-8BA800BDF80D}"/>
</file>

<file path=docProps/app.xml><?xml version="1.0" encoding="utf-8"?>
<Properties xmlns="http://schemas.openxmlformats.org/officeDocument/2006/extended-properties" xmlns:vt="http://schemas.openxmlformats.org/officeDocument/2006/docPropsVTypes">
  <TotalTime>0</TotalTime>
  <Words>156</Words>
  <Application>Microsoft Office PowerPoint</Application>
  <PresentationFormat>Custom</PresentationFormat>
  <Paragraphs>29</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Segoe UI</vt:lpstr>
      <vt:lpstr>Segoe UI Light</vt:lpstr>
      <vt:lpstr>Segoe UI Semilight</vt:lpstr>
      <vt:lpstr>Wingdings</vt:lpstr>
      <vt:lpstr>WHITE TEMPLATE</vt:lpstr>
      <vt:lpstr>Replace:SolutionName Results</vt:lpstr>
      <vt:lpstr>Executive Summary</vt:lpstr>
      <vt:lpstr>Replace:FocusAreaName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modified xsi:type="dcterms:W3CDTF">2019-01-18T21:22:03Z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ambrosew@microsoft.com</vt:lpwstr>
  </property>
  <property fmtid="{D5CDD505-2E9C-101B-9397-08002B2CF9AE}" pid="5" name="MSIP_Label_f42aa342-8706-4288-bd11-ebb85995028c_SetDate">
    <vt:lpwstr>2018-04-01T00:40:47.7465112Z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y fmtid="{D5CDD505-2E9C-101B-9397-08002B2CF9AE}" pid="10" name="ContentTypeId">
    <vt:lpwstr>0x0101002F4088E25A986348ACDB3A88610F4A6B</vt:lpwstr>
  </property>
</Properties>
</file>