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spreadsheetml.shee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4.xml" ContentType="application/vnd.openxmlformats-officedocument.presentationml.slide+xml"/>
  <Override PartName="/ppt/slides/charts/chart3.xml" ContentType="application/vnd.openxmlformats-officedocument.drawingml.chart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29" r:id="rId1"/>
  </p:sldMasterIdLst>
  <p:notesMasterIdLst>
    <p:notesMasterId r:id="rId5"/>
  </p:notesMasterIdLst>
  <p:handoutMasterIdLst>
    <p:handoutMasterId r:id="rId6"/>
  </p:handoutMasterIdLst>
  <p:sldIdLst>
    <p:sldId id="1606" r:id="rId2"/>
    <p:sldId id="1608" r:id="rId3"/>
    <p:sldId id="1610" r:id="R6e7c99821839420d"/>
  </p:sldIdLst>
  <p:sldSz cx="12434888" cy="6994525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ho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458B74"/>
    <a:srgbClr val="7FBA01"/>
    <a:srgbClr val="0078D7"/>
    <a:srgbClr val="00BCF2"/>
    <a:srgbClr val="FFFFFF"/>
    <a:srgbClr val="353535"/>
    <a:srgbClr val="FFBA01"/>
    <a:srgbClr val="5B2D91"/>
    <a:srgbClr val="008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15"/>
    <p:restoredTop sz="94652"/>
  </p:normalViewPr>
  <p:slideViewPr>
    <p:cSldViewPr snapToGrid="0">
      <p:cViewPr varScale="1">
        <p:scale>
          <a:sx n="106" d="100"/>
          <a:sy n="106" d="100"/>
        </p:scale>
        <p:origin x="36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32" y="11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6e7c99821839420d" Type="http://schemas.openxmlformats.org/officeDocument/2006/relationships/slide" Target="/ppt/slides/slide4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r3="http://schemas.microsoft.com/office/drawing/2017/03/chart" xmlns:c16="http://schemas.microsoft.com/office/drawing/2014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57342957534466"/>
          <c:y val="7.4125131124999966E-2"/>
          <c:w val="0.57144358712920162"/>
          <c:h val="0.5579176056171373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3C4-45E8-AF41-71108921E07B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3C4-45E8-AF41-71108921E07B}"/>
              </c:ext>
            </c:extLst>
          </c:dPt>
          <c:dPt>
            <c:idx val="2"/>
            <c:bubble3D val="0"/>
            <c:spPr>
              <a:solidFill>
                <a:srgbClr val="00BCF2"/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3C4-45E8-AF41-71108921E07B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3C4-45E8-AF41-71108921E07B}"/>
              </c:ext>
            </c:extLst>
          </c:dPt>
          <c:dPt>
            <c:idx val="4"/>
            <c:bubble3D val="0"/>
            <c:spPr>
              <a:solidFill>
                <a:srgbClr val="458B74"/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3C4-45E8-AF41-71108921E07B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719-47A1-B97A-E11EC9837733}"/>
              </c:ext>
            </c:extLst>
          </c:dPt>
          <c:dPt>
            <c:idx val="6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719-47A1-B97A-E11EC9837733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0 High Priority </c:v>
                </c:pt>
                <c:pt idx="2">
                  <c:v>1 Low Priority</c:v>
                </c:pt>
                <c:pt idx="4">
                  <c:v>0 Resolved</c:v>
                </c:pt>
                <c:pt idx="6">
                  <c:v>2 Passed Checks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2">
                  <c:v>1</c:v>
                </c:pt>
                <c:pt idx="4">
                  <c:v>0</c:v>
                </c:pt>
                <c:pt idx="6">
                  <c:v>2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A-E3C4-45E8-AF41-71108921E0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delete val="1"/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440058471914925"/>
          <c:y val="0.64854117084061136"/>
          <c:w val="0.63462981718805178"/>
          <c:h val="0.31364075958623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5B2D9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1/18/2019 1:15 PM</a:t>
            </a:fld>
            <a:endParaRPr lang="en-US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1/18/2019 1:14 PM</a:t>
            </a:fld>
            <a:endParaRPr lang="en-US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1/18/2019 1:14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1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1/18/2019 1:14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4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quare photo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667" y="2119179"/>
            <a:ext cx="4937130" cy="1835285"/>
          </a:xfrm>
          <a:noFill/>
        </p:spPr>
        <p:txBody>
          <a:bodyPr lIns="146304" tIns="91440" rIns="146304" bIns="91440" anchor="t" anchorCtr="0"/>
          <a:lstStyle>
            <a:lvl1pPr>
              <a:defRPr sz="4800" spc="-100" baseline="0">
                <a:gradFill>
                  <a:gsLst>
                    <a:gs pos="74359">
                      <a:schemeClr val="tx1"/>
                    </a:gs>
                    <a:gs pos="57576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15" y="3954463"/>
            <a:ext cx="4937130" cy="731528"/>
          </a:xfrm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lang="en-US" sz="3200" kern="1200" spc="0" baseline="0" dirty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</a:pPr>
            <a:r>
              <a:rPr lang="en-US" dirty="0"/>
              <a:t>Sub-Section Title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57522" y="6208933"/>
            <a:ext cx="1452804" cy="3108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D1C908-3C26-4495-B851-105125BE23B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453922" cy="69945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8107207-7470-41ED-B799-27694D901711}"/>
              </a:ext>
            </a:extLst>
          </p:cNvPr>
          <p:cNvSpPr/>
          <p:nvPr userDrawn="1"/>
        </p:nvSpPr>
        <p:spPr bwMode="auto">
          <a:xfrm flipH="1">
            <a:off x="6092790" y="-1"/>
            <a:ext cx="6361131" cy="6994526"/>
          </a:xfrm>
          <a:prstGeom prst="rect">
            <a:avLst/>
          </a:prstGeom>
          <a:gradFill flip="none" rotWithShape="1">
            <a:gsLst>
              <a:gs pos="75000">
                <a:srgbClr val="002050">
                  <a:alpha val="76000"/>
                </a:srgbClr>
              </a:gs>
              <a:gs pos="32000">
                <a:srgbClr val="002050"/>
              </a:gs>
              <a:gs pos="100000">
                <a:srgbClr val="00205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softEdge rad="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cap="none" spc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41E496-47A1-44A5-AA4E-85EFA17CFDB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10795601" y="6519829"/>
            <a:ext cx="1181765" cy="2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65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Summ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DA5B0225-239A-1D4F-B38D-60D25570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04" y="295275"/>
            <a:ext cx="11888047" cy="917575"/>
          </a:xfrm>
        </p:spPr>
        <p:txBody>
          <a:bodyPr/>
          <a:lstStyle/>
          <a:p>
            <a:r>
              <a:rPr lang="en-US" dirty="0">
                <a:cs typeface="Segoe UI Light"/>
              </a:rPr>
              <a:t>Executive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6319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cus Area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0">
            <a:extLst>
              <a:ext uri="{FF2B5EF4-FFF2-40B4-BE49-F238E27FC236}">
                <a16:creationId xmlns:a16="http://schemas.microsoft.com/office/drawing/2014/main" id="{9E2C8227-A5B0-2B4E-A5F7-1604CB3AD7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8571" y="293272"/>
            <a:ext cx="11888047" cy="9175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 Light"/>
                <a:cs typeface="Segoe UI Light"/>
              </a:rPr>
              <a:t>Focus Area</a:t>
            </a:r>
            <a:endParaRPr lang="en-US" dirty="0"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04" y="295275"/>
            <a:ext cx="11888047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05" y="1212851"/>
            <a:ext cx="11885681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6" r:id="rId1"/>
    <p:sldLayoutId id="2147484515" r:id="rId2"/>
    <p:sldLayoutId id="2147484256" r:id="rId3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 userDrawn="1">
          <p15:clr>
            <a:srgbClr val="5ACBF0"/>
          </p15:clr>
        </p15:guide>
        <p15:guide id="2" pos="173" userDrawn="1">
          <p15:clr>
            <a:srgbClr val="5ACBF0"/>
          </p15:clr>
        </p15:guide>
        <p15:guide id="3" pos="749" userDrawn="1">
          <p15:clr>
            <a:srgbClr val="5ACBF0"/>
          </p15:clr>
        </p15:guide>
        <p15:guide id="4" pos="1325" userDrawn="1">
          <p15:clr>
            <a:srgbClr val="5ACBF0"/>
          </p15:clr>
        </p15:guide>
        <p15:guide id="5" pos="1901" userDrawn="1">
          <p15:clr>
            <a:srgbClr val="5ACBF0"/>
          </p15:clr>
        </p15:guide>
        <p15:guide id="6" pos="2477" userDrawn="1">
          <p15:clr>
            <a:srgbClr val="5ACBF0"/>
          </p15:clr>
        </p15:guide>
        <p15:guide id="7" pos="3053" userDrawn="1">
          <p15:clr>
            <a:srgbClr val="5ACBF0"/>
          </p15:clr>
        </p15:guide>
        <p15:guide id="8" pos="3629" userDrawn="1">
          <p15:clr>
            <a:srgbClr val="5ACBF0"/>
          </p15:clr>
        </p15:guide>
        <p15:guide id="9" pos="4204" userDrawn="1">
          <p15:clr>
            <a:srgbClr val="5ACBF0"/>
          </p15:clr>
        </p15:guide>
        <p15:guide id="10" pos="4780" userDrawn="1">
          <p15:clr>
            <a:srgbClr val="5ACBF0"/>
          </p15:clr>
        </p15:guide>
        <p15:guide id="11" pos="5356" userDrawn="1">
          <p15:clr>
            <a:srgbClr val="5ACBF0"/>
          </p15:clr>
        </p15:guide>
        <p15:guide id="12" pos="5932" userDrawn="1">
          <p15:clr>
            <a:srgbClr val="5ACBF0"/>
          </p15:clr>
        </p15:guide>
        <p15:guide id="13" pos="6508" userDrawn="1">
          <p15:clr>
            <a:srgbClr val="5ACBF0"/>
          </p15:clr>
        </p15:guide>
        <p15:guide id="14" pos="7084" userDrawn="1">
          <p15:clr>
            <a:srgbClr val="5ACBF0"/>
          </p15:clr>
        </p15:guide>
        <p15:guide id="15" pos="7660" userDrawn="1">
          <p15:clr>
            <a:srgbClr val="5ACBF0"/>
          </p15:clr>
        </p15:guide>
        <p15:guide id="16" pos="288" userDrawn="1">
          <p15:clr>
            <a:srgbClr val="C35EA4"/>
          </p15:clr>
        </p15:guide>
        <p15:guide id="17" pos="7545" userDrawn="1">
          <p15:clr>
            <a:srgbClr val="C35EA4"/>
          </p15:clr>
        </p15:guide>
        <p15:guide id="18" orient="horz" pos="763" userDrawn="1">
          <p15:clr>
            <a:srgbClr val="5ACBF0"/>
          </p15:clr>
        </p15:guide>
        <p15:guide id="19" orient="horz" pos="1339" userDrawn="1">
          <p15:clr>
            <a:srgbClr val="5ACBF0"/>
          </p15:clr>
        </p15:guide>
        <p15:guide id="20" orient="horz" pos="1915" userDrawn="1">
          <p15:clr>
            <a:srgbClr val="5ACBF0"/>
          </p15:clr>
        </p15:guide>
        <p15:guide id="21" orient="horz" pos="2491" userDrawn="1">
          <p15:clr>
            <a:srgbClr val="5ACBF0"/>
          </p15:clr>
        </p15:guide>
        <p15:guide id="22" orient="horz" pos="3067" userDrawn="1">
          <p15:clr>
            <a:srgbClr val="5ACBF0"/>
          </p15:clr>
        </p15:guide>
        <p15:guide id="23" orient="horz" pos="3643" userDrawn="1">
          <p15:clr>
            <a:srgbClr val="5ACBF0"/>
          </p15:clr>
        </p15:guide>
        <p15:guide id="24" orient="horz" pos="4219" userDrawn="1">
          <p15:clr>
            <a:srgbClr val="5ACBF0"/>
          </p15:clr>
        </p15:guide>
        <p15:guide id="25" orient="horz" pos="302" userDrawn="1">
          <p15:clr>
            <a:srgbClr val="C35EA4"/>
          </p15:clr>
        </p15:guide>
        <p15:guide id="26" orient="horz" pos="4104" userDrawn="1">
          <p15:clr>
            <a:srgbClr val="C35EA4"/>
          </p15:clr>
        </p15:guide>
      </p15:sldGuideLst>
    </p:ext>
  </p:extLst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notesSlide" Target="../notesSlides/notesSlide1.xml" Id="rId2" /><Relationship Type="http://schemas.openxmlformats.org/officeDocument/2006/relationships/slideLayout" Target="../slideLayouts/slideLayout1.xml" Id="rId1" /><Relationship Type="http://schemas.openxmlformats.org/officeDocument/2006/relationships/hyperlink" Target="https://portal.azure.com/72f988bf-86f1-41af-91ab-2d7cd011db47/#blade/Microsoft_OperationsManagementSuite_Workspace/WidgetBlade/id/%2Fsubscriptions%2F32b27985-33c9-4204-aa93-2e1ada36cbed%2FresourceGroups%2Fasdoms-lab-rg%2Fproviders%2FMicrosoft.OperationalInsights%2Fworkspaces%2Fasdoms-premier-public-wus2/title/Skype%20for%20Business%20Online%20Assessment/componentId/SfBOnlineAssessment/parameters/%7B%7D/lockedTheme/false" TargetMode="External" Id="rId3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chart" Target="/ppt/slides/charts/chart3.xml" Id="rId3" /></Relationships>
</file>

<file path=ppt/slides/charts/_rels/chart3.xml.rels>&#65279;<?xml version="1.0" encoding="utf-8"?><Relationships xmlns="http://schemas.openxmlformats.org/package/2006/relationships"><Relationship Type="http://schemas.openxmlformats.org/officeDocument/2006/relationships/package" Target="/ppt/slides/charts/embeddings/package3.bin" Id="R017bc99bc77a493a" /></Relationships>
</file>

<file path=ppt/slides/charts/chart3.xml><?xml version="1.0" encoding="utf-8"?>
<c:chartSpace xmlns:mc="http://schemas.openxmlformats.org/markup-compatibility/2006" xmlns:c14="http://schemas.microsoft.com/office/drawing/2007/8/2/chart" xmlns:c16="http://schemas.microsoft.com/office/drawing/2014/chart" xmlns:c16r3="http://schemas.microsoft.com/office/drawing/2017/03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57342957534466"/>
          <c:y val="7.4125131124999966E-2"/>
          <c:w val="0.57144358712920162"/>
          <c:h val="0.5579176056171373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A6C-47B7-B75A-848DD4F0031B}"/>
              </c:ext>
            </c:extLst>
          </c:dPt>
          <c:dPt>
            <c:idx val="1"/>
            <c:bubble3D val="0"/>
            <c:spPr>
              <a:solidFill>
                <a:schemeClr val="accent2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A6C-47B7-B75A-848DD4F0031B}"/>
              </c:ext>
            </c:extLst>
          </c:dPt>
          <c:dPt>
            <c:idx val="2"/>
            <c:bubble3D val="0"/>
            <c:spPr>
              <a:solidFill>
                <a:srgbClr val="00BC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A6C-47B7-B75A-848DD4F0031B}"/>
              </c:ext>
            </c:extLst>
          </c:dPt>
          <c:dPt>
            <c:idx val="3"/>
            <c:bubble3D val="0"/>
            <c:spPr>
              <a:solidFill>
                <a:schemeClr val="accent4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A6C-47B7-B75A-848DD4F0031B}"/>
              </c:ext>
            </c:extLst>
          </c:dPt>
          <c:dPt>
            <c:idx val="4"/>
            <c:bubble3D val="0"/>
            <c:spPr>
              <a:solidFill>
                <a:srgbClr val="458B7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A6C-47B7-B75A-848DD4F0031B}"/>
              </c:ext>
            </c:extLst>
          </c:dPt>
          <c:dPt>
            <c:idx val="5"/>
            <c:bubble3D val="0"/>
            <c:spPr>
              <a:solidFill>
                <a:schemeClr val="accent6">
                  <a:shade val="80000"/>
                  <a:satMod val="1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4A5-42B4-A6D5-56956EA5AB38}"/>
              </c:ext>
            </c:extLst>
          </c:dPt>
          <c:dPt>
            <c:idx val="6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4A5-42B4-A6D5-56956EA5AB38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0 High Priority </c:v>
                </c:pt>
                <c:pt idx="2">
                  <c:v>1 Low Priority</c:v>
                </c:pt>
                <c:pt idx="4">
                  <c:v>0 Resolved</c:v>
                </c:pt>
                <c:pt idx="6">
                  <c:v>2 Passed Checks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2">
                  <c:v>1</c:v>
                </c:pt>
                <c:pt idx="4">
                  <c:v>0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A6C-47B7-B75A-848DD4F003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8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delete val="1"/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5"/>
        <c:delete val="1"/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6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440058471914925"/>
          <c:y val="0.6664353628595564"/>
          <c:w val="0.63462981718805178"/>
          <c:h val="0.311093988083441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5B2D9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017bc99bc77a493a">
    <c:autoUpdate val="0"/>
  </c:externalData>
</c:chartSpace>
</file>

<file path=ppt/slides/slide1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3045-1DC5-0043-B78B-F34A6DA2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1045" y="1340976"/>
            <a:ext cx="5027996" cy="2045597"/>
          </a:xfrm>
        </p:spPr>
        <p:txBody>
          <a:bodyPr/>
          <a:lstStyle/>
          <a:p>
            <a:pPr algn="r"/>
            <a:r>
              <a:rPr lang="en-US" sz="3600" dirty="0" err="1"/>
              <a:t>Skype for Business Online Assessment</a:t>
            </a:r>
            <a:r>
              <a:rPr lang="en-US" sz="3600" dirty="0"/>
              <a:t> Results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6D52A-2B07-374A-A7A5-8C377FFC01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23068" y="4315454"/>
            <a:ext cx="4065972" cy="731528"/>
          </a:xfrm>
        </p:spPr>
        <p:txBody>
          <a:bodyPr/>
          <a:lstStyle/>
          <a:p>
            <a:pPr algn="r"/>
            <a:r>
              <a:rPr lang="en-US" sz="2800" dirty="0">
                <a:noFill/>
                <a:hlinkClick r:id="rId3"/>
              </a:rPr>
              <a:t>Click here to view in Azure Log Analytics</a:t>
            </a:r>
            <a:endParaRPr lang="en-US" sz="2800" dirty="0">
              <a:noFill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EE1275-ED01-4127-8CDA-51694EEB0046}"/>
              </a:ext>
            </a:extLst>
          </p:cNvPr>
          <p:cNvSpPr txBox="1"/>
          <p:nvPr/>
        </p:nvSpPr>
        <p:spPr>
          <a:xfrm>
            <a:off x="6217444" y="6366661"/>
            <a:ext cx="3003558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/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9378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34F7-CE21-9741-BDF1-507F7633C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Summary</a:t>
            </a: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5E0283-61FC-4A3A-B323-8E7DE75F44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7106711"/>
              </p:ext>
            </p:extLst>
          </p:nvPr>
        </p:nvGraphicFramePr>
        <p:xfrm>
          <a:off x="7009200" y="610607"/>
          <a:ext cx="4414427" cy="579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B6D0459-7F0E-493D-972C-5D51FA4D2D99}"/>
              </a:ext>
            </a:extLst>
          </p:cNvPr>
          <p:cNvSpPr txBox="1"/>
          <p:nvPr/>
        </p:nvSpPr>
        <p:spPr>
          <a:xfrm>
            <a:off x="8654171" y="2128226"/>
            <a:ext cx="1295400" cy="292080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67</a:t>
            </a:r>
            <a:r>
              <a:rPr lang="en-US" sz="28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%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Passed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A609D5-B85F-4E35-B788-604658DA02B0}"/>
              </a:ext>
            </a:extLst>
          </p:cNvPr>
          <p:cNvSpPr txBox="1"/>
          <p:nvPr/>
        </p:nvSpPr>
        <p:spPr>
          <a:xfrm>
            <a:off x="618420" y="1714500"/>
            <a:ext cx="5520340" cy="62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1. </a:t>
            </a:r>
            <a:r>
              <a:rPr lang="en-US" sz="2400" dirty="0">
                <a:cs typeface="Segoe UI Semilight"/>
              </a:rPr>
              <a:t>What went well: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E6DA59-8B9A-4FE9-A984-D364CCDFC75E}"/>
              </a:ext>
            </a:extLst>
          </p:cNvPr>
          <p:cNvSpPr txBox="1"/>
          <p:nvPr/>
        </p:nvSpPr>
        <p:spPr>
          <a:xfrm>
            <a:off x="618420" y="2960762"/>
            <a:ext cx="5520340" cy="62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2. </a:t>
            </a:r>
            <a:r>
              <a:rPr lang="en-US" sz="2400" dirty="0">
                <a:cs typeface="Segoe UI Semilight"/>
              </a:rPr>
              <a:t>What needs Improvement: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93549B-0995-437D-9A1D-7E63F3AD69C4}"/>
              </a:ext>
            </a:extLst>
          </p:cNvPr>
          <p:cNvSpPr txBox="1"/>
          <p:nvPr/>
        </p:nvSpPr>
        <p:spPr>
          <a:xfrm>
            <a:off x="618420" y="4207024"/>
            <a:ext cx="5520340" cy="62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3. </a:t>
            </a:r>
            <a:r>
              <a:rPr lang="en-US" sz="2400" dirty="0">
                <a:cs typeface="Segoe UI Semilight"/>
              </a:rPr>
              <a:t>Highest Priority Recommendations: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AADDC-50F4-4A66-A476-88E66431C896}"/>
              </a:ext>
            </a:extLst>
          </p:cNvPr>
          <p:cNvSpPr txBox="1"/>
          <p:nvPr/>
        </p:nvSpPr>
        <p:spPr>
          <a:xfrm>
            <a:off x="1011261" y="2296752"/>
            <a:ext cx="6409678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Security and Compliance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F7FF4-6BBC-4F37-ADBD-A3444ADB4481}"/>
              </a:ext>
            </a:extLst>
          </p:cNvPr>
          <p:cNvSpPr txBox="1"/>
          <p:nvPr/>
        </p:nvSpPr>
        <p:spPr>
          <a:xfrm>
            <a:off x="1011261" y="3506868"/>
            <a:ext cx="6409678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Security and Compliance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111401-57D8-49A1-878F-7E3CDD5CBF00}"/>
              </a:ext>
            </a:extLst>
          </p:cNvPr>
          <p:cNvSpPr txBox="1"/>
          <p:nvPr/>
        </p:nvSpPr>
        <p:spPr>
          <a:xfrm>
            <a:off x="1011261" y="4825422"/>
            <a:ext cx="6409678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Multi Factor Authentication (MFA) is not enabled for Skype for Business Administrators and/or Office 365 Global Administrators</a:t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E67B10-FED4-45EA-A5D2-A0EBA829881F}"/>
              </a:ext>
            </a:extLst>
          </p:cNvPr>
          <p:cNvSpPr txBox="1"/>
          <p:nvPr/>
        </p:nvSpPr>
        <p:spPr>
          <a:xfrm>
            <a:off x="-794" y="6366661"/>
            <a:ext cx="5033639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/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6381252"/>
      </p:ext>
    </p:extLst>
  </p:cSld>
  <p:clrMapOvr>
    <a:masterClrMapping/>
  </p:clrMapOvr>
  <p:transition>
    <p:fade/>
  </p:transition>
</p:sld>
</file>

<file path=ppt/slides/slide4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D92124-49ED-48CD-8B78-C0D68732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Security and Compliance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12BC686-2AC4-41B1-9E0B-08A139B942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516303"/>
              </p:ext>
            </p:extLst>
          </p:nvPr>
        </p:nvGraphicFramePr>
        <p:xfrm>
          <a:off x="-794" y="1002865"/>
          <a:ext cx="4414427" cy="5363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96B882-54F3-4B58-8B56-93D20371EDC4}"/>
              </a:ext>
            </a:extLst>
          </p:cNvPr>
          <p:cNvSpPr txBox="1"/>
          <p:nvPr/>
        </p:nvSpPr>
        <p:spPr>
          <a:xfrm>
            <a:off x="1641372" y="2388944"/>
            <a:ext cx="1295400" cy="2920800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67</a:t>
            </a:r>
            <a:r>
              <a:rPr lang="en-US" sz="28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%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Passed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24D2D-BA31-43BA-9325-A740EEA150A7}"/>
              </a:ext>
            </a:extLst>
          </p:cNvPr>
          <p:cNvSpPr txBox="1"/>
          <p:nvPr/>
        </p:nvSpPr>
        <p:spPr>
          <a:xfrm>
            <a:off x="4033326" y="1412876"/>
            <a:ext cx="7687329" cy="1141851"/>
          </a:xfrm>
          <a:prstGeom prst="rect">
            <a:avLst/>
          </a:prstGeom>
          <a:noFill/>
        </p:spPr>
        <p:txBody>
          <a:bodyPr wrap="square" lIns="182880" tIns="146304" rIns="182880" bIns="146304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cs typeface="Segoe UI Semilight"/>
              </a:rPr>
              <a:t>Highest Priority Recommendations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>
              <a:gradFill>
                <a:gsLst>
                  <a:gs pos="2917">
                    <a:srgbClr val="353535"/>
                  </a:gs>
                  <a:gs pos="30000">
                    <a:srgbClr val="353535"/>
                  </a:gs>
                </a:gsLst>
                <a:lin ang="5400000" scaled="0"/>
              </a:gradFill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 err="1">
                <a:gradFill>
                  <a:gsLst>
                    <a:gs pos="2917">
                      <a:srgbClr val="353535"/>
                    </a:gs>
                    <a:gs pos="30000">
                      <a:srgbClr val="353535"/>
                    </a:gs>
                  </a:gsLst>
                  <a:lin ang="5400000" scaled="0"/>
                </a:gradFill>
              </a:rPr>
              <a:t>Multi Factor Authentication (MFA) is not enabled for Skype for Business Administrators and/or Office 365 Global Administrators</a:t>
            </a:r>
            <a:endParaRPr lang="en-US" sz="1500" dirty="0">
              <a:gradFill>
                <a:gsLst>
                  <a:gs pos="2917">
                    <a:srgbClr val="353535"/>
                  </a:gs>
                  <a:gs pos="30000">
                    <a:srgbClr val="353535"/>
                  </a:gs>
                </a:gsLst>
                <a:lin ang="5400000" scaled="0"/>
              </a:gra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823A2C-4914-4D81-B40E-6F0BE35DE6F2}"/>
              </a:ext>
            </a:extLst>
          </p:cNvPr>
          <p:cNvSpPr txBox="1"/>
          <p:nvPr/>
        </p:nvSpPr>
        <p:spPr>
          <a:xfrm>
            <a:off x="-794" y="6366661"/>
            <a:ext cx="5033639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/>
            </a: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105879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HITE TEMPLATE">
  <a:themeElements>
    <a:clrScheme name="Custom 1">
      <a:dk1>
        <a:srgbClr val="353535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2050"/>
      </a:accent2>
      <a:accent3>
        <a:srgbClr val="00BCF2"/>
      </a:accent3>
      <a:accent4>
        <a:srgbClr val="B4009E"/>
      </a:accent4>
      <a:accent5>
        <a:srgbClr val="737373"/>
      </a:accent5>
      <a:accent6>
        <a:srgbClr val="E6E6E6"/>
      </a:accent6>
      <a:hlink>
        <a:srgbClr val="FFFFFF"/>
      </a:hlink>
      <a:folHlink>
        <a:srgbClr val="EAEAEA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Business_BLUE_2017_03.potx" id="{44ADAFFF-2BB4-4AF1-9F5C-DDE52A28C87A}" vid="{13590B0D-6121-4FDA-8701-382D8D4F2F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088E25A986348ACDB3A88610F4A6B" ma:contentTypeVersion="9" ma:contentTypeDescription="Create a new document." ma:contentTypeScope="" ma:versionID="db554e4b686cc587b271dd615cc887a4">
  <xsd:schema xmlns:xsd="http://www.w3.org/2001/XMLSchema" xmlns:xs="http://www.w3.org/2001/XMLSchema" xmlns:p="http://schemas.microsoft.com/office/2006/metadata/properties" xmlns:ns2="eec9bfc7-9d8a-4b77-9d0e-c45b6307aea7" xmlns:ns3="dd9b1303-1b86-4314-a0bb-5f1ced7f9562" targetNamespace="http://schemas.microsoft.com/office/2006/metadata/properties" ma:root="true" ma:fieldsID="d1799d6b97b27f477de01c6d9f661f88" ns2:_="" ns3:_="">
    <xsd:import namespace="eec9bfc7-9d8a-4b77-9d0e-c45b6307aea7"/>
    <xsd:import namespace="dd9b1303-1b86-4314-a0bb-5f1ced7f95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9bfc7-9d8a-4b77-9d0e-c45b6307a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9b1303-1b86-4314-a0bb-5f1ced7f95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dd9b1303-1b86-4314-a0bb-5f1ced7f9562" xsi:nil="true"/>
  </documentManagement>
</p:properties>
</file>

<file path=customXml/itemProps1.xml><?xml version="1.0" encoding="utf-8"?>
<ds:datastoreItem xmlns:ds="http://schemas.openxmlformats.org/officeDocument/2006/customXml" ds:itemID="{2D0CA2AC-4028-4522-96A5-A09740BF52AC}"/>
</file>

<file path=customXml/itemProps2.xml><?xml version="1.0" encoding="utf-8"?>
<ds:datastoreItem xmlns:ds="http://schemas.openxmlformats.org/officeDocument/2006/customXml" ds:itemID="{B655A8FC-B52F-4D89-AAEA-C6408B932ECC}"/>
</file>

<file path=customXml/itemProps3.xml><?xml version="1.0" encoding="utf-8"?>
<ds:datastoreItem xmlns:ds="http://schemas.openxmlformats.org/officeDocument/2006/customXml" ds:itemID="{EEA6E20B-996C-472B-8987-3212FA14988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Custom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Segoe UI</vt:lpstr>
      <vt:lpstr>Segoe UI Light</vt:lpstr>
      <vt:lpstr>Segoe UI Semilight</vt:lpstr>
      <vt:lpstr>Wingdings</vt:lpstr>
      <vt:lpstr>WHITE TEMPLATE</vt:lpstr>
      <vt:lpstr>Replace:SolutionName Results</vt:lpstr>
      <vt:lpstr>Executive Summary</vt:lpstr>
      <vt:lpstr>Replace:FocusAreaName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2019-01-18T21:22:03Z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ambrosew@microsoft.com</vt:lpwstr>
  </property>
  <property fmtid="{D5CDD505-2E9C-101B-9397-08002B2CF9AE}" pid="5" name="MSIP_Label_f42aa342-8706-4288-bd11-ebb85995028c_SetDate">
    <vt:lpwstr>2018-04-01T00:40:47.7465112Z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0x0101002F4088E25A986348ACDB3A88610F4A6B</vt:lpwstr>
  </property>
</Properties>
</file>