
<file path=[Content_Types].xml><?xml version="1.0" encoding="utf-8"?>
<Types xmlns="http://schemas.openxmlformats.org/package/2006/content-types">
  <Default Extension="png" ContentType="image/png"/>
  <Default Extension="bin" ContentType="application/vnd.openxmlformats-officedocument.spreadsheetml.shee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handoutMasters/handoutMaster1.xml" ContentType="application/vnd.openxmlformats-officedocument.presentationml.handoutMaster+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slides/slide4.xml" ContentType="application/vnd.openxmlformats-officedocument.presentationml.slide+xml"/>
  <Override PartName="/ppt/slides/charts/chart3.xml" ContentType="application/vnd.openxmlformats-officedocument.drawingml.chart+xml"/>
  <Override PartName="/ppt/slides/slide5.xml" ContentType="application/vnd.openxmlformats-officedocument.presentationml.slide+xml"/>
  <Override PartName="/ppt/slides/charts/chart4.xml" ContentType="application/vnd.openxmlformats-officedocument.drawingml.chart+xml"/>
  <Override PartName="/ppt/slides/slide6.xml" ContentType="application/vnd.openxmlformats-officedocument.presentationml.slide+xml"/>
  <Override PartName="/ppt/slides/charts/chart5.xml" ContentType="application/vnd.openxmlformats-officedocument.drawingml.chart+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229" r:id="rId1"/>
  </p:sldMasterIdLst>
  <p:notesMasterIdLst>
    <p:notesMasterId r:id="rId5"/>
  </p:notesMasterIdLst>
  <p:handoutMasterIdLst>
    <p:handoutMasterId r:id="rId6"/>
  </p:handoutMasterIdLst>
  <p:sldIdLst>
    <p:sldId id="1606" r:id="rId2"/>
    <p:sldId id="1608" r:id="rId3"/>
    <p:sldId id="1610" r:id="R0a2090d746284533"/>
    <p:sldId id="1611" r:id="R6704e8a6e4ba42dd"/>
    <p:sldId id="1612" r:id="Rfdf3cee883614e9f"/>
  </p:sldIdLst>
  <p:sldSz cx="12434888"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a:srgbClr val="458B74"/>
    <a:srgbClr val="7FBA01"/>
    <a:srgbClr val="0078D7"/>
    <a:srgbClr val="00BCF2"/>
    <a:srgbClr val="FFFFFF"/>
    <a:srgbClr val="353535"/>
    <a:srgbClr val="FFBA01"/>
    <a:srgbClr val="5B2D91"/>
    <a:srgbClr val="008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15"/>
    <p:restoredTop sz="94652"/>
  </p:normalViewPr>
  <p:slideViewPr>
    <p:cSldViewPr snapToGrid="0">
      <p:cViewPr varScale="1">
        <p:scale>
          <a:sx n="106" d="100"/>
          <a:sy n="106" d="100"/>
        </p:scale>
        <p:origin x="366"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4632" y="117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0a2090d746284533" Type="http://schemas.openxmlformats.org/officeDocument/2006/relationships/slide" Target="/ppt/slides/slide4.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commentAuthors" Target="commentAuthors.xml"/><Relationship Id="Rfdf3cee883614e9f" Type="http://schemas.openxmlformats.org/officeDocument/2006/relationships/slide" Target="/pp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9" Type="http://schemas.openxmlformats.org/officeDocument/2006/relationships/viewProps" Target="viewProps.xml"/><Relationship Id="R6704e8a6e4ba42dd" Type="http://schemas.openxmlformats.org/officeDocument/2006/relationships/slide" Target="/ppt/slides/slide5.xml"/><Relationship Id="rId14"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mc="http://schemas.openxmlformats.org/markup-compatibility/2006" xmlns:c14="http://schemas.microsoft.com/office/drawing/2007/8/2/chart" xmlns:c16r3="http://schemas.microsoft.com/office/drawing/2017/03/chart" xmlns:c16="http://schemas.microsoft.com/office/drawing/2014/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E3C4-45E8-AF41-71108921E07B}"/>
              </c:ext>
            </c:extLst>
          </c:dPt>
          <c:dPt>
            <c:idx val="1"/>
            <c:bubble3D val="0"/>
            <c:spPr>
              <a:solidFill>
                <a:schemeClr val="accent2">
                  <a:shade val="80000"/>
                  <a:satMod val="18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E3C4-45E8-AF41-71108921E07B}"/>
              </c:ext>
            </c:extLst>
          </c:dPt>
          <c:dPt>
            <c:idx val="2"/>
            <c:bubble3D val="0"/>
            <c:spPr>
              <a:solidFill>
                <a:srgbClr val="00BCF2"/>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E3C4-45E8-AF41-71108921E07B}"/>
              </c:ext>
            </c:extLst>
          </c:dPt>
          <c:dPt>
            <c:idx val="3"/>
            <c:bubble3D val="0"/>
            <c:spPr>
              <a:solidFill>
                <a:schemeClr val="accent4">
                  <a:shade val="80000"/>
                  <a:satMod val="18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7-E3C4-45E8-AF41-71108921E07B}"/>
              </c:ext>
            </c:extLst>
          </c:dPt>
          <c:dPt>
            <c:idx val="4"/>
            <c:bubble3D val="0"/>
            <c:spPr>
              <a:solidFill>
                <a:srgbClr val="458B74"/>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9-E3C4-45E8-AF41-71108921E07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1719-47A1-B97A-E11EC9837733}"/>
              </c:ext>
            </c:extLst>
          </c:dPt>
          <c:dPt>
            <c:idx val="6"/>
            <c:bubble3D val="0"/>
            <c:spPr>
              <a:solidFill>
                <a:srgbClr val="70AD47"/>
              </a:solidFill>
              <a:ln>
                <a:noFill/>
              </a:ln>
              <a:effectLst/>
            </c:spPr>
            <c:extLst>
              <c:ext xmlns:c16="http://schemas.microsoft.com/office/drawing/2014/chart" uri="{C3380CC4-5D6E-409C-BE32-E72D297353CC}">
                <c16:uniqueId val="{0000000D-1719-47A1-B97A-E11EC9837733}"/>
              </c:ext>
            </c:extLst>
          </c:dPt>
          <c:dLbls>
            <c:delete val="1"/>
          </c:dLbls>
          <c:cat>
            <c:strRef>
              <c:f>Sheet1!$A$2:$A$8</c:f>
              <c:strCache>
                <c:ptCount val="7"/>
                <c:pt idx="0">
                  <c:v>7 High Priority </c:v>
                </c:pt>
                <c:pt idx="2">
                  <c:v>73 Low Priority</c:v>
                </c:pt>
                <c:pt idx="4">
                  <c:v>0 Resolved</c:v>
                </c:pt>
                <c:pt idx="6">
                  <c:v>187 Passed Checks</c:v>
                </c:pt>
              </c:strCache>
            </c:strRef>
          </c:cat>
          <c:val>
            <c:numRef>
              <c:f>Sheet1!$B$2:$B$8</c:f>
              <c:numCache>
                <c:formatCode>General</c:formatCode>
                <c:ptCount val="7"/>
                <c:pt idx="0">
                  <c:v>7</c:v>
                </c:pt>
                <c:pt idx="2">
                  <c:v>73</c:v>
                </c:pt>
                <c:pt idx="4">
                  <c:v>0</c:v>
                </c:pt>
                <c:pt idx="6">
                  <c:v>187</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A-E3C4-45E8-AF41-71108921E07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4854117084061136"/>
          <c:w val="0.63462981718805178"/>
          <c:h val="0.31364075958623894"/>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xmlns:c16r3="http://schemas.microsoft.com/office/drawing/2017/03/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endParaRPr lang="en-US">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D0CB2F-F0BF-435A-A27A-2EC15087F634}" type="datetime8">
              <a:rPr lang="en-US" smtClean="0">
                <a:latin typeface="Segoe UI" pitchFamily="34" charset="0"/>
              </a:rPr>
              <a:t>1/18/2019 1:15 PM</a:t>
            </a:fld>
            <a:endParaRPr lang="en-US">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a:gradFill>
                  <a:gsLst>
                    <a:gs pos="0">
                      <a:schemeClr val="tx1"/>
                    </a:gs>
                    <a:gs pos="100000">
                      <a:schemeClr val="tx1"/>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endParaRPr lang="en-US"/>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18B56EA-E28F-4F92-9F16-7A6F2501B303}" type="datetime8">
              <a:rPr lang="en-US" smtClean="0"/>
              <a:t>1/18/2019 1:14 PM</a:t>
            </a:fld>
            <a:endParaRPr lang="en-US"/>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D18B56EA-E28F-4F92-9F16-7A6F2501B303}" type="datetime8">
              <a:rPr lang="en-US" smtClean="0"/>
              <a:t>1/18/2019 1:14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1</a:t>
            </a:fld>
            <a:endParaRPr lang="en-US"/>
          </a:p>
        </p:txBody>
      </p:sp>
    </p:spTree>
    <p:extLst>
      <p:ext uri="{BB962C8B-B14F-4D97-AF65-F5344CB8AC3E}">
        <p14:creationId xmlns:p14="http://schemas.microsoft.com/office/powerpoint/2010/main" val="4214519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D18B56EA-E28F-4F92-9F16-7A6F2501B303}" type="datetime8">
              <a:rPr lang="en-US" smtClean="0"/>
              <a:t>1/18/2019 1:14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2</a:t>
            </a:fld>
            <a:endParaRPr lang="en-US"/>
          </a:p>
        </p:txBody>
      </p:sp>
    </p:spTree>
    <p:extLst>
      <p:ext uri="{BB962C8B-B14F-4D97-AF65-F5344CB8AC3E}">
        <p14:creationId xmlns:p14="http://schemas.microsoft.com/office/powerpoint/2010/main" val="13947493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Title square photo (option 1)">
    <p:spTree>
      <p:nvGrpSpPr>
        <p:cNvPr id="1" name=""/>
        <p:cNvGrpSpPr/>
        <p:nvPr/>
      </p:nvGrpSpPr>
      <p:grpSpPr>
        <a:xfrm>
          <a:off x="0" y="0"/>
          <a:ext cx="0" cy="0"/>
          <a:chOff x="0" y="0"/>
          <a:chExt cx="0" cy="0"/>
        </a:xfrm>
      </p:grpSpPr>
      <p:sp>
        <p:nvSpPr>
          <p:cNvPr id="9" name="Title 1"/>
          <p:cNvSpPr>
            <a:spLocks noGrp="1"/>
          </p:cNvSpPr>
          <p:nvPr>
            <p:ph type="title" hasCustomPrompt="1"/>
          </p:nvPr>
        </p:nvSpPr>
        <p:spPr bwMode="auto">
          <a:xfrm>
            <a:off x="274667" y="2119179"/>
            <a:ext cx="4937130" cy="1835285"/>
          </a:xfrm>
          <a:noFill/>
        </p:spPr>
        <p:txBody>
          <a:bodyPr lIns="146304" tIns="91440" rIns="146304" bIns="91440" anchor="t" anchorCtr="0"/>
          <a:lstStyle>
            <a:lvl1pPr>
              <a:defRPr sz="4800" spc="-100" baseline="0">
                <a:gradFill>
                  <a:gsLst>
                    <a:gs pos="74359">
                      <a:schemeClr val="tx1"/>
                    </a:gs>
                    <a:gs pos="57576">
                      <a:schemeClr val="tx1"/>
                    </a:gs>
                  </a:gsLst>
                  <a:lin ang="5400000" scaled="0"/>
                </a:gradFill>
              </a:defRPr>
            </a:lvl1pPr>
          </a:lstStyle>
          <a:p>
            <a:r>
              <a:rPr lang="en-US" dirty="0"/>
              <a:t>Section Title</a:t>
            </a:r>
          </a:p>
        </p:txBody>
      </p:sp>
      <p:sp>
        <p:nvSpPr>
          <p:cNvPr id="3" name="Text Placeholder 2"/>
          <p:cNvSpPr>
            <a:spLocks noGrp="1"/>
          </p:cNvSpPr>
          <p:nvPr>
            <p:ph type="body" sz="quarter" idx="14" hasCustomPrompt="1"/>
          </p:nvPr>
        </p:nvSpPr>
        <p:spPr bwMode="auto">
          <a:xfrm>
            <a:off x="273015" y="3954463"/>
            <a:ext cx="4937130" cy="731528"/>
          </a:xfrm>
        </p:spPr>
        <p:txBody>
          <a:bodyPr lIns="164592" tIns="109728" rIns="164592" bIns="109728">
            <a:noAutofit/>
          </a:bodyPr>
          <a:lstStyle>
            <a:lvl1pPr marL="0" indent="0">
              <a:spcBef>
                <a:spcPts val="0"/>
              </a:spcBef>
              <a:buNone/>
              <a:defRPr lang="en-US" sz="3200" kern="1200" spc="0" baseline="0" dirty="0">
                <a:gradFill>
                  <a:gsLst>
                    <a:gs pos="91000">
                      <a:schemeClr val="tx1"/>
                    </a:gs>
                    <a:gs pos="0">
                      <a:schemeClr val="tx1"/>
                    </a:gs>
                  </a:gsLst>
                  <a:lin ang="5400000" scaled="0"/>
                </a:gradFill>
                <a:latin typeface="+mn-lt"/>
                <a:ea typeface="+mn-ea"/>
                <a:cs typeface="+mn-cs"/>
              </a:defRPr>
            </a:lvl1pPr>
          </a:lstStyle>
          <a:p>
            <a:pPr marL="0" marR="0" lvl="0" indent="0" algn="l" defTabSz="932742" rtl="0" eaLnBrk="1" fontAlgn="auto" latinLnBrk="0" hangingPunct="1">
              <a:lnSpc>
                <a:spcPct val="90000"/>
              </a:lnSpc>
              <a:spcBef>
                <a:spcPts val="0"/>
              </a:spcBef>
              <a:spcAft>
                <a:spcPts val="0"/>
              </a:spcAft>
              <a:buClrTx/>
              <a:buSzPct val="90000"/>
              <a:buFont typeface="Arial" pitchFamily="34" charset="0"/>
              <a:buNone/>
              <a:tabLst/>
            </a:pPr>
            <a:r>
              <a:rPr lang="en-US" dirty="0"/>
              <a:t>Sub-Section Title </a:t>
            </a:r>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black">
          <a:xfrm>
            <a:off x="457522" y="6208933"/>
            <a:ext cx="1452804" cy="310896"/>
          </a:xfrm>
          <a:prstGeom prst="rect">
            <a:avLst/>
          </a:prstGeom>
        </p:spPr>
      </p:pic>
      <p:pic>
        <p:nvPicPr>
          <p:cNvPr id="7" name="Picture 6">
            <a:extLst>
              <a:ext uri="{FF2B5EF4-FFF2-40B4-BE49-F238E27FC236}">
                <a16:creationId xmlns:a16="http://schemas.microsoft.com/office/drawing/2014/main" id="{FED1C908-3C26-4495-B851-105125BE23B8}"/>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0" y="-1"/>
            <a:ext cx="12453922" cy="6994525"/>
          </a:xfrm>
          <a:prstGeom prst="rect">
            <a:avLst/>
          </a:prstGeom>
        </p:spPr>
      </p:pic>
      <p:sp>
        <p:nvSpPr>
          <p:cNvPr id="10" name="Rectangle 9">
            <a:extLst>
              <a:ext uri="{FF2B5EF4-FFF2-40B4-BE49-F238E27FC236}">
                <a16:creationId xmlns:a16="http://schemas.microsoft.com/office/drawing/2014/main" id="{C8107207-7470-41ED-B799-27694D901711}"/>
              </a:ext>
            </a:extLst>
          </p:cNvPr>
          <p:cNvSpPr/>
          <p:nvPr userDrawn="1"/>
        </p:nvSpPr>
        <p:spPr bwMode="auto">
          <a:xfrm flipH="1">
            <a:off x="6092790" y="-1"/>
            <a:ext cx="6361131" cy="6994526"/>
          </a:xfrm>
          <a:prstGeom prst="rect">
            <a:avLst/>
          </a:prstGeom>
          <a:gradFill flip="none" rotWithShape="1">
            <a:gsLst>
              <a:gs pos="75000">
                <a:srgbClr val="002050">
                  <a:alpha val="76000"/>
                </a:srgbClr>
              </a:gs>
              <a:gs pos="32000">
                <a:srgbClr val="002050"/>
              </a:gs>
              <a:gs pos="100000">
                <a:srgbClr val="002050">
                  <a:alpha val="0"/>
                </a:srgbClr>
              </a:gs>
            </a:gsLst>
            <a:lin ang="0" scaled="1"/>
            <a:tileRect/>
          </a:gradFill>
          <a:ln>
            <a:noFill/>
          </a:ln>
          <a:effectLst>
            <a:softEdge rad="0"/>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b="0" cap="none" spc="0" err="1">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endParaRPr>
          </a:p>
        </p:txBody>
      </p:sp>
      <p:pic>
        <p:nvPicPr>
          <p:cNvPr id="11" name="Picture 10">
            <a:extLst>
              <a:ext uri="{FF2B5EF4-FFF2-40B4-BE49-F238E27FC236}">
                <a16:creationId xmlns:a16="http://schemas.microsoft.com/office/drawing/2014/main" id="{9B41E496-47A1-44A5-AA4E-85EFA17CFDB0}"/>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bwMode="invGray">
          <a:xfrm>
            <a:off x="10795601" y="6519829"/>
            <a:ext cx="1181765" cy="253187"/>
          </a:xfrm>
          <a:prstGeom prst="rect">
            <a:avLst/>
          </a:prstGeom>
        </p:spPr>
      </p:pic>
    </p:spTree>
    <p:extLst>
      <p:ext uri="{BB962C8B-B14F-4D97-AF65-F5344CB8AC3E}">
        <p14:creationId xmlns:p14="http://schemas.microsoft.com/office/powerpoint/2010/main" val="13681652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42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Summery">
    <p:spTree>
      <p:nvGrpSpPr>
        <p:cNvPr id="1" name=""/>
        <p:cNvGrpSpPr/>
        <p:nvPr/>
      </p:nvGrpSpPr>
      <p:grpSpPr>
        <a:xfrm>
          <a:off x="0" y="0"/>
          <a:ext cx="0" cy="0"/>
          <a:chOff x="0" y="0"/>
          <a:chExt cx="0" cy="0"/>
        </a:xfrm>
      </p:grpSpPr>
      <p:sp>
        <p:nvSpPr>
          <p:cNvPr id="5" name="Title 10">
            <a:extLst>
              <a:ext uri="{FF2B5EF4-FFF2-40B4-BE49-F238E27FC236}">
                <a16:creationId xmlns:a16="http://schemas.microsoft.com/office/drawing/2014/main" id="{DA5B0225-239A-1D4F-B38D-60D255707AE4}"/>
              </a:ext>
            </a:extLst>
          </p:cNvPr>
          <p:cNvSpPr>
            <a:spLocks noGrp="1"/>
          </p:cNvSpPr>
          <p:nvPr>
            <p:ph type="title"/>
          </p:nvPr>
        </p:nvSpPr>
        <p:spPr>
          <a:xfrm>
            <a:off x="274604" y="295275"/>
            <a:ext cx="11888047" cy="917575"/>
          </a:xfrm>
        </p:spPr>
        <p:txBody>
          <a:bodyPr/>
          <a:lstStyle/>
          <a:p>
            <a:r>
              <a:rPr lang="en-US" dirty="0">
                <a:cs typeface="Segoe UI Light"/>
              </a:rPr>
              <a:t>Executive Summary</a:t>
            </a:r>
            <a:endParaRPr lang="en-US" dirty="0"/>
          </a:p>
        </p:txBody>
      </p:sp>
    </p:spTree>
    <p:extLst>
      <p:ext uri="{BB962C8B-B14F-4D97-AF65-F5344CB8AC3E}">
        <p14:creationId xmlns:p14="http://schemas.microsoft.com/office/powerpoint/2010/main" val="118906319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cus Area Assessment">
    <p:spTree>
      <p:nvGrpSpPr>
        <p:cNvPr id="1" name=""/>
        <p:cNvGrpSpPr/>
        <p:nvPr/>
      </p:nvGrpSpPr>
      <p:grpSpPr>
        <a:xfrm>
          <a:off x="0" y="0"/>
          <a:ext cx="0" cy="0"/>
          <a:chOff x="0" y="0"/>
          <a:chExt cx="0" cy="0"/>
        </a:xfrm>
      </p:grpSpPr>
      <p:sp>
        <p:nvSpPr>
          <p:cNvPr id="5" name="Title 10">
            <a:extLst>
              <a:ext uri="{FF2B5EF4-FFF2-40B4-BE49-F238E27FC236}">
                <a16:creationId xmlns:a16="http://schemas.microsoft.com/office/drawing/2014/main" id="{9E2C8227-A5B0-2B4E-A5F7-1604CB3AD72F}"/>
              </a:ext>
            </a:extLst>
          </p:cNvPr>
          <p:cNvSpPr>
            <a:spLocks noGrp="1"/>
          </p:cNvSpPr>
          <p:nvPr>
            <p:ph type="title" hasCustomPrompt="1"/>
          </p:nvPr>
        </p:nvSpPr>
        <p:spPr>
          <a:xfrm>
            <a:off x="278571" y="293272"/>
            <a:ext cx="11888047" cy="917575"/>
          </a:xfrm>
        </p:spPr>
        <p:txBody>
          <a:bodyPr/>
          <a:lstStyle/>
          <a:p>
            <a:r>
              <a:rPr lang="en-US" dirty="0">
                <a:solidFill>
                  <a:schemeClr val="tx1"/>
                </a:solidFill>
                <a:latin typeface="Segoe UI Light"/>
                <a:cs typeface="Segoe UI Light"/>
              </a:rPr>
              <a:t>Focus Area</a:t>
            </a:r>
            <a:endParaRPr lang="en-US" dirty="0">
              <a:cs typeface="Segoe UI Light"/>
            </a:endParaRPr>
          </a:p>
        </p:txBody>
      </p:sp>
    </p:spTree>
    <p:extLst>
      <p:ext uri="{BB962C8B-B14F-4D97-AF65-F5344CB8AC3E}">
        <p14:creationId xmlns:p14="http://schemas.microsoft.com/office/powerpoint/2010/main" val="331155672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04" y="295275"/>
            <a:ext cx="11888047" cy="917575"/>
          </a:xfrm>
          <a:prstGeom prst="rect">
            <a:avLst/>
          </a:prstGeom>
        </p:spPr>
        <p:txBody>
          <a:bodyPr vert="horz" wrap="square" lIns="146304" tIns="91440" rIns="146304" bIns="91440" rtlCol="0" anchor="t">
            <a:noAutofit/>
          </a:bodyPr>
          <a:lstStyle/>
          <a:p>
            <a:r>
              <a:rPr lang="en-US"/>
              <a:t>Click to edit Master title style</a:t>
            </a:r>
          </a:p>
        </p:txBody>
      </p:sp>
      <p:sp>
        <p:nvSpPr>
          <p:cNvPr id="4" name="Text Placeholder 3"/>
          <p:cNvSpPr>
            <a:spLocks noGrp="1"/>
          </p:cNvSpPr>
          <p:nvPr>
            <p:ph type="body" idx="1"/>
          </p:nvPr>
        </p:nvSpPr>
        <p:spPr>
          <a:xfrm>
            <a:off x="274605" y="1212851"/>
            <a:ext cx="11885681" cy="2308324"/>
          </a:xfrm>
          <a:prstGeom prst="rect">
            <a:avLst/>
          </a:prstGeom>
        </p:spPr>
        <p:txBody>
          <a:bodyPr vert="horz" wrap="square" lIns="146304" tIns="91440" rIns="146304" bIns="9144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266" r:id="rId1"/>
    <p:sldLayoutId id="2147484515" r:id="rId2"/>
    <p:sldLayoutId id="2147484256" r:id="rId3"/>
  </p:sldLayoutIdLst>
  <p:transition>
    <p:fade/>
  </p:transition>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2286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572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858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9144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4pPr>
      <a:lvl5pPr marL="11430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pos="749" userDrawn="1">
          <p15:clr>
            <a:srgbClr val="5ACBF0"/>
          </p15:clr>
        </p15:guide>
        <p15:guide id="4" pos="1325" userDrawn="1">
          <p15:clr>
            <a:srgbClr val="5ACBF0"/>
          </p15:clr>
        </p15:guide>
        <p15:guide id="5" pos="1901" userDrawn="1">
          <p15:clr>
            <a:srgbClr val="5ACBF0"/>
          </p15:clr>
        </p15:guide>
        <p15:guide id="6" pos="2477" userDrawn="1">
          <p15:clr>
            <a:srgbClr val="5ACBF0"/>
          </p15:clr>
        </p15:guide>
        <p15:guide id="7" pos="3053" userDrawn="1">
          <p15:clr>
            <a:srgbClr val="5ACBF0"/>
          </p15:clr>
        </p15:guide>
        <p15:guide id="8" pos="3629" userDrawn="1">
          <p15:clr>
            <a:srgbClr val="5ACBF0"/>
          </p15:clr>
        </p15:guide>
        <p15:guide id="9" pos="4204" userDrawn="1">
          <p15:clr>
            <a:srgbClr val="5ACBF0"/>
          </p15:clr>
        </p15:guide>
        <p15:guide id="10" pos="4780" userDrawn="1">
          <p15:clr>
            <a:srgbClr val="5ACBF0"/>
          </p15:clr>
        </p15:guide>
        <p15:guide id="11" pos="5356" userDrawn="1">
          <p15:clr>
            <a:srgbClr val="5ACBF0"/>
          </p15:clr>
        </p15:guide>
        <p15:guide id="12" pos="5932" userDrawn="1">
          <p15:clr>
            <a:srgbClr val="5ACBF0"/>
          </p15:clr>
        </p15:guide>
        <p15:guide id="13" pos="6508" userDrawn="1">
          <p15:clr>
            <a:srgbClr val="5ACBF0"/>
          </p15:clr>
        </p15:guide>
        <p15:guide id="14" pos="7084" userDrawn="1">
          <p15:clr>
            <a:srgbClr val="5ACBF0"/>
          </p15:clr>
        </p15:guide>
        <p15:guide id="15" pos="7660" userDrawn="1">
          <p15:clr>
            <a:srgbClr val="5ACBF0"/>
          </p15:clr>
        </p15:guide>
        <p15:guide id="16" pos="288" userDrawn="1">
          <p15:clr>
            <a:srgbClr val="C35EA4"/>
          </p15:clr>
        </p15:guide>
        <p15:guide id="17" pos="7545" userDrawn="1">
          <p15:clr>
            <a:srgbClr val="C35EA4"/>
          </p15:clr>
        </p15:guide>
        <p15:guide id="18" orient="horz" pos="763" userDrawn="1">
          <p15:clr>
            <a:srgbClr val="5ACBF0"/>
          </p15:clr>
        </p15:guide>
        <p15:guide id="19" orient="horz" pos="1339" userDrawn="1">
          <p15:clr>
            <a:srgbClr val="5ACBF0"/>
          </p15:clr>
        </p15:guide>
        <p15:guide id="20" orient="horz" pos="1915" userDrawn="1">
          <p15:clr>
            <a:srgbClr val="5ACBF0"/>
          </p15:clr>
        </p15:guide>
        <p15:guide id="21" orient="horz" pos="2491" userDrawn="1">
          <p15:clr>
            <a:srgbClr val="5ACBF0"/>
          </p15:clr>
        </p15:guide>
        <p15:guide id="22" orient="horz" pos="3067" userDrawn="1">
          <p15:clr>
            <a:srgbClr val="5ACBF0"/>
          </p15:clr>
        </p15:guide>
        <p15:guide id="23" orient="horz" pos="3643" userDrawn="1">
          <p15:clr>
            <a:srgbClr val="5ACBF0"/>
          </p15:clr>
        </p15:guide>
        <p15:guide id="24" orient="horz" pos="4219" userDrawn="1">
          <p15:clr>
            <a:srgbClr val="5ACBF0"/>
          </p15:clr>
        </p15:guide>
        <p15:guide id="25" orient="horz" pos="302" userDrawn="1">
          <p15:clr>
            <a:srgbClr val="C35EA4"/>
          </p15:clr>
        </p15:guide>
        <p15:guide id="26" orient="horz" pos="4104" userDrawn="1">
          <p15:clr>
            <a:srgbClr val="C35EA4"/>
          </p15:clr>
        </p15:guide>
      </p15:sldGuideLst>
    </p:ext>
  </p:extLst>
</p:sldMaster>
</file>

<file path=ppt/slides/_rels/slide1.xml.rels>&#65279;<?xml version="1.0" encoding="utf-8"?><Relationships xmlns="http://schemas.openxmlformats.org/package/2006/relationships"><Relationship Type="http://schemas.openxmlformats.org/officeDocument/2006/relationships/notesSlide" Target="../notesSlides/notesSlide1.xml" Id="rId2" /><Relationship Type="http://schemas.openxmlformats.org/officeDocument/2006/relationships/slideLayout" Target="../slideLayouts/slideLayout1.xml" Id="rId1" /><Relationship Type="http://schemas.openxmlformats.org/officeDocument/2006/relationships/hyperlink" Target="https://portal.azure.com/72f988bf-86f1-41af-91ab-2d7cd011db47/#blade/Microsoft_OperationsManagementSuite_Workspace/WidgetBlade/id/%2Fsubscriptions%2Fcc8b63ea-b5e6-45ea-9239-59a1fa799351%2FresourceGroups%2Fasd-prod-ausea%2Fproviders%2FMicrosoft.OperationalInsights%2Fworkspaces%2Fasd-prod-ausea/title/Windows%20Client%20Assessment/componentId/WindowsClientAssessment/parameters/%7B%7D/lockedTheme/false" TargetMode="External" Id="rId3" /></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3.xml" Id="rId3" /></Relationships>
</file>

<file path=ppt/slides/_rels/slide5.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4.xml" Id="rId3" /></Relationships>
</file>

<file path=ppt/slides/_rels/slide6.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5.xml" Id="rId3" /></Relationships>
</file>

<file path=ppt/slides/charts/_rels/chart3.xml.rels>&#65279;<?xml version="1.0" encoding="utf-8"?><Relationships xmlns="http://schemas.openxmlformats.org/package/2006/relationships"><Relationship Type="http://schemas.openxmlformats.org/officeDocument/2006/relationships/package" Target="/ppt/slides/charts/embeddings/package3.bin" Id="R21a9efbcf8614360" /></Relationships>
</file>

<file path=ppt/slides/charts/_rels/chart4.xml.rels>&#65279;<?xml version="1.0" encoding="utf-8"?><Relationships xmlns="http://schemas.openxmlformats.org/package/2006/relationships"><Relationship Type="http://schemas.openxmlformats.org/officeDocument/2006/relationships/package" Target="/ppt/slides/charts/embeddings/package4.bin" Id="R8054f69761eb4790" /></Relationships>
</file>

<file path=ppt/slides/charts/_rels/chart5.xml.rels>&#65279;<?xml version="1.0" encoding="utf-8"?><Relationships xmlns="http://schemas.openxmlformats.org/package/2006/relationships"><Relationship Type="http://schemas.openxmlformats.org/officeDocument/2006/relationships/package" Target="/ppt/slides/charts/embeddings/package5.bin" Id="R17a86d2da47f439d" /></Relationships>
</file>

<file path=ppt/slides/charts/chart3.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6 High Priority </c:v>
                </c:pt>
                <c:pt idx="2">
                  <c:v>44 Low Priority</c:v>
                </c:pt>
                <c:pt idx="4">
                  <c:v>0 Resolved</c:v>
                </c:pt>
                <c:pt idx="6">
                  <c:v>88 Passed Checks</c:v>
                </c:pt>
              </c:strCache>
            </c:strRef>
          </c:cat>
          <c:val>
            <c:numRef>
              <c:f>Sheet1!$B$2:$B$8</c:f>
              <c:numCache>
                <c:formatCode>General</c:formatCode>
                <c:ptCount val="7"/>
                <c:pt idx="0">
                  <c:v>6</c:v>
                </c:pt>
                <c:pt idx="2">
                  <c:v>44</c:v>
                </c:pt>
                <c:pt idx="4">
                  <c:v>0</c:v>
                </c:pt>
                <c:pt idx="6">
                  <c:v>88</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21a9efbcf8614360">
    <c:autoUpdate val="0"/>
  </c:externalData>
</c:chartSpace>
</file>

<file path=ppt/slides/charts/chart4.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1 High Priority </c:v>
                </c:pt>
                <c:pt idx="2">
                  <c:v>1 Low Priority</c:v>
                </c:pt>
                <c:pt idx="4">
                  <c:v>0 Resolved</c:v>
                </c:pt>
                <c:pt idx="6">
                  <c:v>12 Passed Checks</c:v>
                </c:pt>
              </c:strCache>
            </c:strRef>
          </c:cat>
          <c:val>
            <c:numRef>
              <c:f>Sheet1!$B$2:$B$8</c:f>
              <c:numCache>
                <c:formatCode>General</c:formatCode>
                <c:ptCount val="7"/>
                <c:pt idx="0">
                  <c:v>1</c:v>
                </c:pt>
                <c:pt idx="2">
                  <c:v>1</c:v>
                </c:pt>
                <c:pt idx="4">
                  <c:v>0</c:v>
                </c:pt>
                <c:pt idx="6">
                  <c:v>12</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8054f69761eb4790">
    <c:autoUpdate val="0"/>
  </c:externalData>
</c:chartSpace>
</file>

<file path=ppt/slides/charts/chart5.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0 High Priority </c:v>
                </c:pt>
                <c:pt idx="2">
                  <c:v>28 Low Priority</c:v>
                </c:pt>
                <c:pt idx="4">
                  <c:v>0 Resolved</c:v>
                </c:pt>
                <c:pt idx="6">
                  <c:v>87 Passed Checks</c:v>
                </c:pt>
              </c:strCache>
            </c:strRef>
          </c:cat>
          <c:val>
            <c:numRef>
              <c:f>Sheet1!$B$2:$B$8</c:f>
              <c:numCache>
                <c:formatCode>General</c:formatCode>
                <c:ptCount val="7"/>
                <c:pt idx="0">
                  <c:v>0</c:v>
                </c:pt>
                <c:pt idx="2">
                  <c:v>28</c:v>
                </c:pt>
                <c:pt idx="4">
                  <c:v>0</c:v>
                </c:pt>
                <c:pt idx="6">
                  <c:v>87</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17a86d2da47f439d">
    <c:autoUpdate val="0"/>
  </c:externalData>
</c:chartSpace>
</file>

<file path=ppt/slides/slide1.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D3045-1DC5-0043-B78B-F34A6DA22E14}"/>
              </a:ext>
            </a:extLst>
          </p:cNvPr>
          <p:cNvSpPr>
            <a:spLocks noGrp="1"/>
          </p:cNvSpPr>
          <p:nvPr>
            <p:ph type="title"/>
          </p:nvPr>
        </p:nvSpPr>
        <p:spPr>
          <a:xfrm>
            <a:off x="7161045" y="1340976"/>
            <a:ext cx="5027996" cy="2045597"/>
          </a:xfrm>
        </p:spPr>
        <p:txBody>
          <a:bodyPr/>
          <a:lstStyle/>
          <a:p>
            <a:pPr algn="r"/>
            <a:r>
              <a:rPr lang="en-US" sz="3600" dirty="0" err="1"/>
              <a:t>Windows Client Assessment</a:t>
            </a:r>
            <a:r>
              <a:rPr lang="en-US" sz="3600" dirty="0"/>
              <a:t> Results</a:t>
            </a:r>
            <a:endParaRPr lang="en-US" dirty="0"/>
          </a:p>
        </p:txBody>
      </p:sp>
      <p:sp>
        <p:nvSpPr>
          <p:cNvPr id="3" name="Text Placeholder 2">
            <a:extLst>
              <a:ext uri="{FF2B5EF4-FFF2-40B4-BE49-F238E27FC236}">
                <a16:creationId xmlns:a16="http://schemas.microsoft.com/office/drawing/2014/main" id="{6806D52A-2B07-374A-A7A5-8C377FFC01DB}"/>
              </a:ext>
            </a:extLst>
          </p:cNvPr>
          <p:cNvSpPr>
            <a:spLocks noGrp="1"/>
          </p:cNvSpPr>
          <p:nvPr>
            <p:ph type="body" sz="quarter" idx="14"/>
          </p:nvPr>
        </p:nvSpPr>
        <p:spPr>
          <a:xfrm>
            <a:off x="8123068" y="4315454"/>
            <a:ext cx="4065972" cy="731528"/>
          </a:xfrm>
        </p:spPr>
        <p:txBody>
          <a:bodyPr/>
          <a:lstStyle/>
          <a:p>
            <a:pPr algn="r"/>
            <a:r>
              <a:rPr lang="en-US" sz="2800" dirty="0">
                <a:noFill/>
                <a:hlinkClick r:id="rId3"/>
              </a:rPr>
              <a:t>Click here to view in Azure Log Analytics</a:t>
            </a:r>
            <a:endParaRPr lang="en-US" sz="2800" dirty="0">
              <a:noFill/>
            </a:endParaRPr>
          </a:p>
        </p:txBody>
      </p:sp>
      <p:sp>
        <p:nvSpPr>
          <p:cNvPr id="4" name="TextBox 3">
            <a:extLst>
              <a:ext uri="{FF2B5EF4-FFF2-40B4-BE49-F238E27FC236}">
                <a16:creationId xmlns:a16="http://schemas.microsoft.com/office/drawing/2014/main" id="{A0EE1275-ED01-4127-8CDA-51694EEB0046}"/>
              </a:ext>
            </a:extLst>
          </p:cNvPr>
          <p:cNvSpPr txBox="1"/>
          <p:nvPr/>
        </p:nvSpPr>
        <p:spPr>
          <a:xfrm>
            <a:off x="6217444" y="6366661"/>
            <a:ext cx="3003558"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893780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p:transition spd="med">
        <p:fade/>
      </p:transition>
    </mc:Fallback>
  </mc:AlternateContent>
</p:sld>
</file>

<file path=ppt/slides/slide2.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634F7-CE21-9741-BDF1-507F7633C864}"/>
              </a:ext>
            </a:extLst>
          </p:cNvPr>
          <p:cNvSpPr>
            <a:spLocks noGrp="1"/>
          </p:cNvSpPr>
          <p:nvPr>
            <p:ph type="title"/>
          </p:nvPr>
        </p:nvSpPr>
        <p:spPr/>
        <p:txBody>
          <a:bodyPr/>
          <a:lstStyle/>
          <a:p>
            <a:r>
              <a:rPr lang="en-US"/>
              <a:t>Executive Summary</a:t>
            </a:r>
            <a:endParaRPr lang="en-US" dirty="0"/>
          </a:p>
        </p:txBody>
      </p:sp>
      <p:graphicFrame>
        <p:nvGraphicFramePr>
          <p:cNvPr id="3" name="Chart 2">
            <a:extLst>
              <a:ext uri="{FF2B5EF4-FFF2-40B4-BE49-F238E27FC236}">
                <a16:creationId xmlns:a16="http://schemas.microsoft.com/office/drawing/2014/main" id="{7E5E0283-61FC-4A3A-B323-8E7DE75F442A}"/>
              </a:ext>
            </a:extLst>
          </p:cNvPr>
          <p:cNvGraphicFramePr/>
          <p:nvPr>
            <p:extLst>
              <p:ext uri="{D42A27DB-BD31-4B8C-83A1-F6EECF244321}">
                <p14:modId xmlns:p14="http://schemas.microsoft.com/office/powerpoint/2010/main" val="1677106711"/>
              </p:ext>
            </p:extLst>
          </p:nvPr>
        </p:nvGraphicFramePr>
        <p:xfrm>
          <a:off x="7009200" y="610607"/>
          <a:ext cx="4414427" cy="579252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BB6D0459-7F0E-493D-972C-5D51FA4D2D99}"/>
              </a:ext>
            </a:extLst>
          </p:cNvPr>
          <p:cNvSpPr txBox="1"/>
          <p:nvPr/>
        </p:nvSpPr>
        <p:spPr>
          <a:xfrm>
            <a:off x="8654171" y="2128226"/>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71</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5" name="TextBox 4">
            <a:extLst>
              <a:ext uri="{FF2B5EF4-FFF2-40B4-BE49-F238E27FC236}">
                <a16:creationId xmlns:a16="http://schemas.microsoft.com/office/drawing/2014/main" id="{2EA609D5-B85F-4E35-B788-604658DA02B0}"/>
              </a:ext>
            </a:extLst>
          </p:cNvPr>
          <p:cNvSpPr txBox="1"/>
          <p:nvPr/>
        </p:nvSpPr>
        <p:spPr>
          <a:xfrm>
            <a:off x="618420" y="1714500"/>
            <a:ext cx="5520340" cy="627864"/>
          </a:xfrm>
          <a:prstGeom prst="rect">
            <a:avLst/>
          </a:prstGeom>
          <a:noFill/>
        </p:spPr>
        <p:txBody>
          <a:bodyPr rot="0" spcFirstLastPara="0" vertOverflow="overflow" horzOverflow="overflow" vert="horz" wrap="square" lIns="182880" tIns="146304" rIns="182880" bIns="146304" numCol="1" spcCol="0" rtlCol="0" fromWordArt="0" anchor="t" anchorCtr="0" forceAA="0" compatLnSpc="1">
            <a:prstTxWarp prst="textNoShape">
              <a:avLst/>
            </a:prstTxWarp>
            <a:spAutoFit/>
          </a:bodyPr>
          <a:lstStyle/>
          <a:p>
            <a:pPr>
              <a:lnSpc>
                <a:spcPct val="90000"/>
              </a:lnSpc>
              <a:spcAft>
                <a:spcPts val="600"/>
              </a:spcAft>
            </a:pPr>
            <a:r>
              <a:rPr lang="en-US" sz="2400" dirty="0">
                <a:gradFill>
                  <a:gsLst>
                    <a:gs pos="2917">
                      <a:schemeClr val="tx1"/>
                    </a:gs>
                    <a:gs pos="30000">
                      <a:schemeClr val="tx1"/>
                    </a:gs>
                  </a:gsLst>
                  <a:lin ang="5400000" scaled="0"/>
                </a:gradFill>
              </a:rPr>
              <a:t>1. </a:t>
            </a:r>
            <a:r>
              <a:rPr lang="en-US" sz="2400" dirty="0">
                <a:cs typeface="Segoe UI Semilight"/>
              </a:rPr>
              <a:t>What went well:</a:t>
            </a:r>
          </a:p>
        </p:txBody>
      </p:sp>
      <p:sp>
        <p:nvSpPr>
          <p:cNvPr id="6" name="TextBox 5">
            <a:extLst>
              <a:ext uri="{FF2B5EF4-FFF2-40B4-BE49-F238E27FC236}">
                <a16:creationId xmlns:a16="http://schemas.microsoft.com/office/drawing/2014/main" id="{78E6DA59-8B9A-4FE9-A984-D364CCDFC75E}"/>
              </a:ext>
            </a:extLst>
          </p:cNvPr>
          <p:cNvSpPr txBox="1"/>
          <p:nvPr/>
        </p:nvSpPr>
        <p:spPr>
          <a:xfrm>
            <a:off x="618420" y="2960762"/>
            <a:ext cx="5520340" cy="627864"/>
          </a:xfrm>
          <a:prstGeom prst="rect">
            <a:avLst/>
          </a:prstGeom>
          <a:noFill/>
        </p:spPr>
        <p:txBody>
          <a:bodyPr rot="0" spcFirstLastPara="0" vertOverflow="overflow" horzOverflow="overflow" vert="horz" wrap="square" lIns="182880" tIns="146304" rIns="182880" bIns="146304" numCol="1" spcCol="0" rtlCol="0" fromWordArt="0" anchor="t" anchorCtr="0" forceAA="0" compatLnSpc="1">
            <a:prstTxWarp prst="textNoShape">
              <a:avLst/>
            </a:prstTxWarp>
            <a:spAutoFit/>
          </a:bodyPr>
          <a:lstStyle/>
          <a:p>
            <a:pPr>
              <a:lnSpc>
                <a:spcPct val="90000"/>
              </a:lnSpc>
              <a:spcAft>
                <a:spcPts val="600"/>
              </a:spcAft>
            </a:pPr>
            <a:r>
              <a:rPr lang="en-US" sz="2400" dirty="0">
                <a:gradFill>
                  <a:gsLst>
                    <a:gs pos="2917">
                      <a:schemeClr val="tx1"/>
                    </a:gs>
                    <a:gs pos="30000">
                      <a:schemeClr val="tx1"/>
                    </a:gs>
                  </a:gsLst>
                  <a:lin ang="5400000" scaled="0"/>
                </a:gradFill>
              </a:rPr>
              <a:t>2. </a:t>
            </a:r>
            <a:r>
              <a:rPr lang="en-US" sz="2400" dirty="0">
                <a:cs typeface="Segoe UI Semilight"/>
              </a:rPr>
              <a:t>What needs Improvement:</a:t>
            </a:r>
          </a:p>
        </p:txBody>
      </p:sp>
      <p:sp>
        <p:nvSpPr>
          <p:cNvPr id="7" name="TextBox 6">
            <a:extLst>
              <a:ext uri="{FF2B5EF4-FFF2-40B4-BE49-F238E27FC236}">
                <a16:creationId xmlns:a16="http://schemas.microsoft.com/office/drawing/2014/main" id="{FF93549B-0995-437D-9A1D-7E63F3AD69C4}"/>
              </a:ext>
            </a:extLst>
          </p:cNvPr>
          <p:cNvSpPr txBox="1"/>
          <p:nvPr/>
        </p:nvSpPr>
        <p:spPr>
          <a:xfrm>
            <a:off x="618420" y="4207024"/>
            <a:ext cx="5520340" cy="627864"/>
          </a:xfrm>
          <a:prstGeom prst="rect">
            <a:avLst/>
          </a:prstGeom>
          <a:noFill/>
        </p:spPr>
        <p:txBody>
          <a:bodyPr rot="0" spcFirstLastPara="0" vertOverflow="overflow" horzOverflow="overflow" vert="horz" wrap="square" lIns="182880" tIns="146304" rIns="182880" bIns="146304" numCol="1" spcCol="0" rtlCol="0" fromWordArt="0" anchor="t" anchorCtr="0" forceAA="0" compatLnSpc="1">
            <a:prstTxWarp prst="textNoShape">
              <a:avLst/>
            </a:prstTxWarp>
            <a:spAutoFit/>
          </a:bodyPr>
          <a:lstStyle/>
          <a:p>
            <a:pPr>
              <a:lnSpc>
                <a:spcPct val="90000"/>
              </a:lnSpc>
              <a:spcAft>
                <a:spcPts val="600"/>
              </a:spcAft>
            </a:pPr>
            <a:r>
              <a:rPr lang="en-US" sz="2400" dirty="0">
                <a:gradFill>
                  <a:gsLst>
                    <a:gs pos="2917">
                      <a:schemeClr val="tx1"/>
                    </a:gs>
                    <a:gs pos="30000">
                      <a:schemeClr val="tx1"/>
                    </a:gs>
                  </a:gsLst>
                  <a:lin ang="5400000" scaled="0"/>
                </a:gradFill>
              </a:rPr>
              <a:t>3. </a:t>
            </a:r>
            <a:r>
              <a:rPr lang="en-US" sz="2400" dirty="0">
                <a:cs typeface="Segoe UI Semilight"/>
              </a:rPr>
              <a:t>Highest Priority Recommendations:</a:t>
            </a:r>
          </a:p>
        </p:txBody>
      </p:sp>
      <p:sp>
        <p:nvSpPr>
          <p:cNvPr id="8" name="TextBox 7">
            <a:extLst>
              <a:ext uri="{FF2B5EF4-FFF2-40B4-BE49-F238E27FC236}">
                <a16:creationId xmlns:a16="http://schemas.microsoft.com/office/drawing/2014/main" id="{727AADDC-50F4-4A66-A476-88E66431C896}"/>
              </a:ext>
            </a:extLst>
          </p:cNvPr>
          <p:cNvSpPr txBox="1"/>
          <p:nvPr/>
        </p:nvSpPr>
        <p:spPr>
          <a:xfrm>
            <a:off x="1011261" y="2296752"/>
            <a:ext cx="6409678" cy="627864"/>
          </a:xfrm>
          <a:prstGeom prst="rect">
            <a:avLst/>
          </a:prstGeom>
          <a:noFill/>
        </p:spPr>
        <p:txBody>
          <a:bodyPr wrap="square" lIns="182880" tIns="146304" rIns="182880" bIns="146304" rtlCol="0">
            <a:spAutoFit/>
          </a:bodyPr>
          <a:lstStyle/>
          <a:p>
            <a:pPr marL="342900" indent="-342900">
              <a:lnSpc>
                <a:spcPct val="90000"/>
              </a:lnSpc>
              <a:spcAft>
                <a:spcPts val="600"/>
              </a:spcAft>
              <a:buFont typeface="Arial" panose="020B0604020202020204" pitchFamily="34" charset="0"/>
              <a:buChar char="•"/>
            </a:pPr>
            <a:r>
              <a:rPr lang="en-US" sz="2400" dirty="0" err="1">
                <a:gradFill>
                  <a:gsLst>
                    <a:gs pos="2917">
                      <a:schemeClr val="tx1"/>
                    </a:gs>
                    <a:gs pos="30000">
                      <a:schemeClr val="tx1"/>
                    </a:gs>
                  </a:gsLst>
                  <a:lin ang="5400000" scaled="0"/>
                </a:gradFill>
              </a:rPr>
              <a:t>Upgrade, Migration and Deployment</a:t>
            </a:r>
            <a:endParaRPr lang="en-US" sz="2400" dirty="0">
              <a:gradFill>
                <a:gsLst>
                  <a:gs pos="2917">
                    <a:schemeClr val="tx1"/>
                  </a:gs>
                  <a:gs pos="30000">
                    <a:schemeClr val="tx1"/>
                  </a:gs>
                </a:gsLst>
                <a:lin ang="5400000" scaled="0"/>
              </a:gradFill>
            </a:endParaRPr>
          </a:p>
        </p:txBody>
      </p:sp>
      <p:sp>
        <p:nvSpPr>
          <p:cNvPr id="9" name="TextBox 8">
            <a:extLst>
              <a:ext uri="{FF2B5EF4-FFF2-40B4-BE49-F238E27FC236}">
                <a16:creationId xmlns:a16="http://schemas.microsoft.com/office/drawing/2014/main" id="{7EAF7FF4-6BBC-4F37-ADBD-A3444ADB4481}"/>
              </a:ext>
            </a:extLst>
          </p:cNvPr>
          <p:cNvSpPr txBox="1"/>
          <p:nvPr/>
        </p:nvSpPr>
        <p:spPr>
          <a:xfrm>
            <a:off x="1011261" y="3506868"/>
            <a:ext cx="6409678" cy="627864"/>
          </a:xfrm>
          <a:prstGeom prst="rect">
            <a:avLst/>
          </a:prstGeom>
          <a:noFill/>
        </p:spPr>
        <p:txBody>
          <a:bodyPr wrap="square" lIns="182880" tIns="146304" rIns="182880" bIns="146304" rtlCol="0">
            <a:spAutoFit/>
          </a:bodyPr>
          <a:lstStyle/>
          <a:p>
            <a:pPr marL="342900" indent="-342900">
              <a:lnSpc>
                <a:spcPct val="90000"/>
              </a:lnSpc>
              <a:spcAft>
                <a:spcPts val="600"/>
              </a:spcAft>
              <a:buFont typeface="Arial" panose="020B0604020202020204" pitchFamily="34" charset="0"/>
              <a:buChar char="•"/>
            </a:pPr>
            <a:r>
              <a:rPr lang="en-US" sz="2400" dirty="0" err="1">
                <a:gradFill>
                  <a:gsLst>
                    <a:gs pos="2917">
                      <a:schemeClr val="tx1"/>
                    </a:gs>
                    <a:gs pos="30000">
                      <a:schemeClr val="tx1"/>
                    </a:gs>
                  </a:gsLst>
                  <a:lin ang="5400000" scaled="0"/>
                </a:gradFill>
              </a:rPr>
              <a:t>Security and Compliance</a:t>
            </a:r>
            <a:endParaRPr lang="en-US" sz="2400" dirty="0">
              <a:gradFill>
                <a:gsLst>
                  <a:gs pos="2917">
                    <a:schemeClr val="tx1"/>
                  </a:gs>
                  <a:gs pos="30000">
                    <a:schemeClr val="tx1"/>
                  </a:gs>
                </a:gsLst>
                <a:lin ang="5400000" scaled="0"/>
              </a:gradFill>
            </a:endParaRPr>
          </a:p>
        </p:txBody>
      </p:sp>
      <p:sp>
        <p:nvSpPr>
          <p:cNvPr id="10" name="TextBox 9">
            <a:extLst>
              <a:ext uri="{FF2B5EF4-FFF2-40B4-BE49-F238E27FC236}">
                <a16:creationId xmlns:a16="http://schemas.microsoft.com/office/drawing/2014/main" id="{09111401-57D8-49A1-878F-7E3CDD5CBF00}"/>
              </a:ext>
            </a:extLst>
          </p:cNvPr>
          <p:cNvSpPr txBox="1"/>
          <p:nvPr/>
        </p:nvSpPr>
        <p:spPr>
          <a:xfrm>
            <a:off x="1011261" y="4825422"/>
            <a:ext cx="6409678" cy="627864"/>
          </a:xfrm>
          <a:prstGeom prst="rect">
            <a:avLst/>
          </a:prstGeom>
          <a:noFill/>
        </p:spPr>
        <p:txBody>
          <a:bodyPr wrap="square" lIns="182880" tIns="146304" rIns="182880" bIns="146304" rtlCol="0">
            <a:spAutoFit/>
          </a:bodyPr>
          <a:lstStyle/>
          <a:p>
            <a:pPr marL="342900" indent="-342900">
              <a:lnSpc>
                <a:spcPct val="90000"/>
              </a:lnSpc>
              <a:spcAft>
                <a:spcPts val="600"/>
              </a:spcAft>
              <a:buFont typeface="Arial" panose="020B0604020202020204" pitchFamily="34" charset="0"/>
              <a:buChar char="•"/>
            </a:pPr>
            <a:r>
              <a:rPr lang="en-US" sz="2400" dirty="0" err="1">
                <a:gradFill>
                  <a:gsLst>
                    <a:gs pos="2917">
                      <a:schemeClr val="tx1"/>
                    </a:gs>
                    <a:gs pos="30000">
                      <a:schemeClr val="tx1"/>
                    </a:gs>
                  </a:gsLst>
                  <a:lin ang="5400000" scaled="0"/>
                </a:gradFill>
              </a:rPr>
              <a:t>Configure and Enforce the Setting "Windows Firewall: Domain: Firewall state" via GPO</a:t>
            </a:r>
            <a:endParaRPr lang="en-US" sz="2400" dirty="0">
              <a:gradFill>
                <a:gsLst>
                  <a:gs pos="2917">
                    <a:schemeClr val="tx1"/>
                  </a:gs>
                  <a:gs pos="30000">
                    <a:schemeClr val="tx1"/>
                  </a:gs>
                </a:gsLst>
                <a:lin ang="5400000" scaled="0"/>
              </a:gradFill>
            </a:endParaRPr>
          </a:p>
        </p:txBody>
      </p:sp>
      <p:sp>
        <p:nvSpPr>
          <p:cNvPr id="11" name="TextBox 10">
            <a:extLst>
              <a:ext uri="{FF2B5EF4-FFF2-40B4-BE49-F238E27FC236}">
                <a16:creationId xmlns:a16="http://schemas.microsoft.com/office/drawing/2014/main" id="{2FE67B10-FED4-45EA-A5D2-A0EBA829881F}"/>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2616381252"/>
      </p:ext>
    </p:extLst>
  </p:cSld>
  <p:clrMapOvr>
    <a:masterClrMapping/>
  </p:clrMapOvr>
  <p:transition>
    <p:fade/>
  </p:transition>
</p:sld>
</file>

<file path=ppt/slides/slide4.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Security and Compliance</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64</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Configure and Enforce the Setting "Windows Firewall: Domain: Firewall state" via GPO
Enable and Enforce the Setting "Turn off Autoplay" via GPO
Configure and Enforce the Setting "Windows Firewall: Public: Firewall state" via GPO
Mitigations missing for speculative execution side-channel vulnerabilities
Configure the Setting "Network security: LAN Manager authentication level" and Enforce via GPO
Disable Built-In Local Administrator Account
Enable and Enforce "Microsoft network server: Digitally sign communications (if client agrees)" via GPO
Prohibit connection to non-domain networks when connected to domain authenticated network
Configure and Enforce the Setting "User Account Control: Behavior of the elevation prompt for administrators in Admin Approval Mode" via GPO
Configure and Enforce the Setting "User Account Control: Behavior of the elevation prompt for standard users" via GPO</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5.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Upgrade, Migration and Deployment</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86</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Resolve Setup Error During Sysprep
Configure Windows SmartScreen</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6.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Performance and Scalability</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76</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Set Power Plan to Power Saver Plan
Disable Autoupdate Drivers on Virtual Machines
Disable Background Defragmentation on Virtual Machines
Disable Boot Animation for Virtual Machines
Disable Desktop Cleanup on Virtual Machines
Disable Hibernation on Virtual Machines
Disable Scheduled Task AnalyzeSystem on Virtual Machines
Disable Scheduled Task BfeOnServiceStartTypeChange on Virtual Machines
Disable Scheduled Task Consolidator on Virtual Machines
Disable Scheduled Task KernelCeipTask on Virtual Machines</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theme/theme1.xml><?xml version="1.0" encoding="utf-8"?>
<a:theme xmlns:a="http://schemas.openxmlformats.org/drawingml/2006/main" name="WHITE TEMPLATE">
  <a:themeElements>
    <a:clrScheme name="Custom 1">
      <a:dk1>
        <a:srgbClr val="353535"/>
      </a:dk1>
      <a:lt1>
        <a:srgbClr val="FFFFFF"/>
      </a:lt1>
      <a:dk2>
        <a:srgbClr val="0078D7"/>
      </a:dk2>
      <a:lt2>
        <a:srgbClr val="EAEAEA"/>
      </a:lt2>
      <a:accent1>
        <a:srgbClr val="0078D7"/>
      </a:accent1>
      <a:accent2>
        <a:srgbClr val="002050"/>
      </a:accent2>
      <a:accent3>
        <a:srgbClr val="00BCF2"/>
      </a:accent3>
      <a:accent4>
        <a:srgbClr val="B4009E"/>
      </a:accent4>
      <a:accent5>
        <a:srgbClr val="737373"/>
      </a:accent5>
      <a:accent6>
        <a:srgbClr val="E6E6E6"/>
      </a:accent6>
      <a:hlink>
        <a:srgbClr val="FFFFFF"/>
      </a:hlink>
      <a:folHlink>
        <a:srgbClr val="EAEAEA"/>
      </a:folHlink>
    </a:clrScheme>
    <a:fontScheme name="Segoe UI Light - Segoe UI Semilight">
      <a:majorFont>
        <a:latin typeface="Segoe UI Light"/>
        <a:ea typeface=""/>
        <a:cs typeface=""/>
      </a:majorFont>
      <a:minorFont>
        <a:latin typeface="Segoe UI Semilight"/>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16-9_Business_BLUE_2017_03.potx" id="{44ADAFFF-2BB4-4AF1-9F5C-DDE52A28C87A}" vid="{13590B0D-6121-4FDA-8701-382D8D4F2F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4088E25A986348ACDB3A88610F4A6B" ma:contentTypeVersion="9" ma:contentTypeDescription="Create a new document." ma:contentTypeScope="" ma:versionID="db554e4b686cc587b271dd615cc887a4">
  <xsd:schema xmlns:xsd="http://www.w3.org/2001/XMLSchema" xmlns:xs="http://www.w3.org/2001/XMLSchema" xmlns:p="http://schemas.microsoft.com/office/2006/metadata/properties" xmlns:ns2="eec9bfc7-9d8a-4b77-9d0e-c45b6307aea7" xmlns:ns3="dd9b1303-1b86-4314-a0bb-5f1ced7f9562" targetNamespace="http://schemas.microsoft.com/office/2006/metadata/properties" ma:root="true" ma:fieldsID="d1799d6b97b27f477de01c6d9f661f88" ns2:_="" ns3:_="">
    <xsd:import namespace="eec9bfc7-9d8a-4b77-9d0e-c45b6307aea7"/>
    <xsd:import namespace="dd9b1303-1b86-4314-a0bb-5f1ced7f9562"/>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KeyPoints" minOccurs="0"/>
                <xsd:element ref="ns3:MediaServiceKeyPoint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c9bfc7-9d8a-4b77-9d0e-c45b6307aea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hidden="true" ma:internalName="LastSharedByUser" ma:readOnly="true">
      <xsd:simpleType>
        <xsd:restriction base="dms:Note"/>
      </xsd:simpleType>
    </xsd:element>
    <xsd:element name="LastSharedByTime" ma:index="11" nillable="true" ma:displayName="Last Shared By Time" ma:description="" ma:hidden="tru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d9b1303-1b86-4314-a0bb-5f1ced7f9562"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fals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dd9b1303-1b86-4314-a0bb-5f1ced7f9562" xsi:nil="true"/>
  </documentManagement>
</p:properties>
</file>

<file path=customXml/itemProps1.xml><?xml version="1.0" encoding="utf-8"?>
<ds:datastoreItem xmlns:ds="http://schemas.openxmlformats.org/officeDocument/2006/customXml" ds:itemID="{B7C9C07E-B16D-4F60-BE0E-8BDBF063F950}"/>
</file>

<file path=customXml/itemProps2.xml><?xml version="1.0" encoding="utf-8"?>
<ds:datastoreItem xmlns:ds="http://schemas.openxmlformats.org/officeDocument/2006/customXml" ds:itemID="{C041FE0F-501D-463B-8FDB-DC6EFE7E8A07}"/>
</file>

<file path=customXml/itemProps3.xml><?xml version="1.0" encoding="utf-8"?>
<ds:datastoreItem xmlns:ds="http://schemas.openxmlformats.org/officeDocument/2006/customXml" ds:itemID="{280C887A-6B9D-4C11-9045-9DE96503D842}"/>
</file>

<file path=docProps/app.xml><?xml version="1.0" encoding="utf-8"?>
<Properties xmlns="http://schemas.openxmlformats.org/officeDocument/2006/extended-properties" xmlns:vt="http://schemas.openxmlformats.org/officeDocument/2006/docPropsVTypes">
  <TotalTime>0</TotalTime>
  <Words>156</Words>
  <Application>Microsoft Office PowerPoint</Application>
  <PresentationFormat>Custom</PresentationFormat>
  <Paragraphs>29</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Segoe UI</vt:lpstr>
      <vt:lpstr>Segoe UI Light</vt:lpstr>
      <vt:lpstr>Segoe UI Semilight</vt:lpstr>
      <vt:lpstr>Wingdings</vt:lpstr>
      <vt:lpstr>WHITE TEMPLATE</vt:lpstr>
      <vt:lpstr>Replace:SolutionName Results</vt:lpstr>
      <vt:lpstr>Executive Summary</vt:lpstr>
      <vt:lpstr>Replace:FocusAreaName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2019-01-18T21:22:03Z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ambrosew@microsoft.com</vt:lpwstr>
  </property>
  <property fmtid="{D5CDD505-2E9C-101B-9397-08002B2CF9AE}" pid="5" name="MSIP_Label_f42aa342-8706-4288-bd11-ebb85995028c_SetDate">
    <vt:lpwstr>2018-04-01T00:40:47.7465112Z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y fmtid="{D5CDD505-2E9C-101B-9397-08002B2CF9AE}" pid="10" name="ContentTypeId">
    <vt:lpwstr>0x0101002F4088E25A986348ACDB3A88610F4A6B</vt:lpwstr>
  </property>
</Properties>
</file>