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
  </p:notesMasterIdLst>
  <p:handoutMasterIdLst>
    <p:handoutMasterId r:id="rId6"/>
  </p:handoutMasterIdLst>
  <p:sldIdLst>
    <p:sldId id="1606" r:id="rId2"/>
    <p:sldId id="1608" r:id="rId3"/>
    <p:sldId id="1610" r:id="rId4"/>
  </p:sldIdLst>
  <p:sldSz cx="12434888"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 name="Author"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458B74"/>
    <a:srgbClr val="7FBA01"/>
    <a:srgbClr val="0078D7"/>
    <a:srgbClr val="00BCF2"/>
    <a:srgbClr val="FFFFFF"/>
    <a:srgbClr val="353535"/>
    <a:srgbClr val="FFBA01"/>
    <a:srgbClr val="5B2D91"/>
    <a:srgbClr val="008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15"/>
    <p:restoredTop sz="94652"/>
  </p:normalViewPr>
  <p:slideViewPr>
    <p:cSldViewPr snapToGrid="0">
      <p:cViewPr varScale="1">
        <p:scale>
          <a:sx n="112" d="100"/>
          <a:sy n="112" d="100"/>
        </p:scale>
        <p:origin x="120" y="54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4632" y="117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1-E3C4-45E8-AF41-71108921E07B}"/>
              </c:ext>
            </c:extLst>
          </c:dPt>
          <c:dPt>
            <c:idx val="1"/>
            <c:bubble3D val="0"/>
            <c:spPr>
              <a:solidFill>
                <a:schemeClr val="accent2">
                  <a:shade val="80000"/>
                  <a:satMod val="180000"/>
                </a:schemeClr>
              </a:solidFill>
              <a:ln>
                <a:noFill/>
              </a:ln>
              <a:effectLst/>
            </c:spPr>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3-E3C4-45E8-AF41-71108921E07B}"/>
              </c:ext>
            </c:extLst>
          </c:dPt>
          <c:dPt>
            <c:idx val="2"/>
            <c:bubble3D val="0"/>
            <c:spPr>
              <a:solidFill>
                <a:srgbClr val="00BCF2"/>
              </a:solidFill>
              <a:ln>
                <a:noFill/>
              </a:ln>
              <a:effectLst/>
            </c:spPr>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5-E3C4-45E8-AF41-71108921E07B}"/>
              </c:ext>
            </c:extLst>
          </c:dPt>
          <c:dPt>
            <c:idx val="3"/>
            <c:bubble3D val="0"/>
            <c:spPr>
              <a:solidFill>
                <a:schemeClr val="accent4">
                  <a:shade val="80000"/>
                  <a:satMod val="180000"/>
                </a:schemeClr>
              </a:solidFill>
              <a:ln>
                <a:noFill/>
              </a:ln>
              <a:effectLst/>
            </c:spPr>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7-E3C4-45E8-AF41-71108921E07B}"/>
              </c:ext>
            </c:extLst>
          </c:dPt>
          <c:dPt>
            <c:idx val="4"/>
            <c:bubble3D val="0"/>
            <c:spPr>
              <a:solidFill>
                <a:srgbClr val="458B74"/>
              </a:solidFill>
              <a:ln>
                <a:noFill/>
              </a:ln>
              <a:effectLst/>
            </c:spPr>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9-E3C4-45E8-AF41-71108921E07B}"/>
              </c:ext>
            </c:extLst>
          </c:dPt>
          <c:dPt>
            <c:idx val="5"/>
            <c:bubble3D val="0"/>
            <c:spPr>
              <a:solidFill>
                <a:schemeClr val="accent6">
                  <a:shade val="80000"/>
                  <a:satMod val="180000"/>
                </a:schemeClr>
              </a:solidFill>
              <a:ln>
                <a:noFill/>
              </a:ln>
              <a:effectLst/>
            </c:spPr>
            <c:extLst xmlns:c16="http://schemas.microsoft.com/office/drawing/2014/chart" xmlns:c16r3="http://schemas.microsoft.com/office/drawing/2017/03/chart" xmlns:c14="http://schemas.microsoft.com/office/drawing/2007/8/2/chart" xmlns:mc="http://schemas.openxmlformats.org/markup-compatibility/2006">
              <c:ext xmlns:c16="http://schemas.microsoft.com/office/drawing/2014/chart" uri="{C3380CC4-5D6E-409C-BE32-E72D297353CC}">
                <c16:uniqueId val="{0000000B-1719-47A1-B97A-E11EC9837733}"/>
              </c:ext>
            </c:extLst>
          </c:dPt>
          <c:dPt>
            <c:idx val="6"/>
            <c:bubble3D val="0"/>
            <c:spPr>
              <a:solidFill>
                <a:srgbClr val="70AD47"/>
              </a:solidFill>
              <a:ln>
                <a:noFill/>
              </a:ln>
              <a:effectLst/>
            </c:spPr>
            <c:extLst xmlns:c16="http://schemas.microsoft.com/office/drawing/2014/chart" xmlns:c16r3="http://schemas.microsoft.com/office/drawing/2017/03/chart" xmlns:c14="http://schemas.microsoft.com/office/drawing/2007/8/2/chart" xmlns:mc="http://schemas.openxmlformats.org/markup-compatibility/2006">
              <c:ext xmlns:c16="http://schemas.microsoft.com/office/drawing/2014/chart" uri="{C3380CC4-5D6E-409C-BE32-E72D297353CC}">
                <c16:uniqueId val="{0000000D-1719-47A1-B97A-E11EC9837733}"/>
              </c:ext>
            </c:extLst>
          </c:dPt>
          <c:dLbls>
            <c:delete val="1"/>
          </c:dLbls>
          <c:cat>
            <c:strRef>
              <c:f>Sheet1!$A$2:$A$8</c:f>
              <c:strCache>
                <c:ptCount val="7"/>
                <c:pt idx="0">
                  <c:v>7 High Priority </c:v>
                </c:pt>
                <c:pt idx="2">
                  <c:v>33 Low Priority</c:v>
                </c:pt>
                <c:pt idx="4">
                  <c:v>0 Resolved</c:v>
                </c:pt>
                <c:pt idx="6">
                  <c:v>37 Passed Checks</c:v>
                </c:pt>
              </c:strCache>
            </c:strRef>
          </c:cat>
          <c:val>
            <c:numRef>
              <c:f>Sheet1!$B$2:$B$8</c:f>
              <c:numCache>
                <c:formatCode>General</c:formatCode>
                <c:ptCount val="7"/>
                <c:pt idx="0">
                  <c:v>7</c:v>
                </c:pt>
                <c:pt idx="2">
                  <c:v>33</c:v>
                </c:pt>
                <c:pt idx="4">
                  <c:v>0</c:v>
                </c:pt>
                <c:pt idx="6">
                  <c:v>37</c:v>
                </c:pt>
              </c:numCache>
            </c:numRef>
          </c:val>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A-E3C4-45E8-AF41-71108921E07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4854117084061136"/>
          <c:w val="0.63462981718805178"/>
          <c:h val="0.31364075958623894"/>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157342957534466"/>
          <c:y val="7.4125131124999966E-2"/>
          <c:w val="0.57144358712920162"/>
          <c:h val="0.55791760561713732"/>
        </c:manualLayout>
      </c:layout>
      <c:doughnutChart>
        <c:varyColors val="1"/>
        <c:ser>
          <c:idx val="0"/>
          <c:order val="0"/>
          <c:tx>
            <c:strRef>
              <c:f>Sheet1!$B$1</c:f>
              <c:strCache>
                <c:ptCount val="1"/>
                <c:pt idx="0">
                  <c:v>Column1</c:v>
                </c:pt>
              </c:strCache>
            </c:strRef>
          </c:tx>
          <c:dPt>
            <c:idx val="0"/>
            <c:bubble3D val="0"/>
            <c:spPr>
              <a:solidFill>
                <a:srgbClr val="FF0000"/>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FA6C-47B7-B75A-848DD4F0031B}"/>
              </c:ext>
            </c:extLst>
          </c:dPt>
          <c:dPt>
            <c:idx val="1"/>
            <c:bubble3D val="0"/>
            <c:spPr>
              <a:solidFill>
                <a:schemeClr val="accent2">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FA6C-47B7-B75A-848DD4F0031B}"/>
              </c:ext>
            </c:extLst>
          </c:dPt>
          <c:dPt>
            <c:idx val="2"/>
            <c:bubble3D val="0"/>
            <c:spPr>
              <a:solidFill>
                <a:srgbClr val="00BCF2"/>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FA6C-47B7-B75A-848DD4F0031B}"/>
              </c:ext>
            </c:extLst>
          </c:dPt>
          <c:dPt>
            <c:idx val="3"/>
            <c:bubble3D val="0"/>
            <c:spPr>
              <a:solidFill>
                <a:schemeClr val="accent4">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FA6C-47B7-B75A-848DD4F0031B}"/>
              </c:ext>
            </c:extLst>
          </c:dPt>
          <c:dPt>
            <c:idx val="4"/>
            <c:bubble3D val="0"/>
            <c:spPr>
              <a:solidFill>
                <a:srgbClr val="458B74"/>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FA6C-47B7-B75A-848DD4F0031B}"/>
              </c:ext>
            </c:extLst>
          </c:dPt>
          <c:dPt>
            <c:idx val="5"/>
            <c:bubble3D val="0"/>
            <c:spPr>
              <a:solidFill>
                <a:schemeClr val="accent6">
                  <a:shade val="80000"/>
                  <a:satMod val="180000"/>
                </a:schemeClr>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B-D4A5-42B4-A6D5-56956EA5AB38}"/>
              </c:ext>
            </c:extLst>
          </c:dPt>
          <c:dPt>
            <c:idx val="6"/>
            <c:bubble3D val="0"/>
            <c:spPr>
              <a:solidFill>
                <a:srgbClr val="70AD47"/>
              </a:solidFill>
              <a:ln>
                <a:noFill/>
              </a:ln>
              <a:effectLst/>
            </c:spPr>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D-D4A5-42B4-A6D5-56956EA5AB38}"/>
              </c:ext>
            </c:extLst>
          </c:dPt>
          <c:dLbls>
            <c:delete val="1"/>
          </c:dLbls>
          <c:cat>
            <c:strRef>
              <c:f>Sheet1!$A$2:$A$8</c:f>
              <c:strCache>
                <c:ptCount val="7"/>
                <c:pt idx="0">
                  <c:v>7 High Priority </c:v>
                </c:pt>
                <c:pt idx="2">
                  <c:v>33 Low Priority</c:v>
                </c:pt>
                <c:pt idx="4">
                  <c:v>0 Resolved</c:v>
                </c:pt>
                <c:pt idx="6">
                  <c:v>37 Passed Checks</c:v>
                </c:pt>
              </c:strCache>
            </c:strRef>
          </c:cat>
          <c:val>
            <c:numRef>
              <c:f>Sheet1!$B$2:$B$8</c:f>
              <c:numCache>
                <c:formatCode>General</c:formatCode>
                <c:ptCount val="7"/>
                <c:pt idx="0">
                  <c:v>7</c:v>
                </c:pt>
                <c:pt idx="2">
                  <c:v>33</c:v>
                </c:pt>
                <c:pt idx="4">
                  <c:v>0</c:v>
                </c:pt>
                <c:pt idx="6">
                  <c:v>37</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A-FA6C-47B7-B75A-848DD4F0031B}"/>
            </c:ext>
          </c:extLst>
        </c:ser>
        <c:dLbls>
          <c:showLegendKey val="0"/>
          <c:showVal val="0"/>
          <c:showCatName val="0"/>
          <c:showSerName val="0"/>
          <c:showPercent val="1"/>
          <c:showBubbleSize val="0"/>
          <c:showLeaderLines val="1"/>
        </c:dLbls>
        <c:firstSliceAng val="0"/>
        <c:holeSize val="68"/>
      </c:doughnutChart>
      <c:spPr>
        <a:noFill/>
        <a:ln>
          <a:noFill/>
        </a:ln>
        <a:effectLst/>
      </c:spPr>
    </c:plotArea>
    <c:legend>
      <c:legendPos val="b"/>
      <c:legendEntry>
        <c:idx val="0"/>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1"/>
        <c:delete val="1"/>
      </c:legendEntry>
      <c:legendEntry>
        <c:idx val="2"/>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3"/>
        <c:delete val="1"/>
      </c:legendEntry>
      <c:legendEntry>
        <c:idx val="4"/>
        <c:txPr>
          <a:bodyPr rot="0" spcFirstLastPara="1" vertOverflow="ellipsis" vert="horz" wrap="square" anchor="ctr" anchorCtr="1"/>
          <a:lstStyle/>
          <a:p>
            <a:pPr>
              <a:defRPr sz="1400" b="0" i="0" u="none" strike="noStrike" kern="1200" baseline="0">
                <a:solidFill>
                  <a:schemeClr val="tx1">
                    <a:lumMod val="50000"/>
                  </a:schemeClr>
                </a:solidFill>
                <a:latin typeface="+mn-lt"/>
                <a:ea typeface="+mn-ea"/>
                <a:cs typeface="+mn-cs"/>
              </a:defRPr>
            </a:pPr>
            <a:endParaRPr lang="en-US"/>
          </a:p>
        </c:txPr>
      </c:legendEntry>
      <c:legendEntry>
        <c:idx val="5"/>
        <c:delete val="1"/>
      </c:legendEntry>
      <c:legendEntry>
        <c:idx val="6"/>
        <c:txPr>
          <a:bodyPr rot="0" spcFirstLastPara="1" vertOverflow="ellipsis" vert="horz" wrap="square" anchor="ctr" anchorCtr="1"/>
          <a:lstStyle/>
          <a:p>
            <a:pPr>
              <a:defRPr sz="1400" b="0" i="0" u="none" strike="noStrike" kern="1200" baseline="0">
                <a:solidFill>
                  <a:schemeClr val="accent6">
                    <a:lumMod val="10000"/>
                  </a:schemeClr>
                </a:solidFill>
                <a:latin typeface="+mn-lt"/>
                <a:ea typeface="+mn-ea"/>
                <a:cs typeface="+mn-cs"/>
              </a:defRPr>
            </a:pPr>
            <a:endParaRPr lang="en-US"/>
          </a:p>
        </c:txPr>
      </c:legendEntry>
      <c:layout>
        <c:manualLayout>
          <c:xMode val="edge"/>
          <c:yMode val="edge"/>
          <c:x val="0.22440058471914925"/>
          <c:y val="0.6664353628595564"/>
          <c:w val="0.63462981718805178"/>
          <c:h val="0.31109398808344169"/>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5B2D91"/>
              </a:solidFill>
              <a:latin typeface="+mn-lt"/>
              <a:ea typeface="+mn-ea"/>
              <a:cs typeface="+mn-cs"/>
            </a:defRPr>
          </a:pPr>
          <a:endParaRPr lang="en-US"/>
        </a:p>
      </c:txPr>
    </c:legend>
    <c:plotVisOnly val="1"/>
    <c:dispBlanksAs val="gap"/>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9/9/2019 3:04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9/9/2019 3:03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9/9/2019 3:03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4214519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9/9/2019 3:03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13947493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Title square photo (option 1)">
    <p:spTree>
      <p:nvGrpSpPr>
        <p:cNvPr id="1" name=""/>
        <p:cNvGrpSpPr/>
        <p:nvPr/>
      </p:nvGrpSpPr>
      <p:grpSpPr>
        <a:xfrm>
          <a:off x="0" y="0"/>
          <a:ext cx="0" cy="0"/>
          <a:chOff x="0" y="0"/>
          <a:chExt cx="0" cy="0"/>
        </a:xfrm>
      </p:grpSpPr>
      <p:sp>
        <p:nvSpPr>
          <p:cNvPr id="9" name="Title 1"/>
          <p:cNvSpPr>
            <a:spLocks noGrp="1"/>
          </p:cNvSpPr>
          <p:nvPr>
            <p:ph type="title" hasCustomPrompt="1"/>
          </p:nvPr>
        </p:nvSpPr>
        <p:spPr bwMode="auto">
          <a:xfrm>
            <a:off x="274667" y="2119179"/>
            <a:ext cx="4937130" cy="1835285"/>
          </a:xfrm>
          <a:noFill/>
        </p:spPr>
        <p:txBody>
          <a:bodyPr lIns="146304" tIns="91440" rIns="146304" bIns="91440" anchor="t" anchorCtr="0"/>
          <a:lstStyle>
            <a:lvl1pPr>
              <a:defRPr sz="4800" spc="-100" baseline="0">
                <a:gradFill>
                  <a:gsLst>
                    <a:gs pos="74359">
                      <a:schemeClr val="tx1"/>
                    </a:gs>
                    <a:gs pos="57576">
                      <a:schemeClr val="tx1"/>
                    </a:gs>
                  </a:gsLst>
                  <a:lin ang="5400000" scaled="0"/>
                </a:gradFill>
              </a:defRPr>
            </a:lvl1pPr>
          </a:lstStyle>
          <a:p>
            <a:r>
              <a:rPr lang="en-US" dirty="0"/>
              <a:t>Section Title</a:t>
            </a:r>
          </a:p>
        </p:txBody>
      </p:sp>
      <p:sp>
        <p:nvSpPr>
          <p:cNvPr id="3" name="Text Placeholder 2"/>
          <p:cNvSpPr>
            <a:spLocks noGrp="1"/>
          </p:cNvSpPr>
          <p:nvPr>
            <p:ph type="body" sz="quarter" idx="14" hasCustomPrompt="1"/>
          </p:nvPr>
        </p:nvSpPr>
        <p:spPr bwMode="auto">
          <a:xfrm>
            <a:off x="273015" y="3954463"/>
            <a:ext cx="4937130" cy="731528"/>
          </a:xfrm>
        </p:spPr>
        <p:txBody>
          <a:bodyPr lIns="164592" tIns="109728" rIns="164592" bIns="109728">
            <a:noAutofit/>
          </a:bodyPr>
          <a:lstStyle>
            <a:lvl1pPr marL="0" indent="0">
              <a:spcBef>
                <a:spcPts val="0"/>
              </a:spcBef>
              <a:buNone/>
              <a:defRPr lang="en-US" sz="3200" kern="1200" spc="0" baseline="0" dirty="0">
                <a:gradFill>
                  <a:gsLst>
                    <a:gs pos="91000">
                      <a:schemeClr val="tx1"/>
                    </a:gs>
                    <a:gs pos="0">
                      <a:schemeClr val="tx1"/>
                    </a:gs>
                  </a:gsLst>
                  <a:lin ang="5400000" scaled="0"/>
                </a:gradFill>
                <a:latin typeface="+mn-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a:t>Sub-Section Title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57522" y="6208933"/>
            <a:ext cx="1452804" cy="310896"/>
          </a:xfrm>
          <a:prstGeom prst="rect">
            <a:avLst/>
          </a:prstGeom>
        </p:spPr>
      </p:pic>
      <p:pic>
        <p:nvPicPr>
          <p:cNvPr id="7" name="Picture 6">
            <a:extLst>
              <a:ext uri="{FF2B5EF4-FFF2-40B4-BE49-F238E27FC236}">
                <a16:creationId xmlns:a16="http://schemas.microsoft.com/office/drawing/2014/main" id="{FED1C908-3C26-4495-B851-105125BE23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2453922" cy="6994525"/>
          </a:xfrm>
          <a:prstGeom prst="rect">
            <a:avLst/>
          </a:prstGeom>
        </p:spPr>
      </p:pic>
      <p:sp>
        <p:nvSpPr>
          <p:cNvPr id="10" name="Rectangle 9">
            <a:extLst>
              <a:ext uri="{FF2B5EF4-FFF2-40B4-BE49-F238E27FC236}">
                <a16:creationId xmlns:a16="http://schemas.microsoft.com/office/drawing/2014/main" id="{C8107207-7470-41ED-B799-27694D901711}"/>
              </a:ext>
            </a:extLst>
          </p:cNvPr>
          <p:cNvSpPr/>
          <p:nvPr userDrawn="1"/>
        </p:nvSpPr>
        <p:spPr bwMode="auto">
          <a:xfrm flipH="1">
            <a:off x="6092790" y="-1"/>
            <a:ext cx="6361131" cy="6994526"/>
          </a:xfrm>
          <a:prstGeom prst="rect">
            <a:avLst/>
          </a:prstGeom>
          <a:gradFill flip="none" rotWithShape="1">
            <a:gsLst>
              <a:gs pos="75000">
                <a:srgbClr val="002050">
                  <a:alpha val="76000"/>
                </a:srgbClr>
              </a:gs>
              <a:gs pos="32000">
                <a:srgbClr val="002050"/>
              </a:gs>
              <a:gs pos="100000">
                <a:srgbClr val="002050">
                  <a:alpha val="0"/>
                </a:srgbClr>
              </a:gs>
            </a:gsLst>
            <a:lin ang="0" scaled="1"/>
            <a:tileRect/>
          </a:gradFill>
          <a:ln>
            <a:noFill/>
          </a:ln>
          <a:effectLst>
            <a:softEdge rad="0"/>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b="0" cap="none" spc="0" err="1">
              <a:ln w="0"/>
              <a:solidFill>
                <a:schemeClr val="tx1"/>
              </a:solidFill>
              <a:effectLst>
                <a:outerShdw blurRad="38100" dist="19050" dir="2700000" algn="tl" rotWithShape="0">
                  <a:schemeClr val="dk1">
                    <a:alpha val="40000"/>
                  </a:schemeClr>
                </a:outerShdw>
              </a:effectLst>
              <a:ea typeface="Segoe UI" pitchFamily="34" charset="0"/>
              <a:cs typeface="Segoe UI" pitchFamily="34" charset="0"/>
            </a:endParaRPr>
          </a:p>
        </p:txBody>
      </p:sp>
      <p:pic>
        <p:nvPicPr>
          <p:cNvPr id="11" name="Picture 10">
            <a:extLst>
              <a:ext uri="{FF2B5EF4-FFF2-40B4-BE49-F238E27FC236}">
                <a16:creationId xmlns:a16="http://schemas.microsoft.com/office/drawing/2014/main" id="{9B41E496-47A1-44A5-AA4E-85EFA17CFD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10795601" y="6519829"/>
            <a:ext cx="1181765" cy="253187"/>
          </a:xfrm>
          <a:prstGeom prst="rect">
            <a:avLst/>
          </a:prstGeom>
        </p:spPr>
      </p:pic>
    </p:spTree>
    <p:extLst>
      <p:ext uri="{BB962C8B-B14F-4D97-AF65-F5344CB8AC3E}">
        <p14:creationId xmlns:p14="http://schemas.microsoft.com/office/powerpoint/2010/main" val="1368165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42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ecutive Summery">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DA5B0225-239A-1D4F-B38D-60D255707AE4}"/>
              </a:ext>
            </a:extLst>
          </p:cNvPr>
          <p:cNvSpPr>
            <a:spLocks noGrp="1"/>
          </p:cNvSpPr>
          <p:nvPr>
            <p:ph type="title"/>
          </p:nvPr>
        </p:nvSpPr>
        <p:spPr>
          <a:xfrm>
            <a:off x="274604" y="295275"/>
            <a:ext cx="11888047" cy="917575"/>
          </a:xfrm>
        </p:spPr>
        <p:txBody>
          <a:bodyPr/>
          <a:lstStyle/>
          <a:p>
            <a:r>
              <a:rPr lang="en-US" dirty="0">
                <a:cs typeface="Segoe UI Light"/>
              </a:rPr>
              <a:t>Executive Summary</a:t>
            </a:r>
            <a:endParaRPr lang="en-US" dirty="0"/>
          </a:p>
        </p:txBody>
      </p:sp>
    </p:spTree>
    <p:extLst>
      <p:ext uri="{BB962C8B-B14F-4D97-AF65-F5344CB8AC3E}">
        <p14:creationId xmlns:p14="http://schemas.microsoft.com/office/powerpoint/2010/main" val="11890631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cus Area Assessment">
    <p:spTree>
      <p:nvGrpSpPr>
        <p:cNvPr id="1" name=""/>
        <p:cNvGrpSpPr/>
        <p:nvPr/>
      </p:nvGrpSpPr>
      <p:grpSpPr>
        <a:xfrm>
          <a:off x="0" y="0"/>
          <a:ext cx="0" cy="0"/>
          <a:chOff x="0" y="0"/>
          <a:chExt cx="0" cy="0"/>
        </a:xfrm>
      </p:grpSpPr>
      <p:sp>
        <p:nvSpPr>
          <p:cNvPr id="5" name="Title 10">
            <a:extLst>
              <a:ext uri="{FF2B5EF4-FFF2-40B4-BE49-F238E27FC236}">
                <a16:creationId xmlns:a16="http://schemas.microsoft.com/office/drawing/2014/main" id="{9E2C8227-A5B0-2B4E-A5F7-1604CB3AD72F}"/>
              </a:ext>
            </a:extLst>
          </p:cNvPr>
          <p:cNvSpPr>
            <a:spLocks noGrp="1"/>
          </p:cNvSpPr>
          <p:nvPr>
            <p:ph type="title" hasCustomPrompt="1"/>
          </p:nvPr>
        </p:nvSpPr>
        <p:spPr>
          <a:xfrm>
            <a:off x="278571" y="293272"/>
            <a:ext cx="11888047" cy="917575"/>
          </a:xfrm>
        </p:spPr>
        <p:txBody>
          <a:bodyPr/>
          <a:lstStyle/>
          <a:p>
            <a:r>
              <a:rPr lang="en-US" dirty="0">
                <a:solidFill>
                  <a:schemeClr val="tx1"/>
                </a:solidFill>
                <a:latin typeface="Segoe UI Light"/>
                <a:cs typeface="Segoe UI Light"/>
              </a:rPr>
              <a:t>Focus Area</a:t>
            </a:r>
            <a:endParaRPr lang="en-US" dirty="0">
              <a:cs typeface="Segoe UI Light"/>
            </a:endParaRPr>
          </a:p>
        </p:txBody>
      </p:sp>
    </p:spTree>
    <p:extLst>
      <p:ext uri="{BB962C8B-B14F-4D97-AF65-F5344CB8AC3E}">
        <p14:creationId xmlns:p14="http://schemas.microsoft.com/office/powerpoint/2010/main" val="33115567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04" y="295275"/>
            <a:ext cx="11888047"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05" y="1212851"/>
            <a:ext cx="11885681"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6" r:id="rId1"/>
    <p:sldLayoutId id="2147484515" r:id="rId2"/>
    <p:sldLayoutId id="2147484256" r:id="rId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4" userDrawn="1">
          <p15:clr>
            <a:srgbClr val="5ACBF0"/>
          </p15:clr>
        </p15:guide>
        <p15:guide id="10" pos="4780" userDrawn="1">
          <p15:clr>
            <a:srgbClr val="5ACBF0"/>
          </p15:clr>
        </p15:guide>
        <p15:guide id="11" pos="5356" userDrawn="1">
          <p15:clr>
            <a:srgbClr val="5ACBF0"/>
          </p15:clr>
        </p15:guide>
        <p15:guide id="12" pos="5932" userDrawn="1">
          <p15:clr>
            <a:srgbClr val="5ACBF0"/>
          </p15:clr>
        </p15:guide>
        <p15:guide id="13" pos="6508" userDrawn="1">
          <p15:clr>
            <a:srgbClr val="5ACBF0"/>
          </p15:clr>
        </p15:guide>
        <p15:guide id="14" pos="7084" userDrawn="1">
          <p15:clr>
            <a:srgbClr val="5ACBF0"/>
          </p15:clr>
        </p15:guide>
        <p15:guide id="15" pos="7660" userDrawn="1">
          <p15:clr>
            <a:srgbClr val="5ACBF0"/>
          </p15:clr>
        </p15:guide>
        <p15:guide id="16" pos="288" userDrawn="1">
          <p15:clr>
            <a:srgbClr val="C35EA4"/>
          </p15:clr>
        </p15:guide>
        <p15:guide id="17" pos="7545"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portal.azure.com/72f988bf-86f1-41af-91ab-2d7cd011db47/#blade/Microsoft_OperationsManagementSuite_Workspace/WidgetBlade/id/%2Fsubscriptions%2Fe055a394-2bd8-4995-84e3-2d1832135273%2FresourceGroups%2Fchadco-rg-raas%2Fproviders%2FMicrosoft.OperationalInsights%2Fworkspaces%2Fchadco-ala-raas/title/Azure%20Assessment/componentId/AzureAssessment/parameters/%7B%7D/lockedTheme/fals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3045-1DC5-0043-B78B-F34A6DA22E14}"/>
              </a:ext>
            </a:extLst>
          </p:cNvPr>
          <p:cNvSpPr>
            <a:spLocks noGrp="1"/>
          </p:cNvSpPr>
          <p:nvPr>
            <p:ph type="title"/>
          </p:nvPr>
        </p:nvSpPr>
        <p:spPr>
          <a:xfrm>
            <a:off x="7161045" y="1340976"/>
            <a:ext cx="5027996" cy="2045597"/>
          </a:xfrm>
        </p:spPr>
        <p:txBody>
          <a:bodyPr/>
          <a:lstStyle/>
          <a:p>
            <a:pPr algn="r"/>
            <a:r>
              <a:rPr lang="en-US" sz="3600" dirty="0" err="1"/>
              <a:t>Azure Assessment</a:t>
            </a:r>
            <a:r>
              <a:rPr lang="en-US" sz="3600" dirty="0"/>
              <a:t> Results</a:t>
            </a:r>
            <a:endParaRPr lang="en-US" dirty="0"/>
          </a:p>
        </p:txBody>
      </p:sp>
      <p:sp>
        <p:nvSpPr>
          <p:cNvPr id="3" name="Text Placeholder 2">
            <a:extLst>
              <a:ext uri="{FF2B5EF4-FFF2-40B4-BE49-F238E27FC236}">
                <a16:creationId xmlns:a16="http://schemas.microsoft.com/office/drawing/2014/main" id="{6806D52A-2B07-374A-A7A5-8C377FFC01DB}"/>
              </a:ext>
            </a:extLst>
          </p:cNvPr>
          <p:cNvSpPr>
            <a:spLocks noGrp="1"/>
          </p:cNvSpPr>
          <p:nvPr>
            <p:ph type="body" sz="quarter" idx="14"/>
          </p:nvPr>
        </p:nvSpPr>
        <p:spPr>
          <a:xfrm>
            <a:off x="8123068" y="4315454"/>
            <a:ext cx="4065972" cy="731528"/>
          </a:xfrm>
        </p:spPr>
        <p:txBody>
          <a:bodyPr/>
          <a:lstStyle/>
          <a:p>
            <a:pPr algn="r"/>
            <a:r>
              <a:rPr lang="en-US" sz="2800" dirty="0">
                <a:noFill/>
                <a:hlinkClick r:id="rId3"/>
              </a:rPr>
              <a:t>Click here to view in Azure Log Analytics</a:t>
            </a:r>
            <a:endParaRPr lang="en-US" sz="2800" dirty="0">
              <a:noFill/>
            </a:endParaRPr>
          </a:p>
        </p:txBody>
      </p:sp>
      <p:sp>
        <p:nvSpPr>
          <p:cNvPr id="4" name="TextBox 3">
            <a:extLst>
              <a:ext uri="{FF2B5EF4-FFF2-40B4-BE49-F238E27FC236}">
                <a16:creationId xmlns:a16="http://schemas.microsoft.com/office/drawing/2014/main" id="{A0EE1275-ED01-4127-8CDA-51694EEB0046}"/>
              </a:ext>
            </a:extLst>
          </p:cNvPr>
          <p:cNvSpPr txBox="1"/>
          <p:nvPr/>
        </p:nvSpPr>
        <p:spPr>
          <a:xfrm>
            <a:off x="6217444" y="6366661"/>
            <a:ext cx="3003558" cy="627864"/>
          </a:xfrm>
          <a:prstGeom prst="rect">
            <a:avLst/>
          </a:prstGeom>
          <a:noFill/>
        </p:spPr>
        <p:txBody>
          <a:bodyPr wrap="square" lIns="182880" tIns="146304" rIns="182880" bIns="146304" rtlCol="0">
            <a:spAutoFit/>
          </a:bodyPr>
          <a:lstStyle/>
          <a:p>
            <a:pPr>
              <a:lnSpc>
                <a:spcPct val="90000"/>
              </a:lnSpc>
              <a:spcAft>
                <a:spcPts val="600"/>
              </a:spcAft>
            </a:pP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8937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16="http://schemas.microsoft.com/office/drawing/2014/main"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634F7-CE21-9741-BDF1-507F7633C864}"/>
              </a:ext>
            </a:extLst>
          </p:cNvPr>
          <p:cNvSpPr>
            <a:spLocks noGrp="1"/>
          </p:cNvSpPr>
          <p:nvPr>
            <p:ph type="title"/>
          </p:nvPr>
        </p:nvSpPr>
        <p:spPr/>
        <p:txBody>
          <a:bodyPr/>
          <a:lstStyle/>
          <a:p>
            <a:r>
              <a:rPr lang="en-US"/>
              <a:t>Executive Summary</a:t>
            </a:r>
            <a:endParaRPr lang="en-US" dirty="0"/>
          </a:p>
        </p:txBody>
      </p:sp>
      <p:graphicFrame>
        <p:nvGraphicFramePr>
          <p:cNvPr id="3" name="Chart 2">
            <a:extLst>
              <a:ext uri="{FF2B5EF4-FFF2-40B4-BE49-F238E27FC236}">
                <a16:creationId xmlns:a16="http://schemas.microsoft.com/office/drawing/2014/main" id="{7E5E0283-61FC-4A3A-B323-8E7DE75F442A}"/>
              </a:ext>
            </a:extLst>
          </p:cNvPr>
          <p:cNvGraphicFramePr/>
          <p:nvPr>
            <p:extLst>
              <p:ext uri="{D42A27DB-BD31-4B8C-83A1-F6EECF244321}">
                <p14:modId xmlns:p14="http://schemas.microsoft.com/office/powerpoint/2010/main" val="1677106711"/>
              </p:ext>
            </p:extLst>
          </p:nvPr>
        </p:nvGraphicFramePr>
        <p:xfrm>
          <a:off x="7009200" y="610607"/>
          <a:ext cx="4414427" cy="5792522"/>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BB6D0459-7F0E-493D-972C-5D51FA4D2D99}"/>
              </a:ext>
            </a:extLst>
          </p:cNvPr>
          <p:cNvSpPr txBox="1"/>
          <p:nvPr/>
        </p:nvSpPr>
        <p:spPr>
          <a:xfrm>
            <a:off x="8654171" y="2128226"/>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49</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5" name="TextBox 4">
            <a:extLst>
              <a:ext uri="{FF2B5EF4-FFF2-40B4-BE49-F238E27FC236}">
                <a16:creationId xmlns:a16="http://schemas.microsoft.com/office/drawing/2014/main" id="{2EA609D5-B85F-4E35-B788-604658DA02B0}"/>
              </a:ext>
            </a:extLst>
          </p:cNvPr>
          <p:cNvSpPr txBox="1"/>
          <p:nvPr/>
        </p:nvSpPr>
        <p:spPr>
          <a:xfrm>
            <a:off x="618420" y="1714500"/>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1. </a:t>
            </a:r>
            <a:r>
              <a:rPr lang="en-US" sz="2400" dirty="0">
                <a:cs typeface="Segoe UI Semilight"/>
              </a:rPr>
              <a:t>What went well:</a:t>
            </a:r>
          </a:p>
        </p:txBody>
      </p:sp>
      <p:sp>
        <p:nvSpPr>
          <p:cNvPr id="6" name="TextBox 5">
            <a:extLst>
              <a:ext uri="{FF2B5EF4-FFF2-40B4-BE49-F238E27FC236}">
                <a16:creationId xmlns:a16="http://schemas.microsoft.com/office/drawing/2014/main" id="{78E6DA59-8B9A-4FE9-A984-D364CCDFC75E}"/>
              </a:ext>
            </a:extLst>
          </p:cNvPr>
          <p:cNvSpPr txBox="1"/>
          <p:nvPr/>
        </p:nvSpPr>
        <p:spPr>
          <a:xfrm>
            <a:off x="618420" y="2960762"/>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2. </a:t>
            </a:r>
            <a:r>
              <a:rPr lang="en-US" sz="2400" dirty="0">
                <a:cs typeface="Segoe UI Semilight"/>
              </a:rPr>
              <a:t>What needs Improvement:</a:t>
            </a:r>
          </a:p>
        </p:txBody>
      </p:sp>
      <p:sp>
        <p:nvSpPr>
          <p:cNvPr id="7" name="TextBox 6">
            <a:extLst>
              <a:ext uri="{FF2B5EF4-FFF2-40B4-BE49-F238E27FC236}">
                <a16:creationId xmlns:a16="http://schemas.microsoft.com/office/drawing/2014/main" id="{FF93549B-0995-437D-9A1D-7E63F3AD69C4}"/>
              </a:ext>
            </a:extLst>
          </p:cNvPr>
          <p:cNvSpPr txBox="1"/>
          <p:nvPr/>
        </p:nvSpPr>
        <p:spPr>
          <a:xfrm>
            <a:off x="618420" y="4207024"/>
            <a:ext cx="5520340" cy="627864"/>
          </a:xfrm>
          <a:prstGeom prst="rect">
            <a:avLst/>
          </a:prstGeom>
          <a:noFill/>
        </p:spPr>
        <p:txBody>
          <a:bodyPr rot="0" spcFirstLastPara="0" vertOverflow="overflow" horzOverflow="overflow" vert="horz" wrap="square" lIns="182880" tIns="146304" rIns="182880" bIns="146304" numCol="1" spcCol="0" rtlCol="0" fromWordArt="0" anchor="t" anchorCtr="0" forceAA="0" compatLnSpc="1">
            <a:prstTxWarp prst="textNoShape">
              <a:avLst/>
            </a:prstTxWarp>
            <a:spAutoFit/>
          </a:bodyPr>
          <a:lstStyle/>
          <a:p>
            <a:pPr>
              <a:lnSpc>
                <a:spcPct val="90000"/>
              </a:lnSpc>
              <a:spcAft>
                <a:spcPts val="600"/>
              </a:spcAft>
            </a:pPr>
            <a:r>
              <a:rPr lang="en-US" sz="2400" dirty="0">
                <a:gradFill>
                  <a:gsLst>
                    <a:gs pos="2917">
                      <a:schemeClr val="tx1"/>
                    </a:gs>
                    <a:gs pos="30000">
                      <a:schemeClr val="tx1"/>
                    </a:gs>
                  </a:gsLst>
                  <a:lin ang="5400000" scaled="0"/>
                </a:gradFill>
              </a:rPr>
              <a:t>3. </a:t>
            </a:r>
            <a:r>
              <a:rPr lang="en-US" sz="2400" dirty="0">
                <a:cs typeface="Segoe UI Semilight"/>
              </a:rPr>
              <a:t>Highest Priority Recommendations:</a:t>
            </a:r>
          </a:p>
        </p:txBody>
      </p:sp>
      <p:sp>
        <p:nvSpPr>
          <p:cNvPr id="8" name="TextBox 7">
            <a:extLst>
              <a:ext uri="{FF2B5EF4-FFF2-40B4-BE49-F238E27FC236}">
                <a16:creationId xmlns:a16="http://schemas.microsoft.com/office/drawing/2014/main" id="{727AADDC-50F4-4A66-A476-88E66431C896}"/>
              </a:ext>
            </a:extLst>
          </p:cNvPr>
          <p:cNvSpPr txBox="1"/>
          <p:nvPr/>
        </p:nvSpPr>
        <p:spPr>
          <a:xfrm>
            <a:off x="1011261" y="229675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Security and Compliance</a:t>
            </a:r>
            <a:endParaRPr lang="en-US" sz="24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7EAF7FF4-6BBC-4F37-ADBD-A3444ADB4481}"/>
              </a:ext>
            </a:extLst>
          </p:cNvPr>
          <p:cNvSpPr txBox="1"/>
          <p:nvPr/>
        </p:nvSpPr>
        <p:spPr>
          <a:xfrm>
            <a:off x="1011261" y="3506868"/>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rPr>
              <a:t>Identity Management</a:t>
            </a:r>
          </a:p>
        </p:txBody>
      </p:sp>
      <p:sp>
        <p:nvSpPr>
          <p:cNvPr id="10" name="TextBox 9">
            <a:extLst>
              <a:ext uri="{FF2B5EF4-FFF2-40B4-BE49-F238E27FC236}">
                <a16:creationId xmlns:a16="http://schemas.microsoft.com/office/drawing/2014/main" id="{09111401-57D8-49A1-878F-7E3CDD5CBF00}"/>
              </a:ext>
            </a:extLst>
          </p:cNvPr>
          <p:cNvSpPr txBox="1"/>
          <p:nvPr/>
        </p:nvSpPr>
        <p:spPr>
          <a:xfrm>
            <a:off x="1011261" y="4825422"/>
            <a:ext cx="6409678"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err="1">
                <a:gradFill>
                  <a:gsLst>
                    <a:gs pos="2917">
                      <a:schemeClr val="tx1"/>
                    </a:gs>
                    <a:gs pos="30000">
                      <a:schemeClr val="tx1"/>
                    </a:gs>
                  </a:gsLst>
                  <a:lin ang="5400000" scaled="0"/>
                </a:gradFill>
              </a:rPr>
              <a:t>Require MFA Conditional Access Baseline Policy for Admins</a:t>
            </a:r>
            <a:endParaRPr lang="en-US" sz="2400" dirty="0">
              <a:gradFill>
                <a:gsLst>
                  <a:gs pos="2917">
                    <a:schemeClr val="tx1"/>
                  </a:gs>
                  <a:gs pos="30000">
                    <a:schemeClr val="tx1"/>
                  </a:gs>
                </a:gsLst>
                <a:lin ang="5400000" scaled="0"/>
              </a:gradFill>
            </a:endParaRPr>
          </a:p>
        </p:txBody>
      </p:sp>
      <p:sp>
        <p:nvSpPr>
          <p:cNvPr id="11" name="TextBox 10">
            <a:extLst>
              <a:ext uri="{FF2B5EF4-FFF2-40B4-BE49-F238E27FC236}">
                <a16:creationId xmlns:a16="http://schemas.microsoft.com/office/drawing/2014/main" id="{2FE67B10-FED4-45EA-A5D2-A0EBA829881F}"/>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1638125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D92124-49ED-48CD-8B78-C0D68732C9B0}"/>
              </a:ext>
            </a:extLst>
          </p:cNvPr>
          <p:cNvSpPr>
            <a:spLocks noGrp="1"/>
          </p:cNvSpPr>
          <p:nvPr>
            <p:ph type="title"/>
          </p:nvPr>
        </p:nvSpPr>
        <p:spPr/>
        <p:txBody>
          <a:bodyPr/>
          <a:lstStyle/>
          <a:p>
            <a:r>
              <a:rPr lang="en-US" dirty="0" err="1"/>
              <a:t>Security and Compliance</a:t>
            </a:r>
            <a:endParaRPr lang="en-US" dirty="0"/>
          </a:p>
        </p:txBody>
      </p:sp>
      <p:graphicFrame>
        <p:nvGraphicFramePr>
          <p:cNvPr id="6" name="Chart 5">
            <a:extLst>
              <a:ext uri="{FF2B5EF4-FFF2-40B4-BE49-F238E27FC236}">
                <a16:creationId xmlns:a16="http://schemas.microsoft.com/office/drawing/2014/main" id="{B12BC686-2AC4-41B1-9E0B-08A139B942AD}"/>
              </a:ext>
            </a:extLst>
          </p:cNvPr>
          <p:cNvGraphicFramePr/>
          <p:nvPr>
            <p:extLst>
              <p:ext uri="{D42A27DB-BD31-4B8C-83A1-F6EECF244321}">
                <p14:modId xmlns:p14="http://schemas.microsoft.com/office/powerpoint/2010/main" val="1159516303"/>
              </p:ext>
            </p:extLst>
          </p:nvPr>
        </p:nvGraphicFramePr>
        <p:xfrm>
          <a:off x="-794" y="1002865"/>
          <a:ext cx="4414427" cy="536379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5896B882-54F3-4B58-8B56-93D20371EDC4}"/>
              </a:ext>
            </a:extLst>
          </p:cNvPr>
          <p:cNvSpPr txBox="1"/>
          <p:nvPr/>
        </p:nvSpPr>
        <p:spPr>
          <a:xfrm>
            <a:off x="1641372" y="2388944"/>
            <a:ext cx="1295400" cy="2920800"/>
          </a:xfrm>
          <a:prstGeom prst="rect">
            <a:avLst/>
          </a:prstGeom>
          <a:noFill/>
        </p:spPr>
        <p:txBody>
          <a:bodyPr wrap="square" lIns="182880" tIns="146304" rIns="182880" bIns="146304" rtlCol="0">
            <a:spAutoFit/>
          </a:bodyPr>
          <a:lstStyle/>
          <a:p>
            <a:pPr algn="ctr">
              <a:lnSpc>
                <a:spcPct val="90000"/>
              </a:lnSpc>
              <a:spcAft>
                <a:spcPts val="600"/>
              </a:spcAft>
            </a:pPr>
            <a:r>
              <a:rPr lang="en-US" sz="2800" b="1" dirty="0" err="1">
                <a:gradFill>
                  <a:gsLst>
                    <a:gs pos="2917">
                      <a:schemeClr val="tx1"/>
                    </a:gs>
                    <a:gs pos="30000">
                      <a:schemeClr val="tx1"/>
                    </a:gs>
                  </a:gsLst>
                  <a:lin ang="5400000" scaled="0"/>
                </a:gradFill>
              </a:rPr>
              <a:t>49</a:t>
            </a:r>
            <a:r>
              <a:rPr lang="en-US" sz="2800" b="1" dirty="0">
                <a:gradFill>
                  <a:gsLst>
                    <a:gs pos="2917">
                      <a:schemeClr val="tx1"/>
                    </a:gs>
                    <a:gs pos="30000">
                      <a:schemeClr val="tx1"/>
                    </a:gs>
                  </a:gsLst>
                  <a:lin ang="5400000" scaled="0"/>
                </a:gradFill>
              </a:rPr>
              <a:t>%</a:t>
            </a:r>
          </a:p>
          <a:p>
            <a:pPr algn="ctr">
              <a:lnSpc>
                <a:spcPct val="90000"/>
              </a:lnSpc>
              <a:spcAft>
                <a:spcPts val="600"/>
              </a:spcAft>
            </a:pPr>
            <a:r>
              <a:rPr lang="en-US" sz="1600" b="1" dirty="0">
                <a:gradFill>
                  <a:gsLst>
                    <a:gs pos="2917">
                      <a:schemeClr val="tx1"/>
                    </a:gs>
                    <a:gs pos="30000">
                      <a:schemeClr val="tx1"/>
                    </a:gs>
                  </a:gsLst>
                  <a:lin ang="5400000" scaled="0"/>
                </a:gradFill>
              </a:rPr>
              <a:t>Passed</a:t>
            </a:r>
          </a:p>
        </p:txBody>
      </p:sp>
      <p:sp>
        <p:nvSpPr>
          <p:cNvPr id="8" name="TextBox 7">
            <a:extLst>
              <a:ext uri="{FF2B5EF4-FFF2-40B4-BE49-F238E27FC236}">
                <a16:creationId xmlns:a16="http://schemas.microsoft.com/office/drawing/2014/main" id="{8FF24D2D-BA31-43BA-9325-A740EEA150A7}"/>
              </a:ext>
            </a:extLst>
          </p:cNvPr>
          <p:cNvSpPr txBox="1"/>
          <p:nvPr/>
        </p:nvSpPr>
        <p:spPr>
          <a:xfrm>
            <a:off x="4033326" y="1412876"/>
            <a:ext cx="7687329" cy="1141851"/>
          </a:xfrm>
          <a:prstGeom prst="rect">
            <a:avLst/>
          </a:prstGeom>
          <a:noFill/>
        </p:spPr>
        <p:txBody>
          <a:bodyPr wrap="square" lIns="182880" tIns="146304" rIns="182880" bIns="146304" rtlCol="0" anchor="t">
            <a:spAutoFit/>
          </a:bodyPr>
          <a:lstStyle/>
          <a:p>
            <a:pPr>
              <a:lnSpc>
                <a:spcPct val="90000"/>
              </a:lnSpc>
              <a:spcAft>
                <a:spcPts val="600"/>
              </a:spcAft>
            </a:pPr>
            <a:r>
              <a:rPr lang="en-US" sz="2000" dirty="0">
                <a:cs typeface="Segoe UI Semilight"/>
              </a:rPr>
              <a:t>Highest Priority Recommendations</a:t>
            </a:r>
          </a:p>
          <a:p>
            <a:pPr marL="285750" indent="-285750">
              <a:lnSpc>
                <a:spcPct val="90000"/>
              </a:lnSpc>
              <a:spcAft>
                <a:spcPts val="600"/>
              </a:spcAft>
              <a:buFont typeface="Arial" panose="020B0604020202020204" pitchFamily="34" charset="0"/>
              <a:buChar char="•"/>
            </a:pPr>
            <a:endParaRPr lang="en-US" sz="1500" dirty="0">
              <a:gradFill>
                <a:gsLst>
                  <a:gs pos="2917">
                    <a:srgbClr val="353535"/>
                  </a:gs>
                  <a:gs pos="30000">
                    <a:srgbClr val="353535"/>
                  </a:gs>
                </a:gsLst>
                <a:lin ang="5400000" scaled="0"/>
              </a:gradFill>
            </a:endParaRPr>
          </a:p>
          <a:p>
            <a:pPr marL="285750" indent="-285750">
              <a:lnSpc>
                <a:spcPct val="90000"/>
              </a:lnSpc>
              <a:spcAft>
                <a:spcPts val="600"/>
              </a:spcAft>
              <a:buFont typeface="Arial" panose="020B0604020202020204" pitchFamily="34" charset="0"/>
              <a:buChar char="•"/>
            </a:pPr>
            <a:r>
              <a:rPr lang="en-US" sz="1500" dirty="0" err="1">
                <a:gradFill>
                  <a:gsLst>
                    <a:gs pos="2917">
                      <a:srgbClr val="353535"/>
                    </a:gs>
                    <a:gs pos="30000">
                      <a:srgbClr val="353535"/>
                    </a:gs>
                  </a:gsLst>
                  <a:lin ang="5400000" scaled="0"/>
                </a:gradFill>
              </a:rPr>
              <a:t>Require MFA Conditional Access Baseline Policy for Admins
Ensure the number of accounts with directory level administrative roles is less than 5
Enable MFA for Global (Company) administrators
Remove guest users from privileged roles
Require MFA for application administrators
Require MFA for privileged Azure AD accounts
Require MFA for all Azure AD accounts
Enable password sync
Review and remove risky consents for privileged Azure AD role members
Remove unused privileged role membership</a:t>
            </a:r>
            <a:endParaRPr lang="en-US" sz="1500" dirty="0">
              <a:gradFill>
                <a:gsLst>
                  <a:gs pos="2917">
                    <a:srgbClr val="353535"/>
                  </a:gs>
                  <a:gs pos="30000">
                    <a:srgbClr val="353535"/>
                  </a:gs>
                </a:gsLst>
                <a:lin ang="5400000" scaled="0"/>
              </a:gradFill>
            </a:endParaRPr>
          </a:p>
        </p:txBody>
      </p:sp>
      <p:sp>
        <p:nvSpPr>
          <p:cNvPr id="10" name="TextBox 9">
            <a:extLst>
              <a:ext uri="{FF2B5EF4-FFF2-40B4-BE49-F238E27FC236}">
                <a16:creationId xmlns:a16="http://schemas.microsoft.com/office/drawing/2014/main" id="{29823A2C-4914-4D81-B40E-6F0BE35DE6F2}"/>
              </a:ext>
            </a:extLst>
          </p:cNvPr>
          <p:cNvSpPr txBox="1"/>
          <p:nvPr/>
        </p:nvSpPr>
        <p:spPr>
          <a:xfrm>
            <a:off x="-794" y="6366661"/>
            <a:ext cx="5033639" cy="627864"/>
          </a:xfrm>
          <a:prstGeom prst="rect">
            <a:avLst/>
          </a:prstGeom>
          <a:noFill/>
        </p:spPr>
        <p:txBody>
          <a:bodyPr wrap="square" lIns="182880" tIns="146304" rIns="182880" bIns="146304" rtlCol="0">
            <a:spAutoFit/>
          </a:bodyPr>
          <a:lstStyle/>
          <a:p>
            <a:pPr>
              <a:lnSpc>
                <a:spcPct val="90000"/>
              </a:lnSpc>
              <a:spcAft>
                <a:spcPts val="600"/>
              </a:spcAft>
            </a:pP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10587962"/>
      </p:ext>
    </p:extLst>
  </p:cSld>
  <p:clrMapOvr>
    <a:masterClrMapping/>
  </p:clrMapOvr>
  <p:transition>
    <p:fade/>
  </p:transition>
</p:sld>
</file>

<file path=ppt/theme/theme1.xml><?xml version="1.0" encoding="utf-8"?>
<a:theme xmlns:a="http://schemas.openxmlformats.org/drawingml/2006/main" name="WHITE TEMPLATE">
  <a:themeElements>
    <a:clrScheme name="Custom 1">
      <a:dk1>
        <a:srgbClr val="353535"/>
      </a:dk1>
      <a:lt1>
        <a:srgbClr val="FFFFFF"/>
      </a:lt1>
      <a:dk2>
        <a:srgbClr val="0078D7"/>
      </a:dk2>
      <a:lt2>
        <a:srgbClr val="EAEAEA"/>
      </a:lt2>
      <a:accent1>
        <a:srgbClr val="0078D7"/>
      </a:accent1>
      <a:accent2>
        <a:srgbClr val="002050"/>
      </a:accent2>
      <a:accent3>
        <a:srgbClr val="00BCF2"/>
      </a:accent3>
      <a:accent4>
        <a:srgbClr val="B4009E"/>
      </a:accent4>
      <a:accent5>
        <a:srgbClr val="737373"/>
      </a:accent5>
      <a:accent6>
        <a:srgbClr val="E6E6E6"/>
      </a:accent6>
      <a:hlink>
        <a:srgbClr val="FFFFFF"/>
      </a:hlink>
      <a:folHlink>
        <a:srgbClr val="EAEAEA"/>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16-9_Business_BLUE_2017_03.potx" id="{44ADAFFF-2BB4-4AF1-9F5C-DDE52A28C87A}" vid="{13590B0D-6121-4FDA-8701-382D8D4F2F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122</Words>
  <Application>Microsoft Office PowerPoint</Application>
  <PresentationFormat>Custom</PresentationFormat>
  <Paragraphs>23</Paragraphs>
  <Slides>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Segoe UI</vt:lpstr>
      <vt:lpstr>Segoe UI Light</vt:lpstr>
      <vt:lpstr>Segoe UI Semilight</vt:lpstr>
      <vt:lpstr>Wingdings</vt:lpstr>
      <vt:lpstr>WHITE TEMPLATE</vt:lpstr>
      <vt:lpstr>Azure Assessment Results</vt:lpstr>
      <vt:lpstr>Executive Summary</vt:lpstr>
      <vt:lpstr>Security and Compliance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2019-09-09T22:04:49Z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ambrosew@microsoft.com</vt:lpwstr>
  </property>
  <property fmtid="{D5CDD505-2E9C-101B-9397-08002B2CF9AE}" pid="5" name="MSIP_Label_f42aa342-8706-4288-bd11-ebb85995028c_SetDate">
    <vt:lpwstr>2018-04-01T00:40:47.7465112Z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