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ppt/slides/slide7.xml" ContentType="application/vnd.openxmlformats-officedocument.presentationml.slide+xml"/>
  <Override PartName="/ppt/slides/charts/chart6.xml" ContentType="application/vnd.openxmlformats-officedocument.drawingml.chart+xml"/>
  <Override PartName="/ppt/slides/slide8.xml" ContentType="application/vnd.openxmlformats-officedocument.presentationml.slide+xml"/>
  <Override PartName="/ppt/slides/charts/chart7.xml" ContentType="application/vnd.openxmlformats-officedocument.drawingml.chart+xml"/>
  <Override PartName="/ppt/slides/slide9.xml" ContentType="application/vnd.openxmlformats-officedocument.presentationml.slide+xml"/>
  <Override PartName="/ppt/slides/charts/chart8.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eb4284f479064d67"/>
    <p:sldId id="1611" r:id="Rb8c6a951b7b2411b"/>
    <p:sldId id="1612" r:id="Rf409eeb2dd524b11"/>
    <p:sldId id="1613" r:id="Rdc148cfe98d74b4b"/>
    <p:sldId id="1614" r:id="Rc65c0cfbdf224218"/>
    <p:sldId id="1615" r:id="Rea9d737c80a64c17"/>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f409eeb2dd524b11" Type="http://schemas.openxmlformats.org/officeDocument/2006/relationships/slide" Target="/ppt/slides/slide6.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ea9d737c80a64c17" Type="http://schemas.openxmlformats.org/officeDocument/2006/relationships/slide" Target="/ppt/slides/slide9.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c65c0cfbdf224218" Type="http://schemas.openxmlformats.org/officeDocument/2006/relationships/slide" Target="/ppt/slides/slide8.xml"/><Relationship Id="rId10" Type="http://schemas.openxmlformats.org/officeDocument/2006/relationships/theme" Target="theme/theme1.xml"/><Relationship Id="Reb4284f479064d67" Type="http://schemas.openxmlformats.org/officeDocument/2006/relationships/slide" Target="/ppt/slides/slide4.xml"/><Relationship Id="rId9" Type="http://schemas.openxmlformats.org/officeDocument/2006/relationships/viewProps" Target="viewProps.xml"/><Relationship Id="Rb8c6a951b7b2411b" Type="http://schemas.openxmlformats.org/officeDocument/2006/relationships/slide" Target="/ppt/slides/slide5.xml"/><Relationship Id="Rdc148cfe98d74b4b" Type="http://schemas.openxmlformats.org/officeDocument/2006/relationships/slide" Target="/ppt/slides/slide7.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8 High Priority </c:v>
                </c:pt>
                <c:pt idx="2">
                  <c:v>53 Low Priority</c:v>
                </c:pt>
                <c:pt idx="4">
                  <c:v>0 Resolved</c:v>
                </c:pt>
                <c:pt idx="6">
                  <c:v>432 Passed Checks</c:v>
                </c:pt>
              </c:strCache>
            </c:strRef>
          </c:cat>
          <c:val>
            <c:numRef>
              <c:f>Sheet1!$B$2:$B$8</c:f>
              <c:numCache>
                <c:formatCode>General</c:formatCode>
                <c:ptCount val="7"/>
                <c:pt idx="0">
                  <c:v>8</c:v>
                </c:pt>
                <c:pt idx="2">
                  <c:v>53</c:v>
                </c:pt>
                <c:pt idx="4">
                  <c:v>0</c:v>
                </c:pt>
                <c:pt idx="6">
                  <c:v>432</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Exchange%20Server%20Assessment/componentId/Exchange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6.xml" Id="rId3" /></Relationships>
</file>

<file path=ppt/slides/_rels/slide8.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7.xml" Id="rId3" /></Relationships>
</file>

<file path=ppt/slides/_rels/slide9.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8.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f6345f4ea4bf4b16"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35ec5c00faa240f3"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9cfd32c6103e4b1a" /></Relationships>
</file>

<file path=ppt/slides/charts/_rels/chart6.xml.rels>&#65279;<?xml version="1.0" encoding="utf-8"?><Relationships xmlns="http://schemas.openxmlformats.org/package/2006/relationships"><Relationship Type="http://schemas.openxmlformats.org/officeDocument/2006/relationships/package" Target="/ppt/slides/charts/embeddings/package6.bin" Id="R186955ff647d46fc" /></Relationships>
</file>

<file path=ppt/slides/charts/_rels/chart7.xml.rels>&#65279;<?xml version="1.0" encoding="utf-8"?><Relationships xmlns="http://schemas.openxmlformats.org/package/2006/relationships"><Relationship Type="http://schemas.openxmlformats.org/officeDocument/2006/relationships/package" Target="/ppt/slides/charts/embeddings/package7.bin" Id="R4dec00859159472e" /></Relationships>
</file>

<file path=ppt/slides/charts/_rels/chart8.xml.rels>&#65279;<?xml version="1.0" encoding="utf-8"?><Relationships xmlns="http://schemas.openxmlformats.org/package/2006/relationships"><Relationship Type="http://schemas.openxmlformats.org/officeDocument/2006/relationships/package" Target="/ppt/slides/charts/embeddings/package8.bin" Id="Rb3d664bbb0744423"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6 High Priority </c:v>
                </c:pt>
                <c:pt idx="2">
                  <c:v>41 Low Priority</c:v>
                </c:pt>
                <c:pt idx="4">
                  <c:v>0 Resolved</c:v>
                </c:pt>
                <c:pt idx="6">
                  <c:v>112 Passed Checks</c:v>
                </c:pt>
              </c:strCache>
            </c:strRef>
          </c:cat>
          <c:val>
            <c:numRef>
              <c:f>Sheet1!$B$2:$B$8</c:f>
              <c:numCache>
                <c:formatCode>General</c:formatCode>
                <c:ptCount val="7"/>
                <c:pt idx="0">
                  <c:v>6</c:v>
                </c:pt>
                <c:pt idx="2">
                  <c:v>41</c:v>
                </c:pt>
                <c:pt idx="4">
                  <c:v>0</c:v>
                </c:pt>
                <c:pt idx="6">
                  <c:v>112</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f6345f4ea4bf4b16">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 Low Priority</c:v>
                </c:pt>
                <c:pt idx="4">
                  <c:v>0 Resolved</c:v>
                </c:pt>
                <c:pt idx="6">
                  <c:v>87 Passed Checks</c:v>
                </c:pt>
              </c:strCache>
            </c:strRef>
          </c:cat>
          <c:val>
            <c:numRef>
              <c:f>Sheet1!$B$2:$B$8</c:f>
              <c:numCache>
                <c:formatCode>General</c:formatCode>
                <c:ptCount val="7"/>
                <c:pt idx="0">
                  <c:v>0</c:v>
                </c:pt>
                <c:pt idx="2">
                  <c:v>1</c:v>
                </c:pt>
                <c:pt idx="4">
                  <c:v>0</c:v>
                </c:pt>
                <c:pt idx="6">
                  <c:v>87</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35ec5c00faa240f3">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3 Low Priority</c:v>
                </c:pt>
                <c:pt idx="4">
                  <c:v>0 Resolved</c:v>
                </c:pt>
                <c:pt idx="6">
                  <c:v>33 Passed Checks</c:v>
                </c:pt>
              </c:strCache>
            </c:strRef>
          </c:cat>
          <c:val>
            <c:numRef>
              <c:f>Sheet1!$B$2:$B$8</c:f>
              <c:numCache>
                <c:formatCode>General</c:formatCode>
                <c:ptCount val="7"/>
                <c:pt idx="0">
                  <c:v>1</c:v>
                </c:pt>
                <c:pt idx="2">
                  <c:v>3</c:v>
                </c:pt>
                <c:pt idx="4">
                  <c:v>0</c:v>
                </c:pt>
                <c:pt idx="6">
                  <c:v>33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9cfd32c6103e4b1a">
    <c:autoUpdate val="0"/>
  </c:externalData>
</c:chartSpace>
</file>

<file path=ppt/slides/charts/chart6.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5 Low Priority</c:v>
                </c:pt>
                <c:pt idx="4">
                  <c:v>0 Resolved</c:v>
                </c:pt>
                <c:pt idx="6">
                  <c:v>163 Passed Checks</c:v>
                </c:pt>
              </c:strCache>
            </c:strRef>
          </c:cat>
          <c:val>
            <c:numRef>
              <c:f>Sheet1!$B$2:$B$8</c:f>
              <c:numCache>
                <c:formatCode>General</c:formatCode>
                <c:ptCount val="7"/>
                <c:pt idx="0">
                  <c:v>1</c:v>
                </c:pt>
                <c:pt idx="2">
                  <c:v>5</c:v>
                </c:pt>
                <c:pt idx="4">
                  <c:v>0</c:v>
                </c:pt>
                <c:pt idx="6">
                  <c:v>163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186955ff647d46fc">
    <c:autoUpdate val="0"/>
  </c:externalData>
</c:chartSpace>
</file>

<file path=ppt/slides/charts/chart7.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 Low Priority</c:v>
                </c:pt>
                <c:pt idx="4">
                  <c:v>0 Resolved</c:v>
                </c:pt>
                <c:pt idx="6">
                  <c:v>26 Passed Checks</c:v>
                </c:pt>
              </c:strCache>
            </c:strRef>
          </c:cat>
          <c:val>
            <c:numRef>
              <c:f>Sheet1!$B$2:$B$8</c:f>
              <c:numCache>
                <c:formatCode>General</c:formatCode>
                <c:ptCount val="7"/>
                <c:pt idx="0">
                  <c:v>0</c:v>
                </c:pt>
                <c:pt idx="2">
                  <c:v>1</c:v>
                </c:pt>
                <c:pt idx="4">
                  <c:v>0</c:v>
                </c:pt>
                <c:pt idx="6">
                  <c:v>26</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4dec00859159472e">
    <c:autoUpdate val="0"/>
  </c:externalData>
</c:chartSpace>
</file>

<file path=ppt/slides/charts/chart8.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2 Low Priority</c:v>
                </c:pt>
                <c:pt idx="4">
                  <c:v>0 Resolved</c:v>
                </c:pt>
                <c:pt idx="6">
                  <c:v>11 Passed Checks</c:v>
                </c:pt>
              </c:strCache>
            </c:strRef>
          </c:cat>
          <c:val>
            <c:numRef>
              <c:f>Sheet1!$B$2:$B$8</c:f>
              <c:numCache>
                <c:formatCode>General</c:formatCode>
                <c:ptCount val="7"/>
                <c:pt idx="0">
                  <c:v>0</c:v>
                </c:pt>
                <c:pt idx="2">
                  <c:v>2</c:v>
                </c:pt>
                <c:pt idx="4">
                  <c:v>0</c:v>
                </c:pt>
                <c:pt idx="6">
                  <c:v>11</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b3d664bbb0744423">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Exchange Server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Operations and Monitoring</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Configure and Enforce the Setting "Windows Firewall: Domain: Firewall state" via GPO</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71</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Configure and Enforce the Setting "Windows Firewall: Domain: Firewall state" via GPO
Enable and Enforce the Setting "Turn off Autoplay" via GPO
Configure and Enforce the Setting "Windows Firewall: Public: Firewall state" via GPO
Mitigations missing for speculative execution side-channel vulnerabilities
Configure the Setting "Network security: LAN Manager authentication level" and Enforce via GPO
Ensure that the default Exchange ActiveSync policy reflects the security requirements of your organization.
Use the default client throttling values in the default throttling policy
Define and Enforce Setting "Back up files and directories" via GPO for Accounts Which Need This Level of Access
Configure Authorized User List for Setting "Restore files and directories" and Enforce via GPO
Review permissions on the "Exchange Administrative Group (FYDIBOHF23SPDLT)" object in the configuration partition</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Investigate reasons why Event ID 15006, MSExchangeTransport, ‘The Microsoft Exchange Transport service is rejecting messages because available disk space is below the configured threshold’ has occurred.</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Upgrade, Migration and Deployment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Install the latest updates on your Exchange Servers.
Exchange databases that host mailboxes should always have an offline address book configured.
Ensure that each site containing Exchange Server computers has at least two Domain Controllers that are also Global Catalog servers.
Configure Windows SmartScreen</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7.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Availability and Business Continuity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97</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Ensure that all your production Exchange databases which do not have circular logging configured are being backed up on a regular basis.
Ensure that all required Exchange Server services are running.
Ensure that the Offline Address Book (OAB) mailbox where the Offline Address Book (OAB) is generated is hosted on a database which is replicated within a Database Availability Group (DAG) on computers running Exchange Server 2013/2016.
If a content index catalog on a mailbox database copy becomes corrupted, reseed the catalog from another Exchange Server.
Check the health status of your Exchange servers.
Consider upgrading BIOS Versions that are between 7 and 10 years old.</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8.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Performance and Scalability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97</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If Microsoft Exchange back pressure events are detected, ensure that your Exchange servers have adequate system resources for the task.</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9.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Change and Configuration Management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85</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Servers should only be in Maintenance Mode while undergoing maintenance operations.
Return the maximum allowed recipients value to its default setting.</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1C26FD2D-F53A-4C4C-94ED-26423DD709E1}"/>
</file>

<file path=customXml/itemProps2.xml><?xml version="1.0" encoding="utf-8"?>
<ds:datastoreItem xmlns:ds="http://schemas.openxmlformats.org/officeDocument/2006/customXml" ds:itemID="{0BCE302A-B667-4AD4-B8C9-5C298628E5BC}"/>
</file>

<file path=customXml/itemProps3.xml><?xml version="1.0" encoding="utf-8"?>
<ds:datastoreItem xmlns:ds="http://schemas.openxmlformats.org/officeDocument/2006/customXml" ds:itemID="{EBB7B6E8-6D3C-48A2-A5EE-08AE621FD0EE}"/>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