
<file path=[Content_Types].xml><?xml version="1.0" encoding="utf-8"?>
<Types xmlns="http://schemas.openxmlformats.org/package/2006/content-types">
  <Default Extension="png" ContentType="image/png"/>
  <Default Extension="bin" ContentType="application/vnd.openxmlformats-officedocument.spreadsheetml.sheet"/>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Masters/slideMaster1.xml" ContentType="application/vnd.openxmlformats-officedocument.presentationml.slideMaster+xml"/>
  <Override PartName="/ppt/notesSlides/notesSlide2.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notesSlides/notesSlide1.xml" ContentType="application/vnd.openxmlformats-officedocument.presentationml.notes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theme/theme1.xml" ContentType="application/vnd.openxmlformats-officedocument.theme+xml"/>
  <Override PartName="/ppt/handoutMasters/handoutMaster1.xml" ContentType="application/vnd.openxmlformats-officedocument.presentationml.handoutMaster+xml"/>
  <Override PartName="/ppt/charts/colors1.xml" ContentType="application/vnd.ms-office.chartcolorstyle+xml"/>
  <Override PartName="/ppt/charts/style1.xml" ContentType="application/vnd.ms-office.chartstyle+xml"/>
  <Override PartName="/ppt/charts/chart1.xml" ContentType="application/vnd.openxmlformats-officedocument.drawingml.chart+xml"/>
  <Override PartName="/ppt/theme/theme3.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ustom.xml" ContentType="application/vnd.openxmlformats-officedocument.custom-properties+xml"/>
  <Override PartName="/docProps/core.xml" ContentType="application/vnd.openxmlformats-package.core-properties+xml"/>
  <Override PartName="/docProps/app.xml" ContentType="application/vnd.openxmlformats-officedocument.extended-properties+xml"/>
  <Override PartName="/ppt/slides/slide4.xml" ContentType="application/vnd.openxmlformats-officedocument.presentationml.slide+xml"/>
  <Override PartName="/ppt/slides/charts/chart3.xml" ContentType="application/vnd.openxmlformats-officedocument.drawingml.chart+xml"/>
  <Override PartName="/ppt/slides/slide5.xml" ContentType="application/vnd.openxmlformats-officedocument.presentationml.slide+xml"/>
  <Override PartName="/ppt/slides/charts/chart4.xml" ContentType="application/vnd.openxmlformats-officedocument.drawingml.chart+xml"/>
  <Override PartName="/ppt/slides/slide6.xml" ContentType="application/vnd.openxmlformats-officedocument.presentationml.slide+xml"/>
  <Override PartName="/ppt/slides/charts/chart5.xml" ContentType="application/vnd.openxmlformats-officedocument.drawingml.chart+xml"/>
  <Override PartName="/ppt/slides/slide7.xml" ContentType="application/vnd.openxmlformats-officedocument.presentationml.slide+xml"/>
  <Override PartName="/ppt/slides/charts/chart6.xml" ContentType="application/vnd.openxmlformats-officedocument.drawingml.chart+xml"/>
  <Override PartName="/ppt/slides/slide8.xml" ContentType="application/vnd.openxmlformats-officedocument.presentationml.slide+xml"/>
  <Override PartName="/ppt/slides/charts/chart7.xml" ContentType="application/vnd.openxmlformats-officedocument.drawingml.chart+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p15="http://schemas.microsoft.com/office/powerpoint/2012/main" xmlns:a="http://schemas.openxmlformats.org/drawingml/2006/main" xmlns:r="http://schemas.openxmlformats.org/officeDocument/2006/relationships" xmlns:p="http://schemas.openxmlformats.org/presentationml/2006/main" removePersonalInfoOnSave="1" saveSubsetFonts="1" autoCompressPictures="0">
  <p:sldMasterIdLst>
    <p:sldMasterId id="2147484229" r:id="rId1"/>
  </p:sldMasterIdLst>
  <p:notesMasterIdLst>
    <p:notesMasterId r:id="rId5"/>
  </p:notesMasterIdLst>
  <p:handoutMasterIdLst>
    <p:handoutMasterId r:id="rId6"/>
  </p:handoutMasterIdLst>
  <p:sldIdLst>
    <p:sldId id="1606" r:id="rId2"/>
    <p:sldId id="1608" r:id="rId3"/>
    <p:sldId id="1610" r:id="R246e65e764b14fbc"/>
    <p:sldId id="1611" r:id="Rf5d39dd715c7443b"/>
    <p:sldId id="1612" r:id="R534e0fe6c96a45dd"/>
    <p:sldId id="1613" r:id="Rc30bb92dc6c2467e"/>
    <p:sldId id="1614" r:id="R2b89acd98771462f"/>
  </p:sldIdLst>
  <p:sldSz cx="12434888"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9" name="Author" initials="A" lastIdx="0" clrIdx="9"/>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0AD47"/>
    <a:srgbClr val="458B74"/>
    <a:srgbClr val="7FBA01"/>
    <a:srgbClr val="0078D7"/>
    <a:srgbClr val="00BCF2"/>
    <a:srgbClr val="FFFFFF"/>
    <a:srgbClr val="353535"/>
    <a:srgbClr val="FFBA01"/>
    <a:srgbClr val="5B2D91"/>
    <a:srgbClr val="00817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015"/>
    <p:restoredTop sz="94652"/>
  </p:normalViewPr>
  <p:slideViewPr>
    <p:cSldViewPr snapToGrid="0">
      <p:cViewPr varScale="1">
        <p:scale>
          <a:sx n="106" d="100"/>
          <a:sy n="106" d="100"/>
        </p:scale>
        <p:origin x="366" y="96"/>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p:scale>
          <a:sx n="1" d="2"/>
          <a:sy n="1" d="2"/>
        </p:scale>
        <p:origin x="4632" y="117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13" Type="http://schemas.openxmlformats.org/officeDocument/2006/relationships/customXml" Target="../customXml/item2.xml"/><Relationship Id="rId3" Type="http://schemas.openxmlformats.org/officeDocument/2006/relationships/slide" Target="slides/slide2.xml"/><Relationship Id="R2b89acd98771462f" Type="http://schemas.openxmlformats.org/officeDocument/2006/relationships/slide" Target="/ppt/slides/slide8.xml"/><Relationship Id="rId7" Type="http://schemas.openxmlformats.org/officeDocument/2006/relationships/commentAuthors" Target="commentAuthors.xml"/><Relationship Id="rId12" Type="http://schemas.openxmlformats.org/officeDocument/2006/relationships/customXml" Target="../customXml/item1.xml"/><Relationship Id="rId2" Type="http://schemas.openxmlformats.org/officeDocument/2006/relationships/slide" Target="slides/slide1.xml"/><Relationship Id="Rf5d39dd715c7443b" Type="http://schemas.openxmlformats.org/officeDocument/2006/relationships/slide" Target="/ppt/slides/slide5.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11" Type="http://schemas.openxmlformats.org/officeDocument/2006/relationships/tableStyles" Target="tableStyles.xml"/><Relationship Id="R246e65e764b14fbc" Type="http://schemas.openxmlformats.org/officeDocument/2006/relationships/slide" Target="/ppt/slides/slide4.xml"/><Relationship Id="Rc30bb92dc6c2467e" Type="http://schemas.openxmlformats.org/officeDocument/2006/relationships/slide" Target="/ppt/slides/slide7.xml"/><Relationship Id="rId5" Type="http://schemas.openxmlformats.org/officeDocument/2006/relationships/notesMaster" Target="notesMasters/notesMaster1.xml"/><Relationship Id="rId10" Type="http://schemas.openxmlformats.org/officeDocument/2006/relationships/theme" Target="theme/theme1.xml"/><Relationship Id="rId9" Type="http://schemas.openxmlformats.org/officeDocument/2006/relationships/viewProps" Target="viewProps.xml"/><Relationship Id="R534e0fe6c96a45dd" Type="http://schemas.openxmlformats.org/officeDocument/2006/relationships/slide" Target="/ppt/slides/slide6.xml"/><Relationship Id="rId14" Type="http://schemas.openxmlformats.org/officeDocument/2006/relationships/customXml" Target="../customXml/item3.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mc="http://schemas.openxmlformats.org/markup-compatibility/2006" xmlns:c14="http://schemas.microsoft.com/office/drawing/2007/8/2/chart" xmlns:c16r3="http://schemas.microsoft.com/office/drawing/2017/03/chart" xmlns:c16="http://schemas.microsoft.com/office/drawing/2014/chart"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3157342957534466"/>
          <c:y val="7.4125131124999966E-2"/>
          <c:w val="0.57144358712920162"/>
          <c:h val="0.55791760561713732"/>
        </c:manualLayout>
      </c:layout>
      <c:doughnutChart>
        <c:varyColors val="1"/>
        <c:ser>
          <c:idx val="0"/>
          <c:order val="0"/>
          <c:tx>
            <c:strRef>
              <c:f>Sheet1!$B$1</c:f>
              <c:strCache>
                <c:ptCount val="1"/>
                <c:pt idx="0">
                  <c:v>Column1</c:v>
                </c:pt>
              </c:strCache>
            </c:strRef>
          </c:tx>
          <c:dPt>
            <c:idx val="0"/>
            <c:bubble3D val="0"/>
            <c:spPr>
              <a:solidFill>
                <a:srgbClr val="FF0000"/>
              </a:solidFill>
              <a:ln>
                <a:noFill/>
              </a:ln>
              <a:effectLst/>
            </c:spPr>
            <c:extLst xmlns:c16r3="http://schemas.microsoft.com/office/drawing/2017/03/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1-E3C4-45E8-AF41-71108921E07B}"/>
              </c:ext>
            </c:extLst>
          </c:dPt>
          <c:dPt>
            <c:idx val="1"/>
            <c:bubble3D val="0"/>
            <c:spPr>
              <a:solidFill>
                <a:schemeClr val="accent2">
                  <a:shade val="80000"/>
                  <a:satMod val="180000"/>
                </a:schemeClr>
              </a:solidFill>
              <a:ln>
                <a:noFill/>
              </a:ln>
              <a:effectLst/>
            </c:spPr>
            <c:extLst xmlns:c16r3="http://schemas.microsoft.com/office/drawing/2017/03/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3-E3C4-45E8-AF41-71108921E07B}"/>
              </c:ext>
            </c:extLst>
          </c:dPt>
          <c:dPt>
            <c:idx val="2"/>
            <c:bubble3D val="0"/>
            <c:spPr>
              <a:solidFill>
                <a:srgbClr val="00BCF2"/>
              </a:solidFill>
              <a:ln>
                <a:noFill/>
              </a:ln>
              <a:effectLst/>
            </c:spPr>
            <c:extLst xmlns:c16r3="http://schemas.microsoft.com/office/drawing/2017/03/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5-E3C4-45E8-AF41-71108921E07B}"/>
              </c:ext>
            </c:extLst>
          </c:dPt>
          <c:dPt>
            <c:idx val="3"/>
            <c:bubble3D val="0"/>
            <c:spPr>
              <a:solidFill>
                <a:schemeClr val="accent4">
                  <a:shade val="80000"/>
                  <a:satMod val="180000"/>
                </a:schemeClr>
              </a:solidFill>
              <a:ln>
                <a:noFill/>
              </a:ln>
              <a:effectLst/>
            </c:spPr>
            <c:extLst xmlns:c16r3="http://schemas.microsoft.com/office/drawing/2017/03/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7-E3C4-45E8-AF41-71108921E07B}"/>
              </c:ext>
            </c:extLst>
          </c:dPt>
          <c:dPt>
            <c:idx val="4"/>
            <c:bubble3D val="0"/>
            <c:spPr>
              <a:solidFill>
                <a:srgbClr val="458B74"/>
              </a:solidFill>
              <a:ln>
                <a:noFill/>
              </a:ln>
              <a:effectLst/>
            </c:spPr>
            <c:extLst xmlns:c16r3="http://schemas.microsoft.com/office/drawing/2017/03/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9-E3C4-45E8-AF41-71108921E07B}"/>
              </c:ext>
            </c:extLst>
          </c:dPt>
          <c:dPt>
            <c:idx val="5"/>
            <c:bubble3D val="0"/>
            <c:spPr>
              <a:solidFill>
                <a:schemeClr val="accent6">
                  <a:shade val="80000"/>
                  <a:satMod val="180000"/>
                </a:schemeClr>
              </a:solidFill>
              <a:ln>
                <a:noFill/>
              </a:ln>
              <a:effectLst/>
            </c:spPr>
            <c:extLst>
              <c:ext xmlns:c16="http://schemas.microsoft.com/office/drawing/2014/chart" uri="{C3380CC4-5D6E-409C-BE32-E72D297353CC}">
                <c16:uniqueId val="{0000000B-1719-47A1-B97A-E11EC9837733}"/>
              </c:ext>
            </c:extLst>
          </c:dPt>
          <c:dPt>
            <c:idx val="6"/>
            <c:bubble3D val="0"/>
            <c:spPr>
              <a:solidFill>
                <a:srgbClr val="70AD47"/>
              </a:solidFill>
              <a:ln>
                <a:noFill/>
              </a:ln>
              <a:effectLst/>
            </c:spPr>
            <c:extLst>
              <c:ext xmlns:c16="http://schemas.microsoft.com/office/drawing/2014/chart" uri="{C3380CC4-5D6E-409C-BE32-E72D297353CC}">
                <c16:uniqueId val="{0000000D-1719-47A1-B97A-E11EC9837733}"/>
              </c:ext>
            </c:extLst>
          </c:dPt>
          <c:dLbls>
            <c:delete val="1"/>
          </c:dLbls>
          <c:cat>
            <c:strRef>
              <c:f>Sheet1!$A$2:$A$8</c:f>
              <c:strCache>
                <c:ptCount val="7"/>
                <c:pt idx="0">
                  <c:v>3 High Priority </c:v>
                </c:pt>
                <c:pt idx="2">
                  <c:v>20 Low Priority</c:v>
                </c:pt>
                <c:pt idx="4">
                  <c:v>0 Resolved</c:v>
                </c:pt>
                <c:pt idx="6">
                  <c:v>19 Passed Checks</c:v>
                </c:pt>
              </c:strCache>
            </c:strRef>
          </c:cat>
          <c:val>
            <c:numRef>
              <c:f>Sheet1!$B$2:$B$8</c:f>
              <c:numCache>
                <c:formatCode>General</c:formatCode>
                <c:ptCount val="7"/>
                <c:pt idx="0">
                  <c:v>3</c:v>
                </c:pt>
                <c:pt idx="2">
                  <c:v>20</c:v>
                </c:pt>
                <c:pt idx="4">
                  <c:v>0</c:v>
                </c:pt>
                <c:pt idx="6">
                  <c:v>19</c:v>
                </c:pt>
              </c:numCache>
            </c:numRef>
          </c:val>
          <c:extLst xmlns:c16r3="http://schemas.microsoft.com/office/drawing/2017/03/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A-E3C4-45E8-AF41-71108921E07B}"/>
            </c:ext>
          </c:extLst>
        </c:ser>
        <c:dLbls>
          <c:showLegendKey val="0"/>
          <c:showVal val="0"/>
          <c:showCatName val="0"/>
          <c:showSerName val="0"/>
          <c:showPercent val="1"/>
          <c:showBubbleSize val="0"/>
          <c:showLeaderLines val="1"/>
        </c:dLbls>
        <c:firstSliceAng val="0"/>
        <c:holeSize val="68"/>
      </c:doughnutChart>
      <c:spPr>
        <a:noFill/>
        <a:ln>
          <a:noFill/>
        </a:ln>
        <a:effectLst/>
      </c:spPr>
    </c:plotArea>
    <c:legend>
      <c:legendPos val="b"/>
      <c:legendEntry>
        <c:idx val="0"/>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1"/>
        <c:delete val="1"/>
      </c:legendEntry>
      <c:legendEntry>
        <c:idx val="2"/>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3"/>
        <c:delete val="1"/>
      </c:legendEntry>
      <c:legendEntry>
        <c:idx val="4"/>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5"/>
        <c:delete val="1"/>
      </c:legendEntry>
      <c:legendEntry>
        <c:idx val="6"/>
        <c:txPr>
          <a:bodyPr rot="0" spcFirstLastPara="1" vertOverflow="ellipsis" vert="horz" wrap="square" anchor="ctr" anchorCtr="1"/>
          <a:lstStyle/>
          <a:p>
            <a:pPr>
              <a:defRPr sz="1400" b="0" i="0" u="none" strike="noStrike" kern="1200" baseline="0">
                <a:solidFill>
                  <a:schemeClr val="accent6">
                    <a:lumMod val="10000"/>
                  </a:schemeClr>
                </a:solidFill>
                <a:latin typeface="+mn-lt"/>
                <a:ea typeface="+mn-ea"/>
                <a:cs typeface="+mn-cs"/>
              </a:defRPr>
            </a:pPr>
            <a:endParaRPr lang="en-US"/>
          </a:p>
        </c:txPr>
      </c:legendEntry>
      <c:layout>
        <c:manualLayout>
          <c:xMode val="edge"/>
          <c:yMode val="edge"/>
          <c:x val="0.22440058471914925"/>
          <c:y val="0.64854117084061136"/>
          <c:w val="0.63462981718805178"/>
          <c:h val="0.31364075958623894"/>
        </c:manualLayout>
      </c:layout>
      <c:overlay val="0"/>
      <c:spPr>
        <a:noFill/>
        <a:ln>
          <a:noFill/>
        </a:ln>
        <a:effectLst/>
      </c:spPr>
      <c:txPr>
        <a:bodyPr rot="0" spcFirstLastPara="1" vertOverflow="ellipsis" vert="horz" wrap="square" anchor="ctr" anchorCtr="1"/>
        <a:lstStyle/>
        <a:p>
          <a:pPr>
            <a:defRPr sz="1400" b="0" i="0" u="none" strike="noStrike" kern="1200" baseline="0">
              <a:solidFill>
                <a:srgbClr val="5B2D91"/>
              </a:solidFill>
              <a:latin typeface="+mn-lt"/>
              <a:ea typeface="+mn-ea"/>
              <a:cs typeface="+mn-cs"/>
            </a:defRPr>
          </a:pPr>
          <a:endParaRPr lang="en-US"/>
        </a:p>
      </c:txPr>
    </c:legend>
    <c:plotVisOnly val="1"/>
    <c:dispBlanksAs val="gap"/>
    <c:extLst xmlns:c16r3="http://schemas.microsoft.com/office/drawing/2017/03/chart" xmlns:c16="http://schemas.microsoft.com/office/drawing/2014/chart" xmlns:c14="http://schemas.microsoft.com/office/drawing/2007/8/2/chart" xmlns:mc="http://schemas.openxmlformats.org/markup-compatibility/2006">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11574"/>
            <a:ext cx="2971800" cy="457200"/>
          </a:xfrm>
          <a:prstGeom prst="rect">
            <a:avLst/>
          </a:prstGeom>
        </p:spPr>
        <p:txBody>
          <a:bodyPr vert="horz" lIns="91440" tIns="45720" rIns="91440" bIns="45720" rtlCol="0"/>
          <a:lstStyle>
            <a:lvl1pPr algn="l">
              <a:defRPr sz="1200"/>
            </a:lvl1pPr>
          </a:lstStyle>
          <a:p>
            <a:endParaRPr lang="en-US">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1D0CB2F-F0BF-435A-A27A-2EC15087F634}" type="datetime8">
              <a:rPr lang="en-US" smtClean="0">
                <a:latin typeface="Segoe UI" pitchFamily="34" charset="0"/>
              </a:rPr>
              <a:t>1/18/2019 1:15 PM</a:t>
            </a:fld>
            <a:endParaRPr lang="en-US">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a:gradFill>
                  <a:gsLst>
                    <a:gs pos="0">
                      <a:schemeClr val="tx1"/>
                    </a:gs>
                    <a:gs pos="100000">
                      <a:schemeClr val="tx1"/>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endParaRPr lang="en-US"/>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D18B56EA-E28F-4F92-9F16-7A6F2501B303}" type="datetime8">
              <a:rPr lang="en-US" smtClean="0"/>
              <a:t>1/18/2019 1:14 PM</a:t>
            </a:fld>
            <a:endParaRPr lang="en-US"/>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D18B56EA-E28F-4F92-9F16-7A6F2501B303}" type="datetime8">
              <a:rPr lang="en-US" smtClean="0"/>
              <a:t>1/18/2019 1:14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a:p>
        </p:txBody>
      </p:sp>
    </p:spTree>
    <p:extLst>
      <p:ext uri="{BB962C8B-B14F-4D97-AF65-F5344CB8AC3E}">
        <p14:creationId xmlns:p14="http://schemas.microsoft.com/office/powerpoint/2010/main" val="42145193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D18B56EA-E28F-4F92-9F16-7A6F2501B303}" type="datetime8">
              <a:rPr lang="en-US" smtClean="0"/>
              <a:t>1/18/2019 1:14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a:p>
        </p:txBody>
      </p:sp>
    </p:spTree>
    <p:extLst>
      <p:ext uri="{BB962C8B-B14F-4D97-AF65-F5344CB8AC3E}">
        <p14:creationId xmlns:p14="http://schemas.microsoft.com/office/powerpoint/2010/main" val="139474934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ection Title square photo (option 1)">
    <p:spTree>
      <p:nvGrpSpPr>
        <p:cNvPr id="1" name=""/>
        <p:cNvGrpSpPr/>
        <p:nvPr/>
      </p:nvGrpSpPr>
      <p:grpSpPr>
        <a:xfrm>
          <a:off x="0" y="0"/>
          <a:ext cx="0" cy="0"/>
          <a:chOff x="0" y="0"/>
          <a:chExt cx="0" cy="0"/>
        </a:xfrm>
      </p:grpSpPr>
      <p:sp>
        <p:nvSpPr>
          <p:cNvPr id="9" name="Title 1"/>
          <p:cNvSpPr>
            <a:spLocks noGrp="1"/>
          </p:cNvSpPr>
          <p:nvPr>
            <p:ph type="title" hasCustomPrompt="1"/>
          </p:nvPr>
        </p:nvSpPr>
        <p:spPr bwMode="auto">
          <a:xfrm>
            <a:off x="274667" y="2119179"/>
            <a:ext cx="4937130" cy="1835285"/>
          </a:xfrm>
          <a:noFill/>
        </p:spPr>
        <p:txBody>
          <a:bodyPr lIns="146304" tIns="91440" rIns="146304" bIns="91440" anchor="t" anchorCtr="0"/>
          <a:lstStyle>
            <a:lvl1pPr>
              <a:defRPr sz="4800" spc="-100" baseline="0">
                <a:gradFill>
                  <a:gsLst>
                    <a:gs pos="74359">
                      <a:schemeClr val="tx1"/>
                    </a:gs>
                    <a:gs pos="57576">
                      <a:schemeClr val="tx1"/>
                    </a:gs>
                  </a:gsLst>
                  <a:lin ang="5400000" scaled="0"/>
                </a:gradFill>
              </a:defRPr>
            </a:lvl1pPr>
          </a:lstStyle>
          <a:p>
            <a:r>
              <a:rPr lang="en-US" dirty="0"/>
              <a:t>Section Title</a:t>
            </a:r>
          </a:p>
        </p:txBody>
      </p:sp>
      <p:sp>
        <p:nvSpPr>
          <p:cNvPr id="3" name="Text Placeholder 2"/>
          <p:cNvSpPr>
            <a:spLocks noGrp="1"/>
          </p:cNvSpPr>
          <p:nvPr>
            <p:ph type="body" sz="quarter" idx="14" hasCustomPrompt="1"/>
          </p:nvPr>
        </p:nvSpPr>
        <p:spPr bwMode="auto">
          <a:xfrm>
            <a:off x="273015" y="3954463"/>
            <a:ext cx="4937130" cy="731528"/>
          </a:xfrm>
        </p:spPr>
        <p:txBody>
          <a:bodyPr lIns="164592" tIns="109728" rIns="164592" bIns="109728">
            <a:noAutofit/>
          </a:bodyPr>
          <a:lstStyle>
            <a:lvl1pPr marL="0" indent="0">
              <a:spcBef>
                <a:spcPts val="0"/>
              </a:spcBef>
              <a:buNone/>
              <a:defRPr lang="en-US" sz="3200" kern="1200" spc="0" baseline="0" dirty="0">
                <a:gradFill>
                  <a:gsLst>
                    <a:gs pos="91000">
                      <a:schemeClr val="tx1"/>
                    </a:gs>
                    <a:gs pos="0">
                      <a:schemeClr val="tx1"/>
                    </a:gs>
                  </a:gsLst>
                  <a:lin ang="5400000" scaled="0"/>
                </a:gradFill>
                <a:latin typeface="+mn-lt"/>
                <a:ea typeface="+mn-ea"/>
                <a:cs typeface="+mn-cs"/>
              </a:defRPr>
            </a:lvl1pPr>
          </a:lstStyle>
          <a:p>
            <a:pPr marL="0" marR="0" lvl="0" indent="0" algn="l" defTabSz="932742" rtl="0" eaLnBrk="1" fontAlgn="auto" latinLnBrk="0" hangingPunct="1">
              <a:lnSpc>
                <a:spcPct val="90000"/>
              </a:lnSpc>
              <a:spcBef>
                <a:spcPts val="0"/>
              </a:spcBef>
              <a:spcAft>
                <a:spcPts val="0"/>
              </a:spcAft>
              <a:buClrTx/>
              <a:buSzPct val="90000"/>
              <a:buFont typeface="Arial" pitchFamily="34" charset="0"/>
              <a:buNone/>
              <a:tabLst/>
            </a:pPr>
            <a:r>
              <a:rPr lang="en-US" dirty="0"/>
              <a:t>Sub-Section Title </a:t>
            </a:r>
          </a:p>
        </p:txBody>
      </p:sp>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bwMode="black">
          <a:xfrm>
            <a:off x="457522" y="6208933"/>
            <a:ext cx="1452804" cy="310896"/>
          </a:xfrm>
          <a:prstGeom prst="rect">
            <a:avLst/>
          </a:prstGeom>
        </p:spPr>
      </p:pic>
      <p:pic>
        <p:nvPicPr>
          <p:cNvPr id="7" name="Picture 6">
            <a:extLst>
              <a:ext uri="{FF2B5EF4-FFF2-40B4-BE49-F238E27FC236}">
                <a16:creationId xmlns:a16="http://schemas.microsoft.com/office/drawing/2014/main" id="{FED1C908-3C26-4495-B851-105125BE23B8}"/>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0" y="-1"/>
            <a:ext cx="12453922" cy="6994525"/>
          </a:xfrm>
          <a:prstGeom prst="rect">
            <a:avLst/>
          </a:prstGeom>
        </p:spPr>
      </p:pic>
      <p:sp>
        <p:nvSpPr>
          <p:cNvPr id="10" name="Rectangle 9">
            <a:extLst>
              <a:ext uri="{FF2B5EF4-FFF2-40B4-BE49-F238E27FC236}">
                <a16:creationId xmlns:a16="http://schemas.microsoft.com/office/drawing/2014/main" id="{C8107207-7470-41ED-B799-27694D901711}"/>
              </a:ext>
            </a:extLst>
          </p:cNvPr>
          <p:cNvSpPr/>
          <p:nvPr userDrawn="1"/>
        </p:nvSpPr>
        <p:spPr bwMode="auto">
          <a:xfrm flipH="1">
            <a:off x="6092790" y="-1"/>
            <a:ext cx="6361131" cy="6994526"/>
          </a:xfrm>
          <a:prstGeom prst="rect">
            <a:avLst/>
          </a:prstGeom>
          <a:gradFill flip="none" rotWithShape="1">
            <a:gsLst>
              <a:gs pos="75000">
                <a:srgbClr val="002050">
                  <a:alpha val="76000"/>
                </a:srgbClr>
              </a:gs>
              <a:gs pos="32000">
                <a:srgbClr val="002050"/>
              </a:gs>
              <a:gs pos="100000">
                <a:srgbClr val="002050">
                  <a:alpha val="0"/>
                </a:srgbClr>
              </a:gs>
            </a:gsLst>
            <a:lin ang="0" scaled="1"/>
            <a:tileRect/>
          </a:gradFill>
          <a:ln>
            <a:noFill/>
          </a:ln>
          <a:effectLst>
            <a:softEdge rad="0"/>
          </a:effectLst>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b="0" cap="none" spc="0" err="1">
              <a:ln w="0"/>
              <a:solidFill>
                <a:schemeClr val="tx1"/>
              </a:solidFill>
              <a:effectLst>
                <a:outerShdw blurRad="38100" dist="19050" dir="2700000" algn="tl" rotWithShape="0">
                  <a:schemeClr val="dk1">
                    <a:alpha val="40000"/>
                  </a:schemeClr>
                </a:outerShdw>
              </a:effectLst>
              <a:ea typeface="Segoe UI" pitchFamily="34" charset="0"/>
              <a:cs typeface="Segoe UI" pitchFamily="34" charset="0"/>
            </a:endParaRPr>
          </a:p>
        </p:txBody>
      </p:sp>
      <p:pic>
        <p:nvPicPr>
          <p:cNvPr id="11" name="Picture 10">
            <a:extLst>
              <a:ext uri="{FF2B5EF4-FFF2-40B4-BE49-F238E27FC236}">
                <a16:creationId xmlns:a16="http://schemas.microsoft.com/office/drawing/2014/main" id="{9B41E496-47A1-44A5-AA4E-85EFA17CFDB0}"/>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bwMode="invGray">
          <a:xfrm>
            <a:off x="10795601" y="6519829"/>
            <a:ext cx="1181765" cy="253187"/>
          </a:xfrm>
          <a:prstGeom prst="rect">
            <a:avLst/>
          </a:prstGeom>
        </p:spPr>
      </p:pic>
    </p:spTree>
    <p:extLst>
      <p:ext uri="{BB962C8B-B14F-4D97-AF65-F5344CB8AC3E}">
        <p14:creationId xmlns:p14="http://schemas.microsoft.com/office/powerpoint/2010/main" val="136816524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1" pos="3427"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Executive Summery">
    <p:spTree>
      <p:nvGrpSpPr>
        <p:cNvPr id="1" name=""/>
        <p:cNvGrpSpPr/>
        <p:nvPr/>
      </p:nvGrpSpPr>
      <p:grpSpPr>
        <a:xfrm>
          <a:off x="0" y="0"/>
          <a:ext cx="0" cy="0"/>
          <a:chOff x="0" y="0"/>
          <a:chExt cx="0" cy="0"/>
        </a:xfrm>
      </p:grpSpPr>
      <p:sp>
        <p:nvSpPr>
          <p:cNvPr id="5" name="Title 10">
            <a:extLst>
              <a:ext uri="{FF2B5EF4-FFF2-40B4-BE49-F238E27FC236}">
                <a16:creationId xmlns:a16="http://schemas.microsoft.com/office/drawing/2014/main" id="{DA5B0225-239A-1D4F-B38D-60D255707AE4}"/>
              </a:ext>
            </a:extLst>
          </p:cNvPr>
          <p:cNvSpPr>
            <a:spLocks noGrp="1"/>
          </p:cNvSpPr>
          <p:nvPr>
            <p:ph type="title"/>
          </p:nvPr>
        </p:nvSpPr>
        <p:spPr>
          <a:xfrm>
            <a:off x="274604" y="295275"/>
            <a:ext cx="11888047" cy="917575"/>
          </a:xfrm>
        </p:spPr>
        <p:txBody>
          <a:bodyPr/>
          <a:lstStyle/>
          <a:p>
            <a:r>
              <a:rPr lang="en-US" dirty="0">
                <a:cs typeface="Segoe UI Light"/>
              </a:rPr>
              <a:t>Executive Summary</a:t>
            </a:r>
            <a:endParaRPr lang="en-US" dirty="0"/>
          </a:p>
        </p:txBody>
      </p:sp>
    </p:spTree>
    <p:extLst>
      <p:ext uri="{BB962C8B-B14F-4D97-AF65-F5344CB8AC3E}">
        <p14:creationId xmlns:p14="http://schemas.microsoft.com/office/powerpoint/2010/main" val="1189063196"/>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Focus Area Assessment">
    <p:spTree>
      <p:nvGrpSpPr>
        <p:cNvPr id="1" name=""/>
        <p:cNvGrpSpPr/>
        <p:nvPr/>
      </p:nvGrpSpPr>
      <p:grpSpPr>
        <a:xfrm>
          <a:off x="0" y="0"/>
          <a:ext cx="0" cy="0"/>
          <a:chOff x="0" y="0"/>
          <a:chExt cx="0" cy="0"/>
        </a:xfrm>
      </p:grpSpPr>
      <p:sp>
        <p:nvSpPr>
          <p:cNvPr id="5" name="Title 10">
            <a:extLst>
              <a:ext uri="{FF2B5EF4-FFF2-40B4-BE49-F238E27FC236}">
                <a16:creationId xmlns:a16="http://schemas.microsoft.com/office/drawing/2014/main" id="{9E2C8227-A5B0-2B4E-A5F7-1604CB3AD72F}"/>
              </a:ext>
            </a:extLst>
          </p:cNvPr>
          <p:cNvSpPr>
            <a:spLocks noGrp="1"/>
          </p:cNvSpPr>
          <p:nvPr>
            <p:ph type="title" hasCustomPrompt="1"/>
          </p:nvPr>
        </p:nvSpPr>
        <p:spPr>
          <a:xfrm>
            <a:off x="278571" y="293272"/>
            <a:ext cx="11888047" cy="917575"/>
          </a:xfrm>
        </p:spPr>
        <p:txBody>
          <a:bodyPr/>
          <a:lstStyle/>
          <a:p>
            <a:r>
              <a:rPr lang="en-US" dirty="0">
                <a:solidFill>
                  <a:schemeClr val="tx1"/>
                </a:solidFill>
                <a:latin typeface="Segoe UI Light"/>
                <a:cs typeface="Segoe UI Light"/>
              </a:rPr>
              <a:t>Focus Area</a:t>
            </a:r>
            <a:endParaRPr lang="en-US" dirty="0">
              <a:cs typeface="Segoe UI Light"/>
            </a:endParaRPr>
          </a:p>
        </p:txBody>
      </p:sp>
    </p:spTree>
    <p:extLst>
      <p:ext uri="{BB962C8B-B14F-4D97-AF65-F5344CB8AC3E}">
        <p14:creationId xmlns:p14="http://schemas.microsoft.com/office/powerpoint/2010/main" val="3311556723"/>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04" y="295275"/>
            <a:ext cx="11888047" cy="917575"/>
          </a:xfrm>
          <a:prstGeom prst="rect">
            <a:avLst/>
          </a:prstGeom>
        </p:spPr>
        <p:txBody>
          <a:bodyPr vert="horz" wrap="square" lIns="146304" tIns="91440" rIns="146304" bIns="91440" rtlCol="0" anchor="t">
            <a:noAutofit/>
          </a:bodyPr>
          <a:lstStyle/>
          <a:p>
            <a:r>
              <a:rPr lang="en-US"/>
              <a:t>Click to edit Master title style</a:t>
            </a:r>
          </a:p>
        </p:txBody>
      </p:sp>
      <p:sp>
        <p:nvSpPr>
          <p:cNvPr id="4" name="Text Placeholder 3"/>
          <p:cNvSpPr>
            <a:spLocks noGrp="1"/>
          </p:cNvSpPr>
          <p:nvPr>
            <p:ph type="body" idx="1"/>
          </p:nvPr>
        </p:nvSpPr>
        <p:spPr>
          <a:xfrm>
            <a:off x="274605" y="1212851"/>
            <a:ext cx="11885681" cy="2308324"/>
          </a:xfrm>
          <a:prstGeom prst="rect">
            <a:avLst/>
          </a:prstGeom>
        </p:spPr>
        <p:txBody>
          <a:bodyPr vert="horz" wrap="square" lIns="146304" tIns="91440" rIns="146304" bIns="91440" rtlCol="0">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88427678"/>
      </p:ext>
    </p:extLst>
  </p:cSld>
  <p:clrMap bg1="lt1" tx1="dk1" bg2="lt2" tx2="dk2" accent1="accent1" accent2="accent2" accent3="accent3" accent4="accent4" accent5="accent5" accent6="accent6" hlink="hlink" folHlink="folHlink"/>
  <p:sldLayoutIdLst>
    <p:sldLayoutId id="2147484266" r:id="rId1"/>
    <p:sldLayoutId id="2147484515" r:id="rId2"/>
    <p:sldLayoutId id="2147484256" r:id="rId3"/>
  </p:sldLayoutIdLst>
  <p:transition>
    <p:fade/>
  </p:transition>
  <p:txStyles>
    <p:titleStyle>
      <a:lvl1pPr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2286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3600" kern="1200" spc="0" baseline="0">
          <a:gradFill>
            <a:gsLst>
              <a:gs pos="1250">
                <a:schemeClr val="tx1"/>
              </a:gs>
              <a:gs pos="100000">
                <a:schemeClr val="tx1"/>
              </a:gs>
            </a:gsLst>
            <a:lin ang="5400000" scaled="0"/>
          </a:gradFill>
          <a:latin typeface="+mj-lt"/>
          <a:ea typeface="+mn-ea"/>
          <a:cs typeface="+mn-cs"/>
        </a:defRPr>
      </a:lvl1pPr>
      <a:lvl2pPr marL="4572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800" kern="1200" spc="0" baseline="0">
          <a:gradFill>
            <a:gsLst>
              <a:gs pos="1250">
                <a:schemeClr val="tx1"/>
              </a:gs>
              <a:gs pos="100000">
                <a:schemeClr val="tx1"/>
              </a:gs>
            </a:gsLst>
            <a:lin ang="5400000" scaled="0"/>
          </a:gradFill>
          <a:latin typeface="+mn-lt"/>
          <a:ea typeface="+mn-ea"/>
          <a:cs typeface="+mn-cs"/>
        </a:defRPr>
      </a:lvl2pPr>
      <a:lvl3pPr marL="6858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9144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200" kern="1200" spc="0" baseline="0">
          <a:gradFill>
            <a:gsLst>
              <a:gs pos="1250">
                <a:schemeClr val="tx1"/>
              </a:gs>
              <a:gs pos="100000">
                <a:schemeClr val="tx1"/>
              </a:gs>
            </a:gsLst>
            <a:lin ang="5400000" scaled="0"/>
          </a:gradFill>
          <a:latin typeface="+mn-lt"/>
          <a:ea typeface="+mn-ea"/>
          <a:cs typeface="+mn-cs"/>
        </a:defRPr>
      </a:lvl4pPr>
      <a:lvl5pPr marL="11430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2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pos="749" userDrawn="1">
          <p15:clr>
            <a:srgbClr val="5ACBF0"/>
          </p15:clr>
        </p15:guide>
        <p15:guide id="4" pos="1325" userDrawn="1">
          <p15:clr>
            <a:srgbClr val="5ACBF0"/>
          </p15:clr>
        </p15:guide>
        <p15:guide id="5" pos="1901" userDrawn="1">
          <p15:clr>
            <a:srgbClr val="5ACBF0"/>
          </p15:clr>
        </p15:guide>
        <p15:guide id="6" pos="2477" userDrawn="1">
          <p15:clr>
            <a:srgbClr val="5ACBF0"/>
          </p15:clr>
        </p15:guide>
        <p15:guide id="7" pos="3053" userDrawn="1">
          <p15:clr>
            <a:srgbClr val="5ACBF0"/>
          </p15:clr>
        </p15:guide>
        <p15:guide id="8" pos="3629" userDrawn="1">
          <p15:clr>
            <a:srgbClr val="5ACBF0"/>
          </p15:clr>
        </p15:guide>
        <p15:guide id="9" pos="4204" userDrawn="1">
          <p15:clr>
            <a:srgbClr val="5ACBF0"/>
          </p15:clr>
        </p15:guide>
        <p15:guide id="10" pos="4780" userDrawn="1">
          <p15:clr>
            <a:srgbClr val="5ACBF0"/>
          </p15:clr>
        </p15:guide>
        <p15:guide id="11" pos="5356" userDrawn="1">
          <p15:clr>
            <a:srgbClr val="5ACBF0"/>
          </p15:clr>
        </p15:guide>
        <p15:guide id="12" pos="5932" userDrawn="1">
          <p15:clr>
            <a:srgbClr val="5ACBF0"/>
          </p15:clr>
        </p15:guide>
        <p15:guide id="13" pos="6508" userDrawn="1">
          <p15:clr>
            <a:srgbClr val="5ACBF0"/>
          </p15:clr>
        </p15:guide>
        <p15:guide id="14" pos="7084" userDrawn="1">
          <p15:clr>
            <a:srgbClr val="5ACBF0"/>
          </p15:clr>
        </p15:guide>
        <p15:guide id="15" pos="7660" userDrawn="1">
          <p15:clr>
            <a:srgbClr val="5ACBF0"/>
          </p15:clr>
        </p15:guide>
        <p15:guide id="16" pos="288" userDrawn="1">
          <p15:clr>
            <a:srgbClr val="C35EA4"/>
          </p15:clr>
        </p15:guide>
        <p15:guide id="17" pos="7545" userDrawn="1">
          <p15:clr>
            <a:srgbClr val="C35EA4"/>
          </p15:clr>
        </p15:guide>
        <p15:guide id="18" orient="horz" pos="763" userDrawn="1">
          <p15:clr>
            <a:srgbClr val="5ACBF0"/>
          </p15:clr>
        </p15:guide>
        <p15:guide id="19" orient="horz" pos="1339" userDrawn="1">
          <p15:clr>
            <a:srgbClr val="5ACBF0"/>
          </p15:clr>
        </p15:guide>
        <p15:guide id="20" orient="horz" pos="1915" userDrawn="1">
          <p15:clr>
            <a:srgbClr val="5ACBF0"/>
          </p15:clr>
        </p15:guide>
        <p15:guide id="21" orient="horz" pos="2491" userDrawn="1">
          <p15:clr>
            <a:srgbClr val="5ACBF0"/>
          </p15:clr>
        </p15:guide>
        <p15:guide id="22" orient="horz" pos="3067" userDrawn="1">
          <p15:clr>
            <a:srgbClr val="5ACBF0"/>
          </p15:clr>
        </p15:guide>
        <p15:guide id="23" orient="horz" pos="3643" userDrawn="1">
          <p15:clr>
            <a:srgbClr val="5ACBF0"/>
          </p15:clr>
        </p15:guide>
        <p15:guide id="24" orient="horz" pos="4219" userDrawn="1">
          <p15:clr>
            <a:srgbClr val="5ACBF0"/>
          </p15:clr>
        </p15:guide>
        <p15:guide id="25" orient="horz" pos="302" userDrawn="1">
          <p15:clr>
            <a:srgbClr val="C35EA4"/>
          </p15:clr>
        </p15:guide>
        <p15:guide id="26" orient="horz" pos="4104" userDrawn="1">
          <p15:clr>
            <a:srgbClr val="C35EA4"/>
          </p15:clr>
        </p15:guide>
      </p15:sldGuideLst>
    </p:ext>
  </p:extLst>
</p:sldMaster>
</file>

<file path=ppt/slides/_rels/slide1.xml.rels>&#65279;<?xml version="1.0" encoding="utf-8"?><Relationships xmlns="http://schemas.openxmlformats.org/package/2006/relationships"><Relationship Type="http://schemas.openxmlformats.org/officeDocument/2006/relationships/notesSlide" Target="../notesSlides/notesSlide1.xml" Id="rId2" /><Relationship Type="http://schemas.openxmlformats.org/officeDocument/2006/relationships/slideLayout" Target="../slideLayouts/slideLayout1.xml" Id="rId1" /><Relationship Type="http://schemas.openxmlformats.org/officeDocument/2006/relationships/hyperlink" Target="https://portal.azure.com/72f988bf-86f1-41af-91ab-2d7cd011db47/#blade/Microsoft_OperationsManagementSuite_Workspace/WidgetBlade/id/%2Fsubscriptions%2F32b27985-33c9-4204-aa93-2e1ada36cbed%2FresourceGroups%2Fasdoms-lab-rg%2Fproviders%2FMicrosoft.OperationalInsights%2Fworkspaces%2Fasdoms-premier-public-wus2/title/Exchange%20Online%20Assessment/componentId/ExchangeOnlineAssessment/parameters/%7B%7D/lockedTheme/false" TargetMode="External" Id="rId3" /></Relationships>
</file>

<file path=ppt/slides/_rels/slide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&#65279;<?xml version="1.0" encoding="utf-8"?><Relationships xmlns="http://schemas.openxmlformats.org/package/2006/relationships"><Relationship Type="http://schemas.openxmlformats.org/officeDocument/2006/relationships/slideLayout" Target="/ppt/slideLayouts/slideLayout3.xml" Id="rId1" /><Relationship Type="http://schemas.openxmlformats.org/officeDocument/2006/relationships/chart" Target="/ppt/slides/charts/chart3.xml" Id="rId3" /></Relationships>
</file>

<file path=ppt/slides/_rels/slide5.xml.rels>&#65279;<?xml version="1.0" encoding="utf-8"?><Relationships xmlns="http://schemas.openxmlformats.org/package/2006/relationships"><Relationship Type="http://schemas.openxmlformats.org/officeDocument/2006/relationships/slideLayout" Target="/ppt/slideLayouts/slideLayout3.xml" Id="rId1" /><Relationship Type="http://schemas.openxmlformats.org/officeDocument/2006/relationships/chart" Target="/ppt/slides/charts/chart4.xml" Id="rId3" /></Relationships>
</file>

<file path=ppt/slides/_rels/slide6.xml.rels>&#65279;<?xml version="1.0" encoding="utf-8"?><Relationships xmlns="http://schemas.openxmlformats.org/package/2006/relationships"><Relationship Type="http://schemas.openxmlformats.org/officeDocument/2006/relationships/slideLayout" Target="/ppt/slideLayouts/slideLayout3.xml" Id="rId1" /><Relationship Type="http://schemas.openxmlformats.org/officeDocument/2006/relationships/chart" Target="/ppt/slides/charts/chart5.xml" Id="rId3" /></Relationships>
</file>

<file path=ppt/slides/_rels/slide7.xml.rels>&#65279;<?xml version="1.0" encoding="utf-8"?><Relationships xmlns="http://schemas.openxmlformats.org/package/2006/relationships"><Relationship Type="http://schemas.openxmlformats.org/officeDocument/2006/relationships/slideLayout" Target="/ppt/slideLayouts/slideLayout3.xml" Id="rId1" /><Relationship Type="http://schemas.openxmlformats.org/officeDocument/2006/relationships/chart" Target="/ppt/slides/charts/chart6.xml" Id="rId3" /></Relationships>
</file>

<file path=ppt/slides/_rels/slide8.xml.rels>&#65279;<?xml version="1.0" encoding="utf-8"?><Relationships xmlns="http://schemas.openxmlformats.org/package/2006/relationships"><Relationship Type="http://schemas.openxmlformats.org/officeDocument/2006/relationships/slideLayout" Target="/ppt/slideLayouts/slideLayout3.xml" Id="rId1" /><Relationship Type="http://schemas.openxmlformats.org/officeDocument/2006/relationships/chart" Target="/ppt/slides/charts/chart7.xml" Id="rId3" /></Relationships>
</file>

<file path=ppt/slides/charts/_rels/chart3.xml.rels>&#65279;<?xml version="1.0" encoding="utf-8"?><Relationships xmlns="http://schemas.openxmlformats.org/package/2006/relationships"><Relationship Type="http://schemas.openxmlformats.org/officeDocument/2006/relationships/package" Target="/ppt/slides/charts/embeddings/package3.bin" Id="R92750685e61a4fdd" /></Relationships>
</file>

<file path=ppt/slides/charts/_rels/chart4.xml.rels>&#65279;<?xml version="1.0" encoding="utf-8"?><Relationships xmlns="http://schemas.openxmlformats.org/package/2006/relationships"><Relationship Type="http://schemas.openxmlformats.org/officeDocument/2006/relationships/package" Target="/ppt/slides/charts/embeddings/package4.bin" Id="R14781b3e10374a3b" /></Relationships>
</file>

<file path=ppt/slides/charts/_rels/chart5.xml.rels>&#65279;<?xml version="1.0" encoding="utf-8"?><Relationships xmlns="http://schemas.openxmlformats.org/package/2006/relationships"><Relationship Type="http://schemas.openxmlformats.org/officeDocument/2006/relationships/package" Target="/ppt/slides/charts/embeddings/package5.bin" Id="R9f2a8fcd12c84800" /></Relationships>
</file>

<file path=ppt/slides/charts/_rels/chart6.xml.rels>&#65279;<?xml version="1.0" encoding="utf-8"?><Relationships xmlns="http://schemas.openxmlformats.org/package/2006/relationships"><Relationship Type="http://schemas.openxmlformats.org/officeDocument/2006/relationships/package" Target="/ppt/slides/charts/embeddings/package6.bin" Id="R2ed410e4825e4fe4" /></Relationships>
</file>

<file path=ppt/slides/charts/_rels/chart7.xml.rels>&#65279;<?xml version="1.0" encoding="utf-8"?><Relationships xmlns="http://schemas.openxmlformats.org/package/2006/relationships"><Relationship Type="http://schemas.openxmlformats.org/officeDocument/2006/relationships/package" Target="/ppt/slides/charts/embeddings/package7.bin" Id="R849a895ab77f4cfd" /></Relationships>
</file>

<file path=ppt/slides/charts/chart3.xml><?xml version="1.0" encoding="utf-8"?>
<c:chartSpace xmlns:mc="http://schemas.openxmlformats.org/markup-compatibility/2006" xmlns:c14="http://schemas.microsoft.com/office/drawing/2007/8/2/chart" xmlns:c16="http://schemas.microsoft.com/office/drawing/2014/chart" xmlns:c16r3="http://schemas.microsoft.com/office/drawing/2017/03/chart"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3157342957534466"/>
          <c:y val="7.4125131124999966E-2"/>
          <c:w val="0.57144358712920162"/>
          <c:h val="0.55791760561713732"/>
        </c:manualLayout>
      </c:layout>
      <c:doughnutChart>
        <c:varyColors val="1"/>
        <c:ser>
          <c:idx val="0"/>
          <c:order val="0"/>
          <c:tx>
            <c:strRef>
              <c:f>Sheet1!$B$1</c:f>
              <c:strCache>
                <c:ptCount val="1"/>
                <c:pt idx="0">
                  <c:v>Column1</c:v>
                </c:pt>
              </c:strCache>
            </c:strRef>
          </c:tx>
          <c:dPt>
            <c:idx val="0"/>
            <c:bubble3D val="0"/>
            <c:spPr>
              <a:solidFill>
                <a:srgbClr val="FF0000"/>
              </a:solidFill>
              <a:ln>
                <a:noFill/>
              </a:ln>
              <a:effectLst/>
            </c:spPr>
            <c:extLst>
              <c:ext xmlns:c16="http://schemas.microsoft.com/office/drawing/2014/chart" uri="{C3380CC4-5D6E-409C-BE32-E72D297353CC}">
                <c16:uniqueId val="{00000001-FA6C-47B7-B75A-848DD4F0031B}"/>
              </c:ext>
            </c:extLst>
          </c:dPt>
          <c:dPt>
            <c:idx val="1"/>
            <c:bubble3D val="0"/>
            <c:spPr>
              <a:solidFill>
                <a:schemeClr val="accent2">
                  <a:shade val="80000"/>
                  <a:satMod val="180000"/>
                </a:schemeClr>
              </a:solidFill>
              <a:ln>
                <a:noFill/>
              </a:ln>
              <a:effectLst/>
            </c:spPr>
            <c:extLst>
              <c:ext xmlns:c16="http://schemas.microsoft.com/office/drawing/2014/chart" uri="{C3380CC4-5D6E-409C-BE32-E72D297353CC}">
                <c16:uniqueId val="{00000003-FA6C-47B7-B75A-848DD4F0031B}"/>
              </c:ext>
            </c:extLst>
          </c:dPt>
          <c:dPt>
            <c:idx val="2"/>
            <c:bubble3D val="0"/>
            <c:spPr>
              <a:solidFill>
                <a:srgbClr val="00BCF2"/>
              </a:solidFill>
              <a:ln>
                <a:noFill/>
              </a:ln>
              <a:effectLst/>
            </c:spPr>
            <c:extLst>
              <c:ext xmlns:c16="http://schemas.microsoft.com/office/drawing/2014/chart" uri="{C3380CC4-5D6E-409C-BE32-E72D297353CC}">
                <c16:uniqueId val="{00000005-FA6C-47B7-B75A-848DD4F0031B}"/>
              </c:ext>
            </c:extLst>
          </c:dPt>
          <c:dPt>
            <c:idx val="3"/>
            <c:bubble3D val="0"/>
            <c:spPr>
              <a:solidFill>
                <a:schemeClr val="accent4">
                  <a:shade val="80000"/>
                  <a:satMod val="180000"/>
                </a:schemeClr>
              </a:solidFill>
              <a:ln>
                <a:noFill/>
              </a:ln>
              <a:effectLst/>
            </c:spPr>
            <c:extLst>
              <c:ext xmlns:c16="http://schemas.microsoft.com/office/drawing/2014/chart" uri="{C3380CC4-5D6E-409C-BE32-E72D297353CC}">
                <c16:uniqueId val="{00000007-FA6C-47B7-B75A-848DD4F0031B}"/>
              </c:ext>
            </c:extLst>
          </c:dPt>
          <c:dPt>
            <c:idx val="4"/>
            <c:bubble3D val="0"/>
            <c:spPr>
              <a:solidFill>
                <a:srgbClr val="458B74"/>
              </a:solidFill>
              <a:ln>
                <a:noFill/>
              </a:ln>
              <a:effectLst/>
            </c:spPr>
            <c:extLst>
              <c:ext xmlns:c16="http://schemas.microsoft.com/office/drawing/2014/chart" uri="{C3380CC4-5D6E-409C-BE32-E72D297353CC}">
                <c16:uniqueId val="{00000009-FA6C-47B7-B75A-848DD4F0031B}"/>
              </c:ext>
            </c:extLst>
          </c:dPt>
          <c:dPt>
            <c:idx val="5"/>
            <c:bubble3D val="0"/>
            <c:spPr>
              <a:solidFill>
                <a:schemeClr val="accent6">
                  <a:shade val="80000"/>
                  <a:satMod val="180000"/>
                </a:schemeClr>
              </a:solidFill>
              <a:ln>
                <a:noFill/>
              </a:ln>
              <a:effectLst/>
            </c:spPr>
            <c:extLst>
              <c:ext xmlns:c16="http://schemas.microsoft.com/office/drawing/2014/chart" uri="{C3380CC4-5D6E-409C-BE32-E72D297353CC}">
                <c16:uniqueId val="{0000000B-D4A5-42B4-A6D5-56956EA5AB38}"/>
              </c:ext>
            </c:extLst>
          </c:dPt>
          <c:dPt>
            <c:idx val="6"/>
            <c:bubble3D val="0"/>
            <c:spPr>
              <a:solidFill>
                <a:srgbClr val="70AD47"/>
              </a:solidFill>
              <a:ln>
                <a:noFill/>
              </a:ln>
              <a:effectLst/>
            </c:spPr>
            <c:extLst>
              <c:ext xmlns:c16="http://schemas.microsoft.com/office/drawing/2014/chart" uri="{C3380CC4-5D6E-409C-BE32-E72D297353CC}">
                <c16:uniqueId val="{0000000D-D4A5-42B4-A6D5-56956EA5AB38}"/>
              </c:ext>
            </c:extLst>
          </c:dPt>
          <c:dLbls>
            <c:delete val="1"/>
          </c:dLbls>
          <c:cat>
            <c:strRef>
              <c:f>Sheet1!$A$2:$A$8</c:f>
              <c:strCache>
                <c:ptCount val="7"/>
                <c:pt idx="0">
                  <c:v>0 High Priority </c:v>
                </c:pt>
                <c:pt idx="2">
                  <c:v>1 Low Priority</c:v>
                </c:pt>
                <c:pt idx="4">
                  <c:v>0 Resolved</c:v>
                </c:pt>
                <c:pt idx="6">
                  <c:v>3 Passed Checks</c:v>
                </c:pt>
              </c:strCache>
            </c:strRef>
          </c:cat>
          <c:val>
            <c:numRef>
              <c:f>Sheet1!$B$2:$B$8</c:f>
              <c:numCache>
                <c:formatCode>General</c:formatCode>
                <c:ptCount val="7"/>
                <c:pt idx="0">
                  <c:v>0</c:v>
                </c:pt>
                <c:pt idx="2">
                  <c:v>1</c:v>
                </c:pt>
                <c:pt idx="4">
                  <c:v>0</c:v>
                </c:pt>
                <c:pt idx="6">
                  <c:v>3</c:v>
                </c:pt>
              </c:numCache>
            </c:numRef>
          </c:val>
          <c:extLst>
            <c:ext xmlns:c16="http://schemas.microsoft.com/office/drawing/2014/chart" uri="{C3380CC4-5D6E-409C-BE32-E72D297353CC}">
              <c16:uniqueId val="{0000000A-FA6C-47B7-B75A-848DD4F0031B}"/>
            </c:ext>
          </c:extLst>
        </c:ser>
        <c:dLbls>
          <c:showLegendKey val="0"/>
          <c:showVal val="0"/>
          <c:showCatName val="0"/>
          <c:showSerName val="0"/>
          <c:showPercent val="1"/>
          <c:showBubbleSize val="0"/>
          <c:showLeaderLines val="1"/>
        </c:dLbls>
        <c:firstSliceAng val="0"/>
        <c:holeSize val="68"/>
      </c:doughnutChart>
      <c:spPr>
        <a:noFill/>
        <a:ln>
          <a:noFill/>
        </a:ln>
        <a:effectLst/>
      </c:spPr>
    </c:plotArea>
    <c:legend>
      <c:legendPos val="b"/>
      <c:legendEntry>
        <c:idx val="0"/>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1"/>
        <c:delete val="1"/>
      </c:legendEntry>
      <c:legendEntry>
        <c:idx val="2"/>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3"/>
        <c:delete val="1"/>
      </c:legendEntry>
      <c:legendEntry>
        <c:idx val="4"/>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5"/>
        <c:delete val="1"/>
      </c:legendEntry>
      <c:legendEntry>
        <c:idx val="6"/>
        <c:txPr>
          <a:bodyPr rot="0" spcFirstLastPara="1" vertOverflow="ellipsis" vert="horz" wrap="square" anchor="ctr" anchorCtr="1"/>
          <a:lstStyle/>
          <a:p>
            <a:pPr>
              <a:defRPr sz="1400" b="0" i="0" u="none" strike="noStrike" kern="1200" baseline="0">
                <a:solidFill>
                  <a:schemeClr val="accent6">
                    <a:lumMod val="10000"/>
                  </a:schemeClr>
                </a:solidFill>
                <a:latin typeface="+mn-lt"/>
                <a:ea typeface="+mn-ea"/>
                <a:cs typeface="+mn-cs"/>
              </a:defRPr>
            </a:pPr>
            <a:endParaRPr lang="en-US"/>
          </a:p>
        </c:txPr>
      </c:legendEntry>
      <c:layout>
        <c:manualLayout>
          <c:xMode val="edge"/>
          <c:yMode val="edge"/>
          <c:x val="0.22440058471914925"/>
          <c:y val="0.6664353628595564"/>
          <c:w val="0.63462981718805178"/>
          <c:h val="0.31109398808344169"/>
        </c:manualLayout>
      </c:layout>
      <c:overlay val="0"/>
      <c:spPr>
        <a:noFill/>
        <a:ln>
          <a:noFill/>
        </a:ln>
        <a:effectLst/>
      </c:spPr>
      <c:txPr>
        <a:bodyPr rot="0" spcFirstLastPara="1" vertOverflow="ellipsis" vert="horz" wrap="square" anchor="ctr" anchorCtr="1"/>
        <a:lstStyle/>
        <a:p>
          <a:pPr>
            <a:defRPr sz="1400" b="0" i="0" u="none" strike="noStrike" kern="1200" baseline="0">
              <a:solidFill>
                <a:srgbClr val="5B2D9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92750685e61a4fdd">
    <c:autoUpdate val="0"/>
  </c:externalData>
</c:chartSpace>
</file>

<file path=ppt/slides/charts/chart4.xml><?xml version="1.0" encoding="utf-8"?>
<c:chartSpace xmlns:mc="http://schemas.openxmlformats.org/markup-compatibility/2006" xmlns:c14="http://schemas.microsoft.com/office/drawing/2007/8/2/chart" xmlns:c16="http://schemas.microsoft.com/office/drawing/2014/chart" xmlns:c16r3="http://schemas.microsoft.com/office/drawing/2017/03/chart"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3157342957534466"/>
          <c:y val="7.4125131124999966E-2"/>
          <c:w val="0.57144358712920162"/>
          <c:h val="0.55791760561713732"/>
        </c:manualLayout>
      </c:layout>
      <c:doughnutChart>
        <c:varyColors val="1"/>
        <c:ser>
          <c:idx val="0"/>
          <c:order val="0"/>
          <c:tx>
            <c:strRef>
              <c:f>Sheet1!$B$1</c:f>
              <c:strCache>
                <c:ptCount val="1"/>
                <c:pt idx="0">
                  <c:v>Column1</c:v>
                </c:pt>
              </c:strCache>
            </c:strRef>
          </c:tx>
          <c:dPt>
            <c:idx val="0"/>
            <c:bubble3D val="0"/>
            <c:spPr>
              <a:solidFill>
                <a:srgbClr val="FF0000"/>
              </a:solidFill>
              <a:ln>
                <a:noFill/>
              </a:ln>
              <a:effectLst/>
            </c:spPr>
            <c:extLst>
              <c:ext xmlns:c16="http://schemas.microsoft.com/office/drawing/2014/chart" uri="{C3380CC4-5D6E-409C-BE32-E72D297353CC}">
                <c16:uniqueId val="{00000001-FA6C-47B7-B75A-848DD4F0031B}"/>
              </c:ext>
            </c:extLst>
          </c:dPt>
          <c:dPt>
            <c:idx val="1"/>
            <c:bubble3D val="0"/>
            <c:spPr>
              <a:solidFill>
                <a:schemeClr val="accent2">
                  <a:shade val="80000"/>
                  <a:satMod val="180000"/>
                </a:schemeClr>
              </a:solidFill>
              <a:ln>
                <a:noFill/>
              </a:ln>
              <a:effectLst/>
            </c:spPr>
            <c:extLst>
              <c:ext xmlns:c16="http://schemas.microsoft.com/office/drawing/2014/chart" uri="{C3380CC4-5D6E-409C-BE32-E72D297353CC}">
                <c16:uniqueId val="{00000003-FA6C-47B7-B75A-848DD4F0031B}"/>
              </c:ext>
            </c:extLst>
          </c:dPt>
          <c:dPt>
            <c:idx val="2"/>
            <c:bubble3D val="0"/>
            <c:spPr>
              <a:solidFill>
                <a:srgbClr val="00BCF2"/>
              </a:solidFill>
              <a:ln>
                <a:noFill/>
              </a:ln>
              <a:effectLst/>
            </c:spPr>
            <c:extLst>
              <c:ext xmlns:c16="http://schemas.microsoft.com/office/drawing/2014/chart" uri="{C3380CC4-5D6E-409C-BE32-E72D297353CC}">
                <c16:uniqueId val="{00000005-FA6C-47B7-B75A-848DD4F0031B}"/>
              </c:ext>
            </c:extLst>
          </c:dPt>
          <c:dPt>
            <c:idx val="3"/>
            <c:bubble3D val="0"/>
            <c:spPr>
              <a:solidFill>
                <a:schemeClr val="accent4">
                  <a:shade val="80000"/>
                  <a:satMod val="180000"/>
                </a:schemeClr>
              </a:solidFill>
              <a:ln>
                <a:noFill/>
              </a:ln>
              <a:effectLst/>
            </c:spPr>
            <c:extLst>
              <c:ext xmlns:c16="http://schemas.microsoft.com/office/drawing/2014/chart" uri="{C3380CC4-5D6E-409C-BE32-E72D297353CC}">
                <c16:uniqueId val="{00000007-FA6C-47B7-B75A-848DD4F0031B}"/>
              </c:ext>
            </c:extLst>
          </c:dPt>
          <c:dPt>
            <c:idx val="4"/>
            <c:bubble3D val="0"/>
            <c:spPr>
              <a:solidFill>
                <a:srgbClr val="458B74"/>
              </a:solidFill>
              <a:ln>
                <a:noFill/>
              </a:ln>
              <a:effectLst/>
            </c:spPr>
            <c:extLst>
              <c:ext xmlns:c16="http://schemas.microsoft.com/office/drawing/2014/chart" uri="{C3380CC4-5D6E-409C-BE32-E72D297353CC}">
                <c16:uniqueId val="{00000009-FA6C-47B7-B75A-848DD4F0031B}"/>
              </c:ext>
            </c:extLst>
          </c:dPt>
          <c:dPt>
            <c:idx val="5"/>
            <c:bubble3D val="0"/>
            <c:spPr>
              <a:solidFill>
                <a:schemeClr val="accent6">
                  <a:shade val="80000"/>
                  <a:satMod val="180000"/>
                </a:schemeClr>
              </a:solidFill>
              <a:ln>
                <a:noFill/>
              </a:ln>
              <a:effectLst/>
            </c:spPr>
            <c:extLst>
              <c:ext xmlns:c16="http://schemas.microsoft.com/office/drawing/2014/chart" uri="{C3380CC4-5D6E-409C-BE32-E72D297353CC}">
                <c16:uniqueId val="{0000000B-D4A5-42B4-A6D5-56956EA5AB38}"/>
              </c:ext>
            </c:extLst>
          </c:dPt>
          <c:dPt>
            <c:idx val="6"/>
            <c:bubble3D val="0"/>
            <c:spPr>
              <a:solidFill>
                <a:srgbClr val="70AD47"/>
              </a:solidFill>
              <a:ln>
                <a:noFill/>
              </a:ln>
              <a:effectLst/>
            </c:spPr>
            <c:extLst>
              <c:ext xmlns:c16="http://schemas.microsoft.com/office/drawing/2014/chart" uri="{C3380CC4-5D6E-409C-BE32-E72D297353CC}">
                <c16:uniqueId val="{0000000D-D4A5-42B4-A6D5-56956EA5AB38}"/>
              </c:ext>
            </c:extLst>
          </c:dPt>
          <c:dLbls>
            <c:delete val="1"/>
          </c:dLbls>
          <c:cat>
            <c:strRef>
              <c:f>Sheet1!$A$2:$A$8</c:f>
              <c:strCache>
                <c:ptCount val="7"/>
                <c:pt idx="0">
                  <c:v>2 High Priority </c:v>
                </c:pt>
                <c:pt idx="2">
                  <c:v>9 Low Priority</c:v>
                </c:pt>
                <c:pt idx="4">
                  <c:v>0 Resolved</c:v>
                </c:pt>
                <c:pt idx="6">
                  <c:v>7 Passed Checks</c:v>
                </c:pt>
              </c:strCache>
            </c:strRef>
          </c:cat>
          <c:val>
            <c:numRef>
              <c:f>Sheet1!$B$2:$B$8</c:f>
              <c:numCache>
                <c:formatCode>General</c:formatCode>
                <c:ptCount val="7"/>
                <c:pt idx="0">
                  <c:v>2</c:v>
                </c:pt>
                <c:pt idx="2">
                  <c:v>9</c:v>
                </c:pt>
                <c:pt idx="4">
                  <c:v>0</c:v>
                </c:pt>
                <c:pt idx="6">
                  <c:v>7</c:v>
                </c:pt>
              </c:numCache>
            </c:numRef>
          </c:val>
          <c:extLst>
            <c:ext xmlns:c16="http://schemas.microsoft.com/office/drawing/2014/chart" uri="{C3380CC4-5D6E-409C-BE32-E72D297353CC}">
              <c16:uniqueId val="{0000000A-FA6C-47B7-B75A-848DD4F0031B}"/>
            </c:ext>
          </c:extLst>
        </c:ser>
        <c:dLbls>
          <c:showLegendKey val="0"/>
          <c:showVal val="0"/>
          <c:showCatName val="0"/>
          <c:showSerName val="0"/>
          <c:showPercent val="1"/>
          <c:showBubbleSize val="0"/>
          <c:showLeaderLines val="1"/>
        </c:dLbls>
        <c:firstSliceAng val="0"/>
        <c:holeSize val="68"/>
      </c:doughnutChart>
      <c:spPr>
        <a:noFill/>
        <a:ln>
          <a:noFill/>
        </a:ln>
        <a:effectLst/>
      </c:spPr>
    </c:plotArea>
    <c:legend>
      <c:legendPos val="b"/>
      <c:legendEntry>
        <c:idx val="0"/>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1"/>
        <c:delete val="1"/>
      </c:legendEntry>
      <c:legendEntry>
        <c:idx val="2"/>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3"/>
        <c:delete val="1"/>
      </c:legendEntry>
      <c:legendEntry>
        <c:idx val="4"/>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5"/>
        <c:delete val="1"/>
      </c:legendEntry>
      <c:legendEntry>
        <c:idx val="6"/>
        <c:txPr>
          <a:bodyPr rot="0" spcFirstLastPara="1" vertOverflow="ellipsis" vert="horz" wrap="square" anchor="ctr" anchorCtr="1"/>
          <a:lstStyle/>
          <a:p>
            <a:pPr>
              <a:defRPr sz="1400" b="0" i="0" u="none" strike="noStrike" kern="1200" baseline="0">
                <a:solidFill>
                  <a:schemeClr val="accent6">
                    <a:lumMod val="10000"/>
                  </a:schemeClr>
                </a:solidFill>
                <a:latin typeface="+mn-lt"/>
                <a:ea typeface="+mn-ea"/>
                <a:cs typeface="+mn-cs"/>
              </a:defRPr>
            </a:pPr>
            <a:endParaRPr lang="en-US"/>
          </a:p>
        </c:txPr>
      </c:legendEntry>
      <c:layout>
        <c:manualLayout>
          <c:xMode val="edge"/>
          <c:yMode val="edge"/>
          <c:x val="0.22440058471914925"/>
          <c:y val="0.6664353628595564"/>
          <c:w val="0.63462981718805178"/>
          <c:h val="0.31109398808344169"/>
        </c:manualLayout>
      </c:layout>
      <c:overlay val="0"/>
      <c:spPr>
        <a:noFill/>
        <a:ln>
          <a:noFill/>
        </a:ln>
        <a:effectLst/>
      </c:spPr>
      <c:txPr>
        <a:bodyPr rot="0" spcFirstLastPara="1" vertOverflow="ellipsis" vert="horz" wrap="square" anchor="ctr" anchorCtr="1"/>
        <a:lstStyle/>
        <a:p>
          <a:pPr>
            <a:defRPr sz="1400" b="0" i="0" u="none" strike="noStrike" kern="1200" baseline="0">
              <a:solidFill>
                <a:srgbClr val="5B2D9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14781b3e10374a3b">
    <c:autoUpdate val="0"/>
  </c:externalData>
</c:chartSpace>
</file>

<file path=ppt/slides/charts/chart5.xml><?xml version="1.0" encoding="utf-8"?>
<c:chartSpace xmlns:mc="http://schemas.openxmlformats.org/markup-compatibility/2006" xmlns:c14="http://schemas.microsoft.com/office/drawing/2007/8/2/chart" xmlns:c16="http://schemas.microsoft.com/office/drawing/2014/chart" xmlns:c16r3="http://schemas.microsoft.com/office/drawing/2017/03/chart"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3157342957534466"/>
          <c:y val="7.4125131124999966E-2"/>
          <c:w val="0.57144358712920162"/>
          <c:h val="0.55791760561713732"/>
        </c:manualLayout>
      </c:layout>
      <c:doughnutChart>
        <c:varyColors val="1"/>
        <c:ser>
          <c:idx val="0"/>
          <c:order val="0"/>
          <c:tx>
            <c:strRef>
              <c:f>Sheet1!$B$1</c:f>
              <c:strCache>
                <c:ptCount val="1"/>
                <c:pt idx="0">
                  <c:v>Column1</c:v>
                </c:pt>
              </c:strCache>
            </c:strRef>
          </c:tx>
          <c:dPt>
            <c:idx val="0"/>
            <c:bubble3D val="0"/>
            <c:spPr>
              <a:solidFill>
                <a:srgbClr val="FF0000"/>
              </a:solidFill>
              <a:ln>
                <a:noFill/>
              </a:ln>
              <a:effectLst/>
            </c:spPr>
            <c:extLst>
              <c:ext xmlns:c16="http://schemas.microsoft.com/office/drawing/2014/chart" uri="{C3380CC4-5D6E-409C-BE32-E72D297353CC}">
                <c16:uniqueId val="{00000001-FA6C-47B7-B75A-848DD4F0031B}"/>
              </c:ext>
            </c:extLst>
          </c:dPt>
          <c:dPt>
            <c:idx val="1"/>
            <c:bubble3D val="0"/>
            <c:spPr>
              <a:solidFill>
                <a:schemeClr val="accent2">
                  <a:shade val="80000"/>
                  <a:satMod val="180000"/>
                </a:schemeClr>
              </a:solidFill>
              <a:ln>
                <a:noFill/>
              </a:ln>
              <a:effectLst/>
            </c:spPr>
            <c:extLst>
              <c:ext xmlns:c16="http://schemas.microsoft.com/office/drawing/2014/chart" uri="{C3380CC4-5D6E-409C-BE32-E72D297353CC}">
                <c16:uniqueId val="{00000003-FA6C-47B7-B75A-848DD4F0031B}"/>
              </c:ext>
            </c:extLst>
          </c:dPt>
          <c:dPt>
            <c:idx val="2"/>
            <c:bubble3D val="0"/>
            <c:spPr>
              <a:solidFill>
                <a:srgbClr val="00BCF2"/>
              </a:solidFill>
              <a:ln>
                <a:noFill/>
              </a:ln>
              <a:effectLst/>
            </c:spPr>
            <c:extLst>
              <c:ext xmlns:c16="http://schemas.microsoft.com/office/drawing/2014/chart" uri="{C3380CC4-5D6E-409C-BE32-E72D297353CC}">
                <c16:uniqueId val="{00000005-FA6C-47B7-B75A-848DD4F0031B}"/>
              </c:ext>
            </c:extLst>
          </c:dPt>
          <c:dPt>
            <c:idx val="3"/>
            <c:bubble3D val="0"/>
            <c:spPr>
              <a:solidFill>
                <a:schemeClr val="accent4">
                  <a:shade val="80000"/>
                  <a:satMod val="180000"/>
                </a:schemeClr>
              </a:solidFill>
              <a:ln>
                <a:noFill/>
              </a:ln>
              <a:effectLst/>
            </c:spPr>
            <c:extLst>
              <c:ext xmlns:c16="http://schemas.microsoft.com/office/drawing/2014/chart" uri="{C3380CC4-5D6E-409C-BE32-E72D297353CC}">
                <c16:uniqueId val="{00000007-FA6C-47B7-B75A-848DD4F0031B}"/>
              </c:ext>
            </c:extLst>
          </c:dPt>
          <c:dPt>
            <c:idx val="4"/>
            <c:bubble3D val="0"/>
            <c:spPr>
              <a:solidFill>
                <a:srgbClr val="458B74"/>
              </a:solidFill>
              <a:ln>
                <a:noFill/>
              </a:ln>
              <a:effectLst/>
            </c:spPr>
            <c:extLst>
              <c:ext xmlns:c16="http://schemas.microsoft.com/office/drawing/2014/chart" uri="{C3380CC4-5D6E-409C-BE32-E72D297353CC}">
                <c16:uniqueId val="{00000009-FA6C-47B7-B75A-848DD4F0031B}"/>
              </c:ext>
            </c:extLst>
          </c:dPt>
          <c:dPt>
            <c:idx val="5"/>
            <c:bubble3D val="0"/>
            <c:spPr>
              <a:solidFill>
                <a:schemeClr val="accent6">
                  <a:shade val="80000"/>
                  <a:satMod val="180000"/>
                </a:schemeClr>
              </a:solidFill>
              <a:ln>
                <a:noFill/>
              </a:ln>
              <a:effectLst/>
            </c:spPr>
            <c:extLst>
              <c:ext xmlns:c16="http://schemas.microsoft.com/office/drawing/2014/chart" uri="{C3380CC4-5D6E-409C-BE32-E72D297353CC}">
                <c16:uniqueId val="{0000000B-D4A5-42B4-A6D5-56956EA5AB38}"/>
              </c:ext>
            </c:extLst>
          </c:dPt>
          <c:dPt>
            <c:idx val="6"/>
            <c:bubble3D val="0"/>
            <c:spPr>
              <a:solidFill>
                <a:srgbClr val="70AD47"/>
              </a:solidFill>
              <a:ln>
                <a:noFill/>
              </a:ln>
              <a:effectLst/>
            </c:spPr>
            <c:extLst>
              <c:ext xmlns:c16="http://schemas.microsoft.com/office/drawing/2014/chart" uri="{C3380CC4-5D6E-409C-BE32-E72D297353CC}">
                <c16:uniqueId val="{0000000D-D4A5-42B4-A6D5-56956EA5AB38}"/>
              </c:ext>
            </c:extLst>
          </c:dPt>
          <c:dLbls>
            <c:delete val="1"/>
          </c:dLbls>
          <c:cat>
            <c:strRef>
              <c:f>Sheet1!$A$2:$A$8</c:f>
              <c:strCache>
                <c:ptCount val="7"/>
                <c:pt idx="0">
                  <c:v>1 High Priority </c:v>
                </c:pt>
                <c:pt idx="2">
                  <c:v>1 Low Priority</c:v>
                </c:pt>
                <c:pt idx="4">
                  <c:v>0 Resolved</c:v>
                </c:pt>
                <c:pt idx="6">
                  <c:v>2 Passed Checks</c:v>
                </c:pt>
              </c:strCache>
            </c:strRef>
          </c:cat>
          <c:val>
            <c:numRef>
              <c:f>Sheet1!$B$2:$B$8</c:f>
              <c:numCache>
                <c:formatCode>General</c:formatCode>
                <c:ptCount val="7"/>
                <c:pt idx="0">
                  <c:v>1</c:v>
                </c:pt>
                <c:pt idx="2">
                  <c:v>1</c:v>
                </c:pt>
                <c:pt idx="4">
                  <c:v>0</c:v>
                </c:pt>
                <c:pt idx="6">
                  <c:v>2</c:v>
                </c:pt>
              </c:numCache>
            </c:numRef>
          </c:val>
          <c:extLst>
            <c:ext xmlns:c16="http://schemas.microsoft.com/office/drawing/2014/chart" uri="{C3380CC4-5D6E-409C-BE32-E72D297353CC}">
              <c16:uniqueId val="{0000000A-FA6C-47B7-B75A-848DD4F0031B}"/>
            </c:ext>
          </c:extLst>
        </c:ser>
        <c:dLbls>
          <c:showLegendKey val="0"/>
          <c:showVal val="0"/>
          <c:showCatName val="0"/>
          <c:showSerName val="0"/>
          <c:showPercent val="1"/>
          <c:showBubbleSize val="0"/>
          <c:showLeaderLines val="1"/>
        </c:dLbls>
        <c:firstSliceAng val="0"/>
        <c:holeSize val="68"/>
      </c:doughnutChart>
      <c:spPr>
        <a:noFill/>
        <a:ln>
          <a:noFill/>
        </a:ln>
        <a:effectLst/>
      </c:spPr>
    </c:plotArea>
    <c:legend>
      <c:legendPos val="b"/>
      <c:legendEntry>
        <c:idx val="0"/>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1"/>
        <c:delete val="1"/>
      </c:legendEntry>
      <c:legendEntry>
        <c:idx val="2"/>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3"/>
        <c:delete val="1"/>
      </c:legendEntry>
      <c:legendEntry>
        <c:idx val="4"/>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5"/>
        <c:delete val="1"/>
      </c:legendEntry>
      <c:legendEntry>
        <c:idx val="6"/>
        <c:txPr>
          <a:bodyPr rot="0" spcFirstLastPara="1" vertOverflow="ellipsis" vert="horz" wrap="square" anchor="ctr" anchorCtr="1"/>
          <a:lstStyle/>
          <a:p>
            <a:pPr>
              <a:defRPr sz="1400" b="0" i="0" u="none" strike="noStrike" kern="1200" baseline="0">
                <a:solidFill>
                  <a:schemeClr val="accent6">
                    <a:lumMod val="10000"/>
                  </a:schemeClr>
                </a:solidFill>
                <a:latin typeface="+mn-lt"/>
                <a:ea typeface="+mn-ea"/>
                <a:cs typeface="+mn-cs"/>
              </a:defRPr>
            </a:pPr>
            <a:endParaRPr lang="en-US"/>
          </a:p>
        </c:txPr>
      </c:legendEntry>
      <c:layout>
        <c:manualLayout>
          <c:xMode val="edge"/>
          <c:yMode val="edge"/>
          <c:x val="0.22440058471914925"/>
          <c:y val="0.6664353628595564"/>
          <c:w val="0.63462981718805178"/>
          <c:h val="0.31109398808344169"/>
        </c:manualLayout>
      </c:layout>
      <c:overlay val="0"/>
      <c:spPr>
        <a:noFill/>
        <a:ln>
          <a:noFill/>
        </a:ln>
        <a:effectLst/>
      </c:spPr>
      <c:txPr>
        <a:bodyPr rot="0" spcFirstLastPara="1" vertOverflow="ellipsis" vert="horz" wrap="square" anchor="ctr" anchorCtr="1"/>
        <a:lstStyle/>
        <a:p>
          <a:pPr>
            <a:defRPr sz="1400" b="0" i="0" u="none" strike="noStrike" kern="1200" baseline="0">
              <a:solidFill>
                <a:srgbClr val="5B2D9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9f2a8fcd12c84800">
    <c:autoUpdate val="0"/>
  </c:externalData>
</c:chartSpace>
</file>

<file path=ppt/slides/charts/chart6.xml><?xml version="1.0" encoding="utf-8"?>
<c:chartSpace xmlns:mc="http://schemas.openxmlformats.org/markup-compatibility/2006" xmlns:c14="http://schemas.microsoft.com/office/drawing/2007/8/2/chart" xmlns:c16="http://schemas.microsoft.com/office/drawing/2014/chart" xmlns:c16r3="http://schemas.microsoft.com/office/drawing/2017/03/chart"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3157342957534466"/>
          <c:y val="7.4125131124999966E-2"/>
          <c:w val="0.57144358712920162"/>
          <c:h val="0.55791760561713732"/>
        </c:manualLayout>
      </c:layout>
      <c:doughnutChart>
        <c:varyColors val="1"/>
        <c:ser>
          <c:idx val="0"/>
          <c:order val="0"/>
          <c:tx>
            <c:strRef>
              <c:f>Sheet1!$B$1</c:f>
              <c:strCache>
                <c:ptCount val="1"/>
                <c:pt idx="0">
                  <c:v>Column1</c:v>
                </c:pt>
              </c:strCache>
            </c:strRef>
          </c:tx>
          <c:dPt>
            <c:idx val="0"/>
            <c:bubble3D val="0"/>
            <c:spPr>
              <a:solidFill>
                <a:srgbClr val="FF0000"/>
              </a:solidFill>
              <a:ln>
                <a:noFill/>
              </a:ln>
              <a:effectLst/>
            </c:spPr>
            <c:extLst>
              <c:ext xmlns:c16="http://schemas.microsoft.com/office/drawing/2014/chart" uri="{C3380CC4-5D6E-409C-BE32-E72D297353CC}">
                <c16:uniqueId val="{00000001-FA6C-47B7-B75A-848DD4F0031B}"/>
              </c:ext>
            </c:extLst>
          </c:dPt>
          <c:dPt>
            <c:idx val="1"/>
            <c:bubble3D val="0"/>
            <c:spPr>
              <a:solidFill>
                <a:schemeClr val="accent2">
                  <a:shade val="80000"/>
                  <a:satMod val="180000"/>
                </a:schemeClr>
              </a:solidFill>
              <a:ln>
                <a:noFill/>
              </a:ln>
              <a:effectLst/>
            </c:spPr>
            <c:extLst>
              <c:ext xmlns:c16="http://schemas.microsoft.com/office/drawing/2014/chart" uri="{C3380CC4-5D6E-409C-BE32-E72D297353CC}">
                <c16:uniqueId val="{00000003-FA6C-47B7-B75A-848DD4F0031B}"/>
              </c:ext>
            </c:extLst>
          </c:dPt>
          <c:dPt>
            <c:idx val="2"/>
            <c:bubble3D val="0"/>
            <c:spPr>
              <a:solidFill>
                <a:srgbClr val="00BCF2"/>
              </a:solidFill>
              <a:ln>
                <a:noFill/>
              </a:ln>
              <a:effectLst/>
            </c:spPr>
            <c:extLst>
              <c:ext xmlns:c16="http://schemas.microsoft.com/office/drawing/2014/chart" uri="{C3380CC4-5D6E-409C-BE32-E72D297353CC}">
                <c16:uniqueId val="{00000005-FA6C-47B7-B75A-848DD4F0031B}"/>
              </c:ext>
            </c:extLst>
          </c:dPt>
          <c:dPt>
            <c:idx val="3"/>
            <c:bubble3D val="0"/>
            <c:spPr>
              <a:solidFill>
                <a:schemeClr val="accent4">
                  <a:shade val="80000"/>
                  <a:satMod val="180000"/>
                </a:schemeClr>
              </a:solidFill>
              <a:ln>
                <a:noFill/>
              </a:ln>
              <a:effectLst/>
            </c:spPr>
            <c:extLst>
              <c:ext xmlns:c16="http://schemas.microsoft.com/office/drawing/2014/chart" uri="{C3380CC4-5D6E-409C-BE32-E72D297353CC}">
                <c16:uniqueId val="{00000007-FA6C-47B7-B75A-848DD4F0031B}"/>
              </c:ext>
            </c:extLst>
          </c:dPt>
          <c:dPt>
            <c:idx val="4"/>
            <c:bubble3D val="0"/>
            <c:spPr>
              <a:solidFill>
                <a:srgbClr val="458B74"/>
              </a:solidFill>
              <a:ln>
                <a:noFill/>
              </a:ln>
              <a:effectLst/>
            </c:spPr>
            <c:extLst>
              <c:ext xmlns:c16="http://schemas.microsoft.com/office/drawing/2014/chart" uri="{C3380CC4-5D6E-409C-BE32-E72D297353CC}">
                <c16:uniqueId val="{00000009-FA6C-47B7-B75A-848DD4F0031B}"/>
              </c:ext>
            </c:extLst>
          </c:dPt>
          <c:dPt>
            <c:idx val="5"/>
            <c:bubble3D val="0"/>
            <c:spPr>
              <a:solidFill>
                <a:schemeClr val="accent6">
                  <a:shade val="80000"/>
                  <a:satMod val="180000"/>
                </a:schemeClr>
              </a:solidFill>
              <a:ln>
                <a:noFill/>
              </a:ln>
              <a:effectLst/>
            </c:spPr>
            <c:extLst>
              <c:ext xmlns:c16="http://schemas.microsoft.com/office/drawing/2014/chart" uri="{C3380CC4-5D6E-409C-BE32-E72D297353CC}">
                <c16:uniqueId val="{0000000B-D4A5-42B4-A6D5-56956EA5AB38}"/>
              </c:ext>
            </c:extLst>
          </c:dPt>
          <c:dPt>
            <c:idx val="6"/>
            <c:bubble3D val="0"/>
            <c:spPr>
              <a:solidFill>
                <a:srgbClr val="70AD47"/>
              </a:solidFill>
              <a:ln>
                <a:noFill/>
              </a:ln>
              <a:effectLst/>
            </c:spPr>
            <c:extLst>
              <c:ext xmlns:c16="http://schemas.microsoft.com/office/drawing/2014/chart" uri="{C3380CC4-5D6E-409C-BE32-E72D297353CC}">
                <c16:uniqueId val="{0000000D-D4A5-42B4-A6D5-56956EA5AB38}"/>
              </c:ext>
            </c:extLst>
          </c:dPt>
          <c:dLbls>
            <c:delete val="1"/>
          </c:dLbls>
          <c:cat>
            <c:strRef>
              <c:f>Sheet1!$A$2:$A$8</c:f>
              <c:strCache>
                <c:ptCount val="7"/>
                <c:pt idx="0">
                  <c:v>0 High Priority </c:v>
                </c:pt>
                <c:pt idx="2">
                  <c:v>2 Low Priority</c:v>
                </c:pt>
                <c:pt idx="4">
                  <c:v>0 Resolved</c:v>
                </c:pt>
                <c:pt idx="6">
                  <c:v>2 Passed Checks</c:v>
                </c:pt>
              </c:strCache>
            </c:strRef>
          </c:cat>
          <c:val>
            <c:numRef>
              <c:f>Sheet1!$B$2:$B$8</c:f>
              <c:numCache>
                <c:formatCode>General</c:formatCode>
                <c:ptCount val="7"/>
                <c:pt idx="0">
                  <c:v>0</c:v>
                </c:pt>
                <c:pt idx="2">
                  <c:v>2</c:v>
                </c:pt>
                <c:pt idx="4">
                  <c:v>0</c:v>
                </c:pt>
                <c:pt idx="6">
                  <c:v>2</c:v>
                </c:pt>
              </c:numCache>
            </c:numRef>
          </c:val>
          <c:extLst>
            <c:ext xmlns:c16="http://schemas.microsoft.com/office/drawing/2014/chart" uri="{C3380CC4-5D6E-409C-BE32-E72D297353CC}">
              <c16:uniqueId val="{0000000A-FA6C-47B7-B75A-848DD4F0031B}"/>
            </c:ext>
          </c:extLst>
        </c:ser>
        <c:dLbls>
          <c:showLegendKey val="0"/>
          <c:showVal val="0"/>
          <c:showCatName val="0"/>
          <c:showSerName val="0"/>
          <c:showPercent val="1"/>
          <c:showBubbleSize val="0"/>
          <c:showLeaderLines val="1"/>
        </c:dLbls>
        <c:firstSliceAng val="0"/>
        <c:holeSize val="68"/>
      </c:doughnutChart>
      <c:spPr>
        <a:noFill/>
        <a:ln>
          <a:noFill/>
        </a:ln>
        <a:effectLst/>
      </c:spPr>
    </c:plotArea>
    <c:legend>
      <c:legendPos val="b"/>
      <c:legendEntry>
        <c:idx val="0"/>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1"/>
        <c:delete val="1"/>
      </c:legendEntry>
      <c:legendEntry>
        <c:idx val="2"/>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3"/>
        <c:delete val="1"/>
      </c:legendEntry>
      <c:legendEntry>
        <c:idx val="4"/>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5"/>
        <c:delete val="1"/>
      </c:legendEntry>
      <c:legendEntry>
        <c:idx val="6"/>
        <c:txPr>
          <a:bodyPr rot="0" spcFirstLastPara="1" vertOverflow="ellipsis" vert="horz" wrap="square" anchor="ctr" anchorCtr="1"/>
          <a:lstStyle/>
          <a:p>
            <a:pPr>
              <a:defRPr sz="1400" b="0" i="0" u="none" strike="noStrike" kern="1200" baseline="0">
                <a:solidFill>
                  <a:schemeClr val="accent6">
                    <a:lumMod val="10000"/>
                  </a:schemeClr>
                </a:solidFill>
                <a:latin typeface="+mn-lt"/>
                <a:ea typeface="+mn-ea"/>
                <a:cs typeface="+mn-cs"/>
              </a:defRPr>
            </a:pPr>
            <a:endParaRPr lang="en-US"/>
          </a:p>
        </c:txPr>
      </c:legendEntry>
      <c:layout>
        <c:manualLayout>
          <c:xMode val="edge"/>
          <c:yMode val="edge"/>
          <c:x val="0.22440058471914925"/>
          <c:y val="0.6664353628595564"/>
          <c:w val="0.63462981718805178"/>
          <c:h val="0.31109398808344169"/>
        </c:manualLayout>
      </c:layout>
      <c:overlay val="0"/>
      <c:spPr>
        <a:noFill/>
        <a:ln>
          <a:noFill/>
        </a:ln>
        <a:effectLst/>
      </c:spPr>
      <c:txPr>
        <a:bodyPr rot="0" spcFirstLastPara="1" vertOverflow="ellipsis" vert="horz" wrap="square" anchor="ctr" anchorCtr="1"/>
        <a:lstStyle/>
        <a:p>
          <a:pPr>
            <a:defRPr sz="1400" b="0" i="0" u="none" strike="noStrike" kern="1200" baseline="0">
              <a:solidFill>
                <a:srgbClr val="5B2D9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2ed410e4825e4fe4">
    <c:autoUpdate val="0"/>
  </c:externalData>
</c:chartSpace>
</file>

<file path=ppt/slides/charts/chart7.xml><?xml version="1.0" encoding="utf-8"?>
<c:chartSpace xmlns:mc="http://schemas.openxmlformats.org/markup-compatibility/2006" xmlns:c14="http://schemas.microsoft.com/office/drawing/2007/8/2/chart" xmlns:c16="http://schemas.microsoft.com/office/drawing/2014/chart" xmlns:c16r3="http://schemas.microsoft.com/office/drawing/2017/03/chart"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3157342957534466"/>
          <c:y val="7.4125131124999966E-2"/>
          <c:w val="0.57144358712920162"/>
          <c:h val="0.55791760561713732"/>
        </c:manualLayout>
      </c:layout>
      <c:doughnutChart>
        <c:varyColors val="1"/>
        <c:ser>
          <c:idx val="0"/>
          <c:order val="0"/>
          <c:tx>
            <c:strRef>
              <c:f>Sheet1!$B$1</c:f>
              <c:strCache>
                <c:ptCount val="1"/>
                <c:pt idx="0">
                  <c:v>Column1</c:v>
                </c:pt>
              </c:strCache>
            </c:strRef>
          </c:tx>
          <c:dPt>
            <c:idx val="0"/>
            <c:bubble3D val="0"/>
            <c:spPr>
              <a:solidFill>
                <a:srgbClr val="FF0000"/>
              </a:solidFill>
              <a:ln>
                <a:noFill/>
              </a:ln>
              <a:effectLst/>
            </c:spPr>
            <c:extLst>
              <c:ext xmlns:c16="http://schemas.microsoft.com/office/drawing/2014/chart" uri="{C3380CC4-5D6E-409C-BE32-E72D297353CC}">
                <c16:uniqueId val="{00000001-FA6C-47B7-B75A-848DD4F0031B}"/>
              </c:ext>
            </c:extLst>
          </c:dPt>
          <c:dPt>
            <c:idx val="1"/>
            <c:bubble3D val="0"/>
            <c:spPr>
              <a:solidFill>
                <a:schemeClr val="accent2">
                  <a:shade val="80000"/>
                  <a:satMod val="180000"/>
                </a:schemeClr>
              </a:solidFill>
              <a:ln>
                <a:noFill/>
              </a:ln>
              <a:effectLst/>
            </c:spPr>
            <c:extLst>
              <c:ext xmlns:c16="http://schemas.microsoft.com/office/drawing/2014/chart" uri="{C3380CC4-5D6E-409C-BE32-E72D297353CC}">
                <c16:uniqueId val="{00000003-FA6C-47B7-B75A-848DD4F0031B}"/>
              </c:ext>
            </c:extLst>
          </c:dPt>
          <c:dPt>
            <c:idx val="2"/>
            <c:bubble3D val="0"/>
            <c:spPr>
              <a:solidFill>
                <a:srgbClr val="00BCF2"/>
              </a:solidFill>
              <a:ln>
                <a:noFill/>
              </a:ln>
              <a:effectLst/>
            </c:spPr>
            <c:extLst>
              <c:ext xmlns:c16="http://schemas.microsoft.com/office/drawing/2014/chart" uri="{C3380CC4-5D6E-409C-BE32-E72D297353CC}">
                <c16:uniqueId val="{00000005-FA6C-47B7-B75A-848DD4F0031B}"/>
              </c:ext>
            </c:extLst>
          </c:dPt>
          <c:dPt>
            <c:idx val="3"/>
            <c:bubble3D val="0"/>
            <c:spPr>
              <a:solidFill>
                <a:schemeClr val="accent4">
                  <a:shade val="80000"/>
                  <a:satMod val="180000"/>
                </a:schemeClr>
              </a:solidFill>
              <a:ln>
                <a:noFill/>
              </a:ln>
              <a:effectLst/>
            </c:spPr>
            <c:extLst>
              <c:ext xmlns:c16="http://schemas.microsoft.com/office/drawing/2014/chart" uri="{C3380CC4-5D6E-409C-BE32-E72D297353CC}">
                <c16:uniqueId val="{00000007-FA6C-47B7-B75A-848DD4F0031B}"/>
              </c:ext>
            </c:extLst>
          </c:dPt>
          <c:dPt>
            <c:idx val="4"/>
            <c:bubble3D val="0"/>
            <c:spPr>
              <a:solidFill>
                <a:srgbClr val="458B74"/>
              </a:solidFill>
              <a:ln>
                <a:noFill/>
              </a:ln>
              <a:effectLst/>
            </c:spPr>
            <c:extLst>
              <c:ext xmlns:c16="http://schemas.microsoft.com/office/drawing/2014/chart" uri="{C3380CC4-5D6E-409C-BE32-E72D297353CC}">
                <c16:uniqueId val="{00000009-FA6C-47B7-B75A-848DD4F0031B}"/>
              </c:ext>
            </c:extLst>
          </c:dPt>
          <c:dPt>
            <c:idx val="5"/>
            <c:bubble3D val="0"/>
            <c:spPr>
              <a:solidFill>
                <a:schemeClr val="accent6">
                  <a:shade val="80000"/>
                  <a:satMod val="180000"/>
                </a:schemeClr>
              </a:solidFill>
              <a:ln>
                <a:noFill/>
              </a:ln>
              <a:effectLst/>
            </c:spPr>
            <c:extLst>
              <c:ext xmlns:c16="http://schemas.microsoft.com/office/drawing/2014/chart" uri="{C3380CC4-5D6E-409C-BE32-E72D297353CC}">
                <c16:uniqueId val="{0000000B-D4A5-42B4-A6D5-56956EA5AB38}"/>
              </c:ext>
            </c:extLst>
          </c:dPt>
          <c:dPt>
            <c:idx val="6"/>
            <c:bubble3D val="0"/>
            <c:spPr>
              <a:solidFill>
                <a:srgbClr val="70AD47"/>
              </a:solidFill>
              <a:ln>
                <a:noFill/>
              </a:ln>
              <a:effectLst/>
            </c:spPr>
            <c:extLst>
              <c:ext xmlns:c16="http://schemas.microsoft.com/office/drawing/2014/chart" uri="{C3380CC4-5D6E-409C-BE32-E72D297353CC}">
                <c16:uniqueId val="{0000000D-D4A5-42B4-A6D5-56956EA5AB38}"/>
              </c:ext>
            </c:extLst>
          </c:dPt>
          <c:dLbls>
            <c:delete val="1"/>
          </c:dLbls>
          <c:cat>
            <c:strRef>
              <c:f>Sheet1!$A$2:$A$8</c:f>
              <c:strCache>
                <c:ptCount val="7"/>
                <c:pt idx="0">
                  <c:v>0 High Priority </c:v>
                </c:pt>
                <c:pt idx="2">
                  <c:v>1 Low Priority</c:v>
                </c:pt>
                <c:pt idx="4">
                  <c:v>0 Resolved</c:v>
                </c:pt>
                <c:pt idx="6">
                  <c:v>1 Passed Checks</c:v>
                </c:pt>
              </c:strCache>
            </c:strRef>
          </c:cat>
          <c:val>
            <c:numRef>
              <c:f>Sheet1!$B$2:$B$8</c:f>
              <c:numCache>
                <c:formatCode>General</c:formatCode>
                <c:ptCount val="7"/>
                <c:pt idx="0">
                  <c:v>0</c:v>
                </c:pt>
                <c:pt idx="2">
                  <c:v>1</c:v>
                </c:pt>
                <c:pt idx="4">
                  <c:v>0</c:v>
                </c:pt>
                <c:pt idx="6">
                  <c:v>1</c:v>
                </c:pt>
              </c:numCache>
            </c:numRef>
          </c:val>
          <c:extLst>
            <c:ext xmlns:c16="http://schemas.microsoft.com/office/drawing/2014/chart" uri="{C3380CC4-5D6E-409C-BE32-E72D297353CC}">
              <c16:uniqueId val="{0000000A-FA6C-47B7-B75A-848DD4F0031B}"/>
            </c:ext>
          </c:extLst>
        </c:ser>
        <c:dLbls>
          <c:showLegendKey val="0"/>
          <c:showVal val="0"/>
          <c:showCatName val="0"/>
          <c:showSerName val="0"/>
          <c:showPercent val="1"/>
          <c:showBubbleSize val="0"/>
          <c:showLeaderLines val="1"/>
        </c:dLbls>
        <c:firstSliceAng val="0"/>
        <c:holeSize val="68"/>
      </c:doughnutChart>
      <c:spPr>
        <a:noFill/>
        <a:ln>
          <a:noFill/>
        </a:ln>
        <a:effectLst/>
      </c:spPr>
    </c:plotArea>
    <c:legend>
      <c:legendPos val="b"/>
      <c:legendEntry>
        <c:idx val="0"/>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1"/>
        <c:delete val="1"/>
      </c:legendEntry>
      <c:legendEntry>
        <c:idx val="2"/>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3"/>
        <c:delete val="1"/>
      </c:legendEntry>
      <c:legendEntry>
        <c:idx val="4"/>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5"/>
        <c:delete val="1"/>
      </c:legendEntry>
      <c:legendEntry>
        <c:idx val="6"/>
        <c:txPr>
          <a:bodyPr rot="0" spcFirstLastPara="1" vertOverflow="ellipsis" vert="horz" wrap="square" anchor="ctr" anchorCtr="1"/>
          <a:lstStyle/>
          <a:p>
            <a:pPr>
              <a:defRPr sz="1400" b="0" i="0" u="none" strike="noStrike" kern="1200" baseline="0">
                <a:solidFill>
                  <a:schemeClr val="accent6">
                    <a:lumMod val="10000"/>
                  </a:schemeClr>
                </a:solidFill>
                <a:latin typeface="+mn-lt"/>
                <a:ea typeface="+mn-ea"/>
                <a:cs typeface="+mn-cs"/>
              </a:defRPr>
            </a:pPr>
            <a:endParaRPr lang="en-US"/>
          </a:p>
        </c:txPr>
      </c:legendEntry>
      <c:layout>
        <c:manualLayout>
          <c:xMode val="edge"/>
          <c:yMode val="edge"/>
          <c:x val="0.22440058471914925"/>
          <c:y val="0.6664353628595564"/>
          <c:w val="0.63462981718805178"/>
          <c:h val="0.31109398808344169"/>
        </c:manualLayout>
      </c:layout>
      <c:overlay val="0"/>
      <c:spPr>
        <a:noFill/>
        <a:ln>
          <a:noFill/>
        </a:ln>
        <a:effectLst/>
      </c:spPr>
      <c:txPr>
        <a:bodyPr rot="0" spcFirstLastPara="1" vertOverflow="ellipsis" vert="horz" wrap="square" anchor="ctr" anchorCtr="1"/>
        <a:lstStyle/>
        <a:p>
          <a:pPr>
            <a:defRPr sz="1400" b="0" i="0" u="none" strike="noStrike" kern="1200" baseline="0">
              <a:solidFill>
                <a:srgbClr val="5B2D9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849a895ab77f4cfd">
    <c:autoUpdate val="0"/>
  </c:externalData>
</c:chartSpace>
</file>

<file path=ppt/slides/slide1.xml><?xml version="1.0" encoding="utf-8"?>
<p:sld xmlns:a16="http://schemas.microsoft.com/office/drawing/2014/main" xmlns:p14="http://schemas.microsoft.com/office/powerpoint/2010/main" xmlns:mc="http://schemas.openxmlformats.org/markup-compatibility/2006"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2D3045-1DC5-0043-B78B-F34A6DA22E14}"/>
              </a:ext>
            </a:extLst>
          </p:cNvPr>
          <p:cNvSpPr>
            <a:spLocks noGrp="1"/>
          </p:cNvSpPr>
          <p:nvPr>
            <p:ph type="title"/>
          </p:nvPr>
        </p:nvSpPr>
        <p:spPr>
          <a:xfrm>
            <a:off x="7161045" y="1340976"/>
            <a:ext cx="5027996" cy="2045597"/>
          </a:xfrm>
        </p:spPr>
        <p:txBody>
          <a:bodyPr/>
          <a:lstStyle/>
          <a:p>
            <a:pPr algn="r"/>
            <a:r>
              <a:rPr lang="en-US" sz="3600" dirty="0" err="1"/>
              <a:t>Exchange Online Assessment</a:t>
            </a:r>
            <a:r>
              <a:rPr lang="en-US" sz="3600" dirty="0"/>
              <a:t> Results</a:t>
            </a:r>
            <a:endParaRPr lang="en-US" dirty="0"/>
          </a:p>
        </p:txBody>
      </p:sp>
      <p:sp>
        <p:nvSpPr>
          <p:cNvPr id="3" name="Text Placeholder 2">
            <a:extLst>
              <a:ext uri="{FF2B5EF4-FFF2-40B4-BE49-F238E27FC236}">
                <a16:creationId xmlns:a16="http://schemas.microsoft.com/office/drawing/2014/main" id="{6806D52A-2B07-374A-A7A5-8C377FFC01DB}"/>
              </a:ext>
            </a:extLst>
          </p:cNvPr>
          <p:cNvSpPr>
            <a:spLocks noGrp="1"/>
          </p:cNvSpPr>
          <p:nvPr>
            <p:ph type="body" sz="quarter" idx="14"/>
          </p:nvPr>
        </p:nvSpPr>
        <p:spPr>
          <a:xfrm>
            <a:off x="8123068" y="4315454"/>
            <a:ext cx="4065972" cy="731528"/>
          </a:xfrm>
        </p:spPr>
        <p:txBody>
          <a:bodyPr/>
          <a:lstStyle/>
          <a:p>
            <a:pPr algn="r"/>
            <a:r>
              <a:rPr lang="en-US" sz="2800" dirty="0">
                <a:noFill/>
                <a:hlinkClick r:id="rId3"/>
              </a:rPr>
              <a:t>Click here to view in Azure Log Analytics</a:t>
            </a:r>
            <a:endParaRPr lang="en-US" sz="2800" dirty="0">
              <a:noFill/>
            </a:endParaRPr>
          </a:p>
        </p:txBody>
      </p:sp>
      <p:sp>
        <p:nvSpPr>
          <p:cNvPr id="4" name="TextBox 3">
            <a:extLst>
              <a:ext uri="{FF2B5EF4-FFF2-40B4-BE49-F238E27FC236}">
                <a16:creationId xmlns:a16="http://schemas.microsoft.com/office/drawing/2014/main" id="{A0EE1275-ED01-4127-8CDA-51694EEB0046}"/>
              </a:ext>
            </a:extLst>
          </p:cNvPr>
          <p:cNvSpPr txBox="1"/>
          <p:nvPr/>
        </p:nvSpPr>
        <p:spPr>
          <a:xfrm>
            <a:off x="6217444" y="6366661"/>
            <a:ext cx="3003558" cy="627864"/>
          </a:xfrm>
          <a:prstGeom prst="rect">
            <a:avLst/>
          </a:prstGeom>
          <a:noFill/>
        </p:spPr>
        <p:txBody>
          <a:bodyPr wrap="square" lIns="182880" tIns="146304" rIns="182880" bIns="146304" rtlCol="0">
            <a:spAutoFit/>
          </a:bodyPr>
          <a:lstStyle/>
          <a:p>
            <a:pPr>
              <a:lnSpc>
                <a:spcPct val="90000"/>
              </a:lnSpc>
              <a:spcAft>
                <a:spcPts val="600"/>
              </a:spcAft>
            </a:pPr>
            <a:r>
              <a:rPr lang="en-US" sz="2400" dirty="0" err="1">
                <a:gradFill>
                  <a:gsLst>
                    <a:gs pos="2917">
                      <a:schemeClr val="tx1"/>
                    </a:gs>
                    <a:gs pos="30000">
                      <a:schemeClr val="tx1"/>
                    </a:gs>
                  </a:gsLst>
                  <a:lin ang="5400000" scaled="0"/>
                </a:gradFill>
              </a:rPr>
              <a:t/>
            </a:r>
            <a:endParaRPr lang="en-US" sz="2400" dirty="0">
              <a:gradFill>
                <a:gsLst>
                  <a:gs pos="2917">
                    <a:schemeClr val="tx1"/>
                  </a:gs>
                  <a:gs pos="30000">
                    <a:schemeClr val="tx1"/>
                  </a:gs>
                </a:gsLst>
                <a:lin ang="5400000" scaled="0"/>
              </a:gradFill>
            </a:endParaRPr>
          </a:p>
        </p:txBody>
      </p:sp>
    </p:spTree>
    <p:extLst>
      <p:ext uri="{BB962C8B-B14F-4D97-AF65-F5344CB8AC3E}">
        <p14:creationId xmlns:p14="http://schemas.microsoft.com/office/powerpoint/2010/main" val="8937808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p:transition spd="med">
        <p:fade/>
      </p:transition>
    </mc:Fallback>
  </mc:AlternateContent>
</p:sld>
</file>

<file path=ppt/slides/slide2.xml><?xml version="1.0" encoding="utf-8"?>
<p:sld xmlns:a16="http://schemas.microsoft.com/office/drawing/2014/main" xmlns:p14="http://schemas.microsoft.com/office/powerpoint/2010/main" xmlns:c="http://schemas.openxmlformats.org/drawingml/2006/char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5634F7-CE21-9741-BDF1-507F7633C864}"/>
              </a:ext>
            </a:extLst>
          </p:cNvPr>
          <p:cNvSpPr>
            <a:spLocks noGrp="1"/>
          </p:cNvSpPr>
          <p:nvPr>
            <p:ph type="title"/>
          </p:nvPr>
        </p:nvSpPr>
        <p:spPr/>
        <p:txBody>
          <a:bodyPr/>
          <a:lstStyle/>
          <a:p>
            <a:r>
              <a:rPr lang="en-US"/>
              <a:t>Executive Summary</a:t>
            </a:r>
            <a:endParaRPr lang="en-US" dirty="0"/>
          </a:p>
        </p:txBody>
      </p:sp>
      <p:graphicFrame>
        <p:nvGraphicFramePr>
          <p:cNvPr id="3" name="Chart 2">
            <a:extLst>
              <a:ext uri="{FF2B5EF4-FFF2-40B4-BE49-F238E27FC236}">
                <a16:creationId xmlns:a16="http://schemas.microsoft.com/office/drawing/2014/main" id="{7E5E0283-61FC-4A3A-B323-8E7DE75F442A}"/>
              </a:ext>
            </a:extLst>
          </p:cNvPr>
          <p:cNvGraphicFramePr/>
          <p:nvPr>
            <p:extLst>
              <p:ext uri="{D42A27DB-BD31-4B8C-83A1-F6EECF244321}">
                <p14:modId xmlns:p14="http://schemas.microsoft.com/office/powerpoint/2010/main" val="1677106711"/>
              </p:ext>
            </p:extLst>
          </p:nvPr>
        </p:nvGraphicFramePr>
        <p:xfrm>
          <a:off x="7009200" y="610607"/>
          <a:ext cx="4414427" cy="5792522"/>
        </p:xfrm>
        <a:graphic>
          <a:graphicData uri="http://schemas.openxmlformats.org/drawingml/2006/chart">
            <c:chart xmlns:c="http://schemas.openxmlformats.org/drawingml/2006/chart" xmlns:r="http://schemas.openxmlformats.org/officeDocument/2006/relationships" r:id="rId3"/>
          </a:graphicData>
        </a:graphic>
      </p:graphicFrame>
      <p:sp>
        <p:nvSpPr>
          <p:cNvPr id="4" name="TextBox 3">
            <a:extLst>
              <a:ext uri="{FF2B5EF4-FFF2-40B4-BE49-F238E27FC236}">
                <a16:creationId xmlns:a16="http://schemas.microsoft.com/office/drawing/2014/main" id="{BB6D0459-7F0E-493D-972C-5D51FA4D2D99}"/>
              </a:ext>
            </a:extLst>
          </p:cNvPr>
          <p:cNvSpPr txBox="1"/>
          <p:nvPr/>
        </p:nvSpPr>
        <p:spPr>
          <a:xfrm>
            <a:off x="8654171" y="2128226"/>
            <a:ext cx="1295400" cy="2920800"/>
          </a:xfrm>
          <a:prstGeom prst="rect">
            <a:avLst/>
          </a:prstGeom>
          <a:noFill/>
        </p:spPr>
        <p:txBody>
          <a:bodyPr wrap="square" lIns="182880" tIns="146304" rIns="182880" bIns="146304" rtlCol="0">
            <a:spAutoFit/>
          </a:bodyPr>
          <a:lstStyle/>
          <a:p>
            <a:pPr algn="ctr">
              <a:lnSpc>
                <a:spcPct val="90000"/>
              </a:lnSpc>
              <a:spcAft>
                <a:spcPts val="600"/>
              </a:spcAft>
            </a:pPr>
            <a:r>
              <a:rPr lang="en-US" sz="2800" b="1" dirty="0" err="1">
                <a:gradFill>
                  <a:gsLst>
                    <a:gs pos="2917">
                      <a:schemeClr val="tx1"/>
                    </a:gs>
                    <a:gs pos="30000">
                      <a:schemeClr val="tx1"/>
                    </a:gs>
                  </a:gsLst>
                  <a:lin ang="5400000" scaled="0"/>
                </a:gradFill>
              </a:rPr>
              <a:t>46</a:t>
            </a:r>
            <a:r>
              <a:rPr lang="en-US" sz="2800" b="1" dirty="0">
                <a:gradFill>
                  <a:gsLst>
                    <a:gs pos="2917">
                      <a:schemeClr val="tx1"/>
                    </a:gs>
                    <a:gs pos="30000">
                      <a:schemeClr val="tx1"/>
                    </a:gs>
                  </a:gsLst>
                  <a:lin ang="5400000" scaled="0"/>
                </a:gradFill>
              </a:rPr>
              <a:t>%</a:t>
            </a:r>
          </a:p>
          <a:p>
            <a:pPr algn="ctr">
              <a:lnSpc>
                <a:spcPct val="90000"/>
              </a:lnSpc>
              <a:spcAft>
                <a:spcPts val="600"/>
              </a:spcAft>
            </a:pPr>
            <a:r>
              <a:rPr lang="en-US" sz="1600" b="1" dirty="0">
                <a:gradFill>
                  <a:gsLst>
                    <a:gs pos="2917">
                      <a:schemeClr val="tx1"/>
                    </a:gs>
                    <a:gs pos="30000">
                      <a:schemeClr val="tx1"/>
                    </a:gs>
                  </a:gsLst>
                  <a:lin ang="5400000" scaled="0"/>
                </a:gradFill>
              </a:rPr>
              <a:t>Passed</a:t>
            </a:r>
          </a:p>
        </p:txBody>
      </p:sp>
      <p:sp>
        <p:nvSpPr>
          <p:cNvPr id="5" name="TextBox 4">
            <a:extLst>
              <a:ext uri="{FF2B5EF4-FFF2-40B4-BE49-F238E27FC236}">
                <a16:creationId xmlns:a16="http://schemas.microsoft.com/office/drawing/2014/main" id="{2EA609D5-B85F-4E35-B788-604658DA02B0}"/>
              </a:ext>
            </a:extLst>
          </p:cNvPr>
          <p:cNvSpPr txBox="1"/>
          <p:nvPr/>
        </p:nvSpPr>
        <p:spPr>
          <a:xfrm>
            <a:off x="618420" y="1714500"/>
            <a:ext cx="5520340" cy="627864"/>
          </a:xfrm>
          <a:prstGeom prst="rect">
            <a:avLst/>
          </a:prstGeom>
          <a:noFill/>
        </p:spPr>
        <p:txBody>
          <a:bodyPr rot="0" spcFirstLastPara="0" vertOverflow="overflow" horzOverflow="overflow" vert="horz" wrap="square" lIns="182880" tIns="146304" rIns="182880" bIns="146304" numCol="1" spcCol="0" rtlCol="0" fromWordArt="0" anchor="t" anchorCtr="0" forceAA="0" compatLnSpc="1">
            <a:prstTxWarp prst="textNoShape">
              <a:avLst/>
            </a:prstTxWarp>
            <a:spAutoFit/>
          </a:bodyPr>
          <a:lstStyle/>
          <a:p>
            <a:pPr>
              <a:lnSpc>
                <a:spcPct val="90000"/>
              </a:lnSpc>
              <a:spcAft>
                <a:spcPts val="600"/>
              </a:spcAft>
            </a:pPr>
            <a:r>
              <a:rPr lang="en-US" sz="2400" dirty="0">
                <a:gradFill>
                  <a:gsLst>
                    <a:gs pos="2917">
                      <a:schemeClr val="tx1"/>
                    </a:gs>
                    <a:gs pos="30000">
                      <a:schemeClr val="tx1"/>
                    </a:gs>
                  </a:gsLst>
                  <a:lin ang="5400000" scaled="0"/>
                </a:gradFill>
              </a:rPr>
              <a:t>1. </a:t>
            </a:r>
            <a:r>
              <a:rPr lang="en-US" sz="2400" dirty="0">
                <a:cs typeface="Segoe UI Semilight"/>
              </a:rPr>
              <a:t>What went well:</a:t>
            </a:r>
          </a:p>
        </p:txBody>
      </p:sp>
      <p:sp>
        <p:nvSpPr>
          <p:cNvPr id="6" name="TextBox 5">
            <a:extLst>
              <a:ext uri="{FF2B5EF4-FFF2-40B4-BE49-F238E27FC236}">
                <a16:creationId xmlns:a16="http://schemas.microsoft.com/office/drawing/2014/main" id="{78E6DA59-8B9A-4FE9-A984-D364CCDFC75E}"/>
              </a:ext>
            </a:extLst>
          </p:cNvPr>
          <p:cNvSpPr txBox="1"/>
          <p:nvPr/>
        </p:nvSpPr>
        <p:spPr>
          <a:xfrm>
            <a:off x="618420" y="2960762"/>
            <a:ext cx="5520340" cy="627864"/>
          </a:xfrm>
          <a:prstGeom prst="rect">
            <a:avLst/>
          </a:prstGeom>
          <a:noFill/>
        </p:spPr>
        <p:txBody>
          <a:bodyPr rot="0" spcFirstLastPara="0" vertOverflow="overflow" horzOverflow="overflow" vert="horz" wrap="square" lIns="182880" tIns="146304" rIns="182880" bIns="146304" numCol="1" spcCol="0" rtlCol="0" fromWordArt="0" anchor="t" anchorCtr="0" forceAA="0" compatLnSpc="1">
            <a:prstTxWarp prst="textNoShape">
              <a:avLst/>
            </a:prstTxWarp>
            <a:spAutoFit/>
          </a:bodyPr>
          <a:lstStyle/>
          <a:p>
            <a:pPr>
              <a:lnSpc>
                <a:spcPct val="90000"/>
              </a:lnSpc>
              <a:spcAft>
                <a:spcPts val="600"/>
              </a:spcAft>
            </a:pPr>
            <a:r>
              <a:rPr lang="en-US" sz="2400" dirty="0">
                <a:gradFill>
                  <a:gsLst>
                    <a:gs pos="2917">
                      <a:schemeClr val="tx1"/>
                    </a:gs>
                    <a:gs pos="30000">
                      <a:schemeClr val="tx1"/>
                    </a:gs>
                  </a:gsLst>
                  <a:lin ang="5400000" scaled="0"/>
                </a:gradFill>
              </a:rPr>
              <a:t>2. </a:t>
            </a:r>
            <a:r>
              <a:rPr lang="en-US" sz="2400" dirty="0">
                <a:cs typeface="Segoe UI Semilight"/>
              </a:rPr>
              <a:t>What needs Improvement:</a:t>
            </a:r>
          </a:p>
        </p:txBody>
      </p:sp>
      <p:sp>
        <p:nvSpPr>
          <p:cNvPr id="7" name="TextBox 6">
            <a:extLst>
              <a:ext uri="{FF2B5EF4-FFF2-40B4-BE49-F238E27FC236}">
                <a16:creationId xmlns:a16="http://schemas.microsoft.com/office/drawing/2014/main" id="{FF93549B-0995-437D-9A1D-7E63F3AD69C4}"/>
              </a:ext>
            </a:extLst>
          </p:cNvPr>
          <p:cNvSpPr txBox="1"/>
          <p:nvPr/>
        </p:nvSpPr>
        <p:spPr>
          <a:xfrm>
            <a:off x="618420" y="4207024"/>
            <a:ext cx="5520340" cy="627864"/>
          </a:xfrm>
          <a:prstGeom prst="rect">
            <a:avLst/>
          </a:prstGeom>
          <a:noFill/>
        </p:spPr>
        <p:txBody>
          <a:bodyPr rot="0" spcFirstLastPara="0" vertOverflow="overflow" horzOverflow="overflow" vert="horz" wrap="square" lIns="182880" tIns="146304" rIns="182880" bIns="146304" numCol="1" spcCol="0" rtlCol="0" fromWordArt="0" anchor="t" anchorCtr="0" forceAA="0" compatLnSpc="1">
            <a:prstTxWarp prst="textNoShape">
              <a:avLst/>
            </a:prstTxWarp>
            <a:spAutoFit/>
          </a:bodyPr>
          <a:lstStyle/>
          <a:p>
            <a:pPr>
              <a:lnSpc>
                <a:spcPct val="90000"/>
              </a:lnSpc>
              <a:spcAft>
                <a:spcPts val="600"/>
              </a:spcAft>
            </a:pPr>
            <a:r>
              <a:rPr lang="en-US" sz="2400" dirty="0">
                <a:gradFill>
                  <a:gsLst>
                    <a:gs pos="2917">
                      <a:schemeClr val="tx1"/>
                    </a:gs>
                    <a:gs pos="30000">
                      <a:schemeClr val="tx1"/>
                    </a:gs>
                  </a:gsLst>
                  <a:lin ang="5400000" scaled="0"/>
                </a:gradFill>
              </a:rPr>
              <a:t>3. </a:t>
            </a:r>
            <a:r>
              <a:rPr lang="en-US" sz="2400" dirty="0">
                <a:cs typeface="Segoe UI Semilight"/>
              </a:rPr>
              <a:t>Highest Priority Recommendations:</a:t>
            </a:r>
          </a:p>
        </p:txBody>
      </p:sp>
      <p:sp>
        <p:nvSpPr>
          <p:cNvPr id="8" name="TextBox 7">
            <a:extLst>
              <a:ext uri="{FF2B5EF4-FFF2-40B4-BE49-F238E27FC236}">
                <a16:creationId xmlns:a16="http://schemas.microsoft.com/office/drawing/2014/main" id="{727AADDC-50F4-4A66-A476-88E66431C896}"/>
              </a:ext>
            </a:extLst>
          </p:cNvPr>
          <p:cNvSpPr txBox="1"/>
          <p:nvPr/>
        </p:nvSpPr>
        <p:spPr>
          <a:xfrm>
            <a:off x="1011261" y="2296752"/>
            <a:ext cx="6409678" cy="627864"/>
          </a:xfrm>
          <a:prstGeom prst="rect">
            <a:avLst/>
          </a:prstGeom>
          <a:noFill/>
        </p:spPr>
        <p:txBody>
          <a:bodyPr wrap="square" lIns="182880" tIns="146304" rIns="182880" bIns="146304" rtlCol="0">
            <a:spAutoFit/>
          </a:bodyPr>
          <a:lstStyle/>
          <a:p>
            <a:pPr marL="342900" indent="-342900">
              <a:lnSpc>
                <a:spcPct val="90000"/>
              </a:lnSpc>
              <a:spcAft>
                <a:spcPts val="600"/>
              </a:spcAft>
              <a:buFont typeface="Arial" panose="020B0604020202020204" pitchFamily="34" charset="0"/>
              <a:buChar char="•"/>
            </a:pPr>
            <a:r>
              <a:rPr lang="en-US" sz="2400" dirty="0" err="1">
                <a:gradFill>
                  <a:gsLst>
                    <a:gs pos="2917">
                      <a:schemeClr val="tx1"/>
                    </a:gs>
                    <a:gs pos="30000">
                      <a:schemeClr val="tx1"/>
                    </a:gs>
                  </a:gsLst>
                  <a:lin ang="5400000" scaled="0"/>
                </a:gradFill>
              </a:rPr>
              <a:t>Operations and Monitoring</a:t>
            </a:r>
            <a:endParaRPr lang="en-US" sz="2400" dirty="0">
              <a:gradFill>
                <a:gsLst>
                  <a:gs pos="2917">
                    <a:schemeClr val="tx1"/>
                  </a:gs>
                  <a:gs pos="30000">
                    <a:schemeClr val="tx1"/>
                  </a:gs>
                </a:gsLst>
                <a:lin ang="5400000" scaled="0"/>
              </a:gradFill>
            </a:endParaRPr>
          </a:p>
        </p:txBody>
      </p:sp>
      <p:sp>
        <p:nvSpPr>
          <p:cNvPr id="9" name="TextBox 8">
            <a:extLst>
              <a:ext uri="{FF2B5EF4-FFF2-40B4-BE49-F238E27FC236}">
                <a16:creationId xmlns:a16="http://schemas.microsoft.com/office/drawing/2014/main" id="{7EAF7FF4-6BBC-4F37-ADBD-A3444ADB4481}"/>
              </a:ext>
            </a:extLst>
          </p:cNvPr>
          <p:cNvSpPr txBox="1"/>
          <p:nvPr/>
        </p:nvSpPr>
        <p:spPr>
          <a:xfrm>
            <a:off x="1011261" y="3506868"/>
            <a:ext cx="6409678" cy="627864"/>
          </a:xfrm>
          <a:prstGeom prst="rect">
            <a:avLst/>
          </a:prstGeom>
          <a:noFill/>
        </p:spPr>
        <p:txBody>
          <a:bodyPr wrap="square" lIns="182880" tIns="146304" rIns="182880" bIns="146304" rtlCol="0">
            <a:spAutoFit/>
          </a:bodyPr>
          <a:lstStyle/>
          <a:p>
            <a:pPr marL="342900" indent="-342900">
              <a:lnSpc>
                <a:spcPct val="90000"/>
              </a:lnSpc>
              <a:spcAft>
                <a:spcPts val="600"/>
              </a:spcAft>
              <a:buFont typeface="Arial" panose="020B0604020202020204" pitchFamily="34" charset="0"/>
              <a:buChar char="•"/>
            </a:pPr>
            <a:r>
              <a:rPr lang="en-US" sz="2400" dirty="0" err="1">
                <a:gradFill>
                  <a:gsLst>
                    <a:gs pos="2917">
                      <a:schemeClr val="tx1"/>
                    </a:gs>
                    <a:gs pos="30000">
                      <a:schemeClr val="tx1"/>
                    </a:gs>
                  </a:gsLst>
                  <a:lin ang="5400000" scaled="0"/>
                </a:gradFill>
              </a:rPr>
              <a:t>Security and Compliance</a:t>
            </a:r>
            <a:endParaRPr lang="en-US" sz="2400" dirty="0">
              <a:gradFill>
                <a:gsLst>
                  <a:gs pos="2917">
                    <a:schemeClr val="tx1"/>
                  </a:gs>
                  <a:gs pos="30000">
                    <a:schemeClr val="tx1"/>
                  </a:gs>
                </a:gsLst>
                <a:lin ang="5400000" scaled="0"/>
              </a:gradFill>
            </a:endParaRPr>
          </a:p>
        </p:txBody>
      </p:sp>
      <p:sp>
        <p:nvSpPr>
          <p:cNvPr id="10" name="TextBox 9">
            <a:extLst>
              <a:ext uri="{FF2B5EF4-FFF2-40B4-BE49-F238E27FC236}">
                <a16:creationId xmlns:a16="http://schemas.microsoft.com/office/drawing/2014/main" id="{09111401-57D8-49A1-878F-7E3CDD5CBF00}"/>
              </a:ext>
            </a:extLst>
          </p:cNvPr>
          <p:cNvSpPr txBox="1"/>
          <p:nvPr/>
        </p:nvSpPr>
        <p:spPr>
          <a:xfrm>
            <a:off x="1011261" y="4825422"/>
            <a:ext cx="6409678" cy="627864"/>
          </a:xfrm>
          <a:prstGeom prst="rect">
            <a:avLst/>
          </a:prstGeom>
          <a:noFill/>
        </p:spPr>
        <p:txBody>
          <a:bodyPr wrap="square" lIns="182880" tIns="146304" rIns="182880" bIns="146304" rtlCol="0">
            <a:spAutoFit/>
          </a:bodyPr>
          <a:lstStyle/>
          <a:p>
            <a:pPr marL="342900" indent="-342900">
              <a:lnSpc>
                <a:spcPct val="90000"/>
              </a:lnSpc>
              <a:spcAft>
                <a:spcPts val="600"/>
              </a:spcAft>
              <a:buFont typeface="Arial" panose="020B0604020202020204" pitchFamily="34" charset="0"/>
              <a:buChar char="•"/>
            </a:pPr>
            <a:r>
              <a:rPr lang="en-US" sz="2400" dirty="0" err="1">
                <a:gradFill>
                  <a:gsLst>
                    <a:gs pos="2917">
                      <a:schemeClr val="tx1"/>
                    </a:gs>
                    <a:gs pos="30000">
                      <a:schemeClr val="tx1"/>
                    </a:gs>
                  </a:gsLst>
                  <a:lin ang="5400000" scaled="0"/>
                </a:gradFill>
              </a:rPr>
              <a:t>Create at Least 1 Cloud Global Admin to Ensure Access to the Tenant if Federated Servers are not Available</a:t>
            </a:r>
            <a:endParaRPr lang="en-US" sz="2400" dirty="0">
              <a:gradFill>
                <a:gsLst>
                  <a:gs pos="2917">
                    <a:schemeClr val="tx1"/>
                  </a:gs>
                  <a:gs pos="30000">
                    <a:schemeClr val="tx1"/>
                  </a:gs>
                </a:gsLst>
                <a:lin ang="5400000" scaled="0"/>
              </a:gradFill>
            </a:endParaRPr>
          </a:p>
        </p:txBody>
      </p:sp>
      <p:sp>
        <p:nvSpPr>
          <p:cNvPr id="11" name="TextBox 10">
            <a:extLst>
              <a:ext uri="{FF2B5EF4-FFF2-40B4-BE49-F238E27FC236}">
                <a16:creationId xmlns:a16="http://schemas.microsoft.com/office/drawing/2014/main" id="{2FE67B10-FED4-45EA-A5D2-A0EBA829881F}"/>
              </a:ext>
            </a:extLst>
          </p:cNvPr>
          <p:cNvSpPr txBox="1"/>
          <p:nvPr/>
        </p:nvSpPr>
        <p:spPr>
          <a:xfrm>
            <a:off x="-794" y="6366661"/>
            <a:ext cx="5033639" cy="627864"/>
          </a:xfrm>
          <a:prstGeom prst="rect">
            <a:avLst/>
          </a:prstGeom>
          <a:noFill/>
        </p:spPr>
        <p:txBody>
          <a:bodyPr wrap="square" lIns="182880" tIns="146304" rIns="182880" bIns="146304" rtlCol="0">
            <a:spAutoFit/>
          </a:bodyPr>
          <a:lstStyle/>
          <a:p>
            <a:pPr>
              <a:lnSpc>
                <a:spcPct val="90000"/>
              </a:lnSpc>
              <a:spcAft>
                <a:spcPts val="600"/>
              </a:spcAft>
            </a:pPr>
            <a:r>
              <a:rPr lang="en-US" sz="2400" dirty="0" err="1">
                <a:gradFill>
                  <a:gsLst>
                    <a:gs pos="2917">
                      <a:schemeClr val="tx1"/>
                    </a:gs>
                    <a:gs pos="30000">
                      <a:schemeClr val="tx1"/>
                    </a:gs>
                  </a:gsLst>
                  <a:lin ang="5400000" scaled="0"/>
                </a:gradFill>
              </a:rPr>
              <a:t/>
            </a:r>
            <a:endParaRPr lang="en-US" sz="2400" dirty="0">
              <a:gradFill>
                <a:gsLst>
                  <a:gs pos="2917">
                    <a:schemeClr val="tx1"/>
                  </a:gs>
                  <a:gs pos="30000">
                    <a:schemeClr val="tx1"/>
                  </a:gs>
                </a:gsLst>
                <a:lin ang="5400000" scaled="0"/>
              </a:gradFill>
            </a:endParaRPr>
          </a:p>
        </p:txBody>
      </p:sp>
    </p:spTree>
    <p:extLst>
      <p:ext uri="{BB962C8B-B14F-4D97-AF65-F5344CB8AC3E}">
        <p14:creationId xmlns:p14="http://schemas.microsoft.com/office/powerpoint/2010/main" val="2616381252"/>
      </p:ext>
    </p:extLst>
  </p:cSld>
  <p:clrMapOvr>
    <a:masterClrMapping/>
  </p:clrMapOvr>
  <p:transition>
    <p:fade/>
  </p:transition>
</p:sld>
</file>

<file path=ppt/slides/slide4.xml><?xml version="1.0" encoding="utf-8"?>
<p:sld xmlns:a16="http://schemas.microsoft.com/office/drawing/2014/main" xmlns:p14="http://schemas.microsoft.com/office/powerpoint/2010/main" xmlns:c="http://schemas.openxmlformats.org/drawingml/2006/char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6D92124-49ED-48CD-8B78-C0D68732C9B0}"/>
              </a:ext>
            </a:extLst>
          </p:cNvPr>
          <p:cNvSpPr>
            <a:spLocks noGrp="1"/>
          </p:cNvSpPr>
          <p:nvPr>
            <p:ph type="title"/>
          </p:nvPr>
        </p:nvSpPr>
        <p:spPr/>
        <p:txBody>
          <a:bodyPr/>
          <a:lstStyle/>
          <a:p>
            <a:r>
              <a:rPr lang="en-US" dirty="0" err="1"/>
              <a:t>Operations and Monitoring</a:t>
            </a:r>
            <a:endParaRPr lang="en-US" dirty="0"/>
          </a:p>
        </p:txBody>
      </p:sp>
      <p:graphicFrame>
        <p:nvGraphicFramePr>
          <p:cNvPr id="6" name="Chart 5">
            <a:extLst>
              <a:ext uri="{FF2B5EF4-FFF2-40B4-BE49-F238E27FC236}">
                <a16:creationId xmlns:a16="http://schemas.microsoft.com/office/drawing/2014/main" id="{B12BC686-2AC4-41B1-9E0B-08A139B942AD}"/>
              </a:ext>
            </a:extLst>
          </p:cNvPr>
          <p:cNvGraphicFramePr/>
          <p:nvPr>
            <p:extLst>
              <p:ext uri="{D42A27DB-BD31-4B8C-83A1-F6EECF244321}">
                <p14:modId xmlns:p14="http://schemas.microsoft.com/office/powerpoint/2010/main" val="1159516303"/>
              </p:ext>
            </p:extLst>
          </p:nvPr>
        </p:nvGraphicFramePr>
        <p:xfrm>
          <a:off x="-794" y="1002865"/>
          <a:ext cx="4414427" cy="5363797"/>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a:extLst>
              <a:ext uri="{FF2B5EF4-FFF2-40B4-BE49-F238E27FC236}">
                <a16:creationId xmlns:a16="http://schemas.microsoft.com/office/drawing/2014/main" id="{5896B882-54F3-4B58-8B56-93D20371EDC4}"/>
              </a:ext>
            </a:extLst>
          </p:cNvPr>
          <p:cNvSpPr txBox="1"/>
          <p:nvPr/>
        </p:nvSpPr>
        <p:spPr>
          <a:xfrm>
            <a:off x="1641372" y="2388944"/>
            <a:ext cx="1295400" cy="2920800"/>
          </a:xfrm>
          <a:prstGeom prst="rect">
            <a:avLst/>
          </a:prstGeom>
          <a:noFill/>
        </p:spPr>
        <p:txBody>
          <a:bodyPr wrap="square" lIns="182880" tIns="146304" rIns="182880" bIns="146304" rtlCol="0">
            <a:spAutoFit/>
          </a:bodyPr>
          <a:lstStyle/>
          <a:p>
            <a:pPr algn="ctr">
              <a:lnSpc>
                <a:spcPct val="90000"/>
              </a:lnSpc>
              <a:spcAft>
                <a:spcPts val="600"/>
              </a:spcAft>
            </a:pPr>
            <a:r>
              <a:rPr lang="en-US" sz="2800" b="1" dirty="0" err="1">
                <a:gradFill>
                  <a:gsLst>
                    <a:gs pos="2917">
                      <a:schemeClr val="tx1"/>
                    </a:gs>
                    <a:gs pos="30000">
                      <a:schemeClr val="tx1"/>
                    </a:gs>
                  </a:gsLst>
                  <a:lin ang="5400000" scaled="0"/>
                </a:gradFill>
              </a:rPr>
              <a:t>75</a:t>
            </a:r>
            <a:r>
              <a:rPr lang="en-US" sz="2800" b="1" dirty="0">
                <a:gradFill>
                  <a:gsLst>
                    <a:gs pos="2917">
                      <a:schemeClr val="tx1"/>
                    </a:gs>
                    <a:gs pos="30000">
                      <a:schemeClr val="tx1"/>
                    </a:gs>
                  </a:gsLst>
                  <a:lin ang="5400000" scaled="0"/>
                </a:gradFill>
              </a:rPr>
              <a:t>%</a:t>
            </a:r>
          </a:p>
          <a:p>
            <a:pPr algn="ctr">
              <a:lnSpc>
                <a:spcPct val="90000"/>
              </a:lnSpc>
              <a:spcAft>
                <a:spcPts val="600"/>
              </a:spcAft>
            </a:pPr>
            <a:r>
              <a:rPr lang="en-US" sz="1600" b="1" dirty="0">
                <a:gradFill>
                  <a:gsLst>
                    <a:gs pos="2917">
                      <a:schemeClr val="tx1"/>
                    </a:gs>
                    <a:gs pos="30000">
                      <a:schemeClr val="tx1"/>
                    </a:gs>
                  </a:gsLst>
                  <a:lin ang="5400000" scaled="0"/>
                </a:gradFill>
              </a:rPr>
              <a:t>Passed</a:t>
            </a:r>
          </a:p>
        </p:txBody>
      </p:sp>
      <p:sp>
        <p:nvSpPr>
          <p:cNvPr id="8" name="TextBox 7">
            <a:extLst>
              <a:ext uri="{FF2B5EF4-FFF2-40B4-BE49-F238E27FC236}">
                <a16:creationId xmlns:a16="http://schemas.microsoft.com/office/drawing/2014/main" id="{8FF24D2D-BA31-43BA-9325-A740EEA150A7}"/>
              </a:ext>
            </a:extLst>
          </p:cNvPr>
          <p:cNvSpPr txBox="1"/>
          <p:nvPr/>
        </p:nvSpPr>
        <p:spPr>
          <a:xfrm>
            <a:off x="4033326" y="1412876"/>
            <a:ext cx="7687329" cy="1141851"/>
          </a:xfrm>
          <a:prstGeom prst="rect">
            <a:avLst/>
          </a:prstGeom>
          <a:noFill/>
        </p:spPr>
        <p:txBody>
          <a:bodyPr wrap="square" lIns="182880" tIns="146304" rIns="182880" bIns="146304" rtlCol="0" anchor="t">
            <a:spAutoFit/>
          </a:bodyPr>
          <a:lstStyle/>
          <a:p>
            <a:pPr>
              <a:lnSpc>
                <a:spcPct val="90000"/>
              </a:lnSpc>
              <a:spcAft>
                <a:spcPts val="600"/>
              </a:spcAft>
            </a:pPr>
            <a:r>
              <a:rPr lang="en-US" sz="2000" dirty="0">
                <a:cs typeface="Segoe UI Semilight"/>
              </a:rPr>
              <a:t>Highest Priority Recommendations</a:t>
            </a:r>
          </a:p>
          <a:p>
            <a:pPr marL="285750" indent="-285750">
              <a:lnSpc>
                <a:spcPct val="90000"/>
              </a:lnSpc>
              <a:spcAft>
                <a:spcPts val="600"/>
              </a:spcAft>
              <a:buFont typeface="Arial" panose="020B0604020202020204" pitchFamily="34" charset="0"/>
              <a:buChar char="•"/>
            </a:pPr>
            <a:endParaRPr lang="en-US" sz="1500" dirty="0">
              <a:gradFill>
                <a:gsLst>
                  <a:gs pos="2917">
                    <a:srgbClr val="353535"/>
                  </a:gs>
                  <a:gs pos="30000">
                    <a:srgbClr val="353535"/>
                  </a:gs>
                </a:gsLst>
                <a:lin ang="5400000" scaled="0"/>
              </a:gradFill>
            </a:endParaRPr>
          </a:p>
          <a:p>
            <a:pPr marL="285750" indent="-285750">
              <a:lnSpc>
                <a:spcPct val="90000"/>
              </a:lnSpc>
              <a:spcAft>
                <a:spcPts val="600"/>
              </a:spcAft>
              <a:buFont typeface="Arial" panose="020B0604020202020204" pitchFamily="34" charset="0"/>
              <a:buChar char="•"/>
            </a:pPr>
            <a:r>
              <a:rPr lang="en-US" sz="1500" dirty="0" err="1">
                <a:gradFill>
                  <a:gsLst>
                    <a:gs pos="2917">
                      <a:srgbClr val="353535"/>
                    </a:gs>
                    <a:gs pos="30000">
                      <a:srgbClr val="353535"/>
                    </a:gs>
                  </a:gsLst>
                  <a:lin ang="5400000" scaled="0"/>
                </a:gradFill>
              </a:rPr>
              <a:t>Enable Read Tracking to Enhance Message Tracking</a:t>
            </a:r>
            <a:endParaRPr lang="en-US" sz="1500" dirty="0">
              <a:gradFill>
                <a:gsLst>
                  <a:gs pos="2917">
                    <a:srgbClr val="353535"/>
                  </a:gs>
                  <a:gs pos="30000">
                    <a:srgbClr val="353535"/>
                  </a:gs>
                </a:gsLst>
                <a:lin ang="5400000" scaled="0"/>
              </a:gradFill>
            </a:endParaRPr>
          </a:p>
        </p:txBody>
      </p:sp>
      <p:sp>
        <p:nvSpPr>
          <p:cNvPr id="10" name="TextBox 9">
            <a:extLst>
              <a:ext uri="{FF2B5EF4-FFF2-40B4-BE49-F238E27FC236}">
                <a16:creationId xmlns:a16="http://schemas.microsoft.com/office/drawing/2014/main" id="{29823A2C-4914-4D81-B40E-6F0BE35DE6F2}"/>
              </a:ext>
            </a:extLst>
          </p:cNvPr>
          <p:cNvSpPr txBox="1"/>
          <p:nvPr/>
        </p:nvSpPr>
        <p:spPr>
          <a:xfrm>
            <a:off x="-794" y="6366661"/>
            <a:ext cx="5033639" cy="627864"/>
          </a:xfrm>
          <a:prstGeom prst="rect">
            <a:avLst/>
          </a:prstGeom>
          <a:noFill/>
        </p:spPr>
        <p:txBody>
          <a:bodyPr wrap="square" lIns="182880" tIns="146304" rIns="182880" bIns="146304" rtlCol="0">
            <a:spAutoFit/>
          </a:bodyPr>
          <a:lstStyle/>
          <a:p>
            <a:pPr>
              <a:lnSpc>
                <a:spcPct val="90000"/>
              </a:lnSpc>
              <a:spcAft>
                <a:spcPts val="600"/>
              </a:spcAft>
            </a:pPr>
            <a:r>
              <a:rPr lang="en-US" sz="2400" dirty="0" err="1">
                <a:gradFill>
                  <a:gsLst>
                    <a:gs pos="2917">
                      <a:schemeClr val="tx1"/>
                    </a:gs>
                    <a:gs pos="30000">
                      <a:schemeClr val="tx1"/>
                    </a:gs>
                  </a:gsLst>
                  <a:lin ang="5400000" scaled="0"/>
                </a:gradFill>
              </a:rPr>
              <a:t/>
            </a:r>
            <a:endParaRPr lang="en-US" sz="2400" dirty="0">
              <a:gradFill>
                <a:gsLst>
                  <a:gs pos="2917">
                    <a:schemeClr val="tx1"/>
                  </a:gs>
                  <a:gs pos="30000">
                    <a:schemeClr val="tx1"/>
                  </a:gs>
                </a:gsLst>
                <a:lin ang="5400000" scaled="0"/>
              </a:gradFill>
            </a:endParaRPr>
          </a:p>
        </p:txBody>
      </p:sp>
    </p:spTree>
    <p:extLst>
      <p:ext uri="{BB962C8B-B14F-4D97-AF65-F5344CB8AC3E}">
        <p14:creationId xmlns:p14="http://schemas.microsoft.com/office/powerpoint/2010/main" val="3310587962"/>
      </p:ext>
    </p:extLst>
  </p:cSld>
  <p:clrMapOvr>
    <a:masterClrMapping/>
  </p:clrMapOvr>
  <p:transition>
    <p:fade/>
  </p:transition>
</p:sld>
</file>

<file path=ppt/slides/slide5.xml><?xml version="1.0" encoding="utf-8"?>
<p:sld xmlns:a16="http://schemas.microsoft.com/office/drawing/2014/main" xmlns:p14="http://schemas.microsoft.com/office/powerpoint/2010/main" xmlns:c="http://schemas.openxmlformats.org/drawingml/2006/char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6D92124-49ED-48CD-8B78-C0D68732C9B0}"/>
              </a:ext>
            </a:extLst>
          </p:cNvPr>
          <p:cNvSpPr>
            <a:spLocks noGrp="1"/>
          </p:cNvSpPr>
          <p:nvPr>
            <p:ph type="title"/>
          </p:nvPr>
        </p:nvSpPr>
        <p:spPr/>
        <p:txBody>
          <a:bodyPr/>
          <a:lstStyle/>
          <a:p>
            <a:r>
              <a:rPr lang="en-US" dirty="0" err="1"/>
              <a:t>Security and Compliance</a:t>
            </a:r>
            <a:endParaRPr lang="en-US" dirty="0"/>
          </a:p>
        </p:txBody>
      </p:sp>
      <p:graphicFrame>
        <p:nvGraphicFramePr>
          <p:cNvPr id="6" name="Chart 5">
            <a:extLst>
              <a:ext uri="{FF2B5EF4-FFF2-40B4-BE49-F238E27FC236}">
                <a16:creationId xmlns:a16="http://schemas.microsoft.com/office/drawing/2014/main" id="{B12BC686-2AC4-41B1-9E0B-08A139B942AD}"/>
              </a:ext>
            </a:extLst>
          </p:cNvPr>
          <p:cNvGraphicFramePr/>
          <p:nvPr>
            <p:extLst>
              <p:ext uri="{D42A27DB-BD31-4B8C-83A1-F6EECF244321}">
                <p14:modId xmlns:p14="http://schemas.microsoft.com/office/powerpoint/2010/main" val="1159516303"/>
              </p:ext>
            </p:extLst>
          </p:nvPr>
        </p:nvGraphicFramePr>
        <p:xfrm>
          <a:off x="-794" y="1002865"/>
          <a:ext cx="4414427" cy="5363797"/>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a:extLst>
              <a:ext uri="{FF2B5EF4-FFF2-40B4-BE49-F238E27FC236}">
                <a16:creationId xmlns:a16="http://schemas.microsoft.com/office/drawing/2014/main" id="{5896B882-54F3-4B58-8B56-93D20371EDC4}"/>
              </a:ext>
            </a:extLst>
          </p:cNvPr>
          <p:cNvSpPr txBox="1"/>
          <p:nvPr/>
        </p:nvSpPr>
        <p:spPr>
          <a:xfrm>
            <a:off x="1641372" y="2388944"/>
            <a:ext cx="1295400" cy="2920800"/>
          </a:xfrm>
          <a:prstGeom prst="rect">
            <a:avLst/>
          </a:prstGeom>
          <a:noFill/>
        </p:spPr>
        <p:txBody>
          <a:bodyPr wrap="square" lIns="182880" tIns="146304" rIns="182880" bIns="146304" rtlCol="0">
            <a:spAutoFit/>
          </a:bodyPr>
          <a:lstStyle/>
          <a:p>
            <a:pPr algn="ctr">
              <a:lnSpc>
                <a:spcPct val="90000"/>
              </a:lnSpc>
              <a:spcAft>
                <a:spcPts val="600"/>
              </a:spcAft>
            </a:pPr>
            <a:r>
              <a:rPr lang="en-US" sz="2800" b="1" dirty="0" err="1">
                <a:gradFill>
                  <a:gsLst>
                    <a:gs pos="2917">
                      <a:schemeClr val="tx1"/>
                    </a:gs>
                    <a:gs pos="30000">
                      <a:schemeClr val="tx1"/>
                    </a:gs>
                  </a:gsLst>
                  <a:lin ang="5400000" scaled="0"/>
                </a:gradFill>
              </a:rPr>
              <a:t>39</a:t>
            </a:r>
            <a:r>
              <a:rPr lang="en-US" sz="2800" b="1" dirty="0">
                <a:gradFill>
                  <a:gsLst>
                    <a:gs pos="2917">
                      <a:schemeClr val="tx1"/>
                    </a:gs>
                    <a:gs pos="30000">
                      <a:schemeClr val="tx1"/>
                    </a:gs>
                  </a:gsLst>
                  <a:lin ang="5400000" scaled="0"/>
                </a:gradFill>
              </a:rPr>
              <a:t>%</a:t>
            </a:r>
          </a:p>
          <a:p>
            <a:pPr algn="ctr">
              <a:lnSpc>
                <a:spcPct val="90000"/>
              </a:lnSpc>
              <a:spcAft>
                <a:spcPts val="600"/>
              </a:spcAft>
            </a:pPr>
            <a:r>
              <a:rPr lang="en-US" sz="1600" b="1" dirty="0">
                <a:gradFill>
                  <a:gsLst>
                    <a:gs pos="2917">
                      <a:schemeClr val="tx1"/>
                    </a:gs>
                    <a:gs pos="30000">
                      <a:schemeClr val="tx1"/>
                    </a:gs>
                  </a:gsLst>
                  <a:lin ang="5400000" scaled="0"/>
                </a:gradFill>
              </a:rPr>
              <a:t>Passed</a:t>
            </a:r>
          </a:p>
        </p:txBody>
      </p:sp>
      <p:sp>
        <p:nvSpPr>
          <p:cNvPr id="8" name="TextBox 7">
            <a:extLst>
              <a:ext uri="{FF2B5EF4-FFF2-40B4-BE49-F238E27FC236}">
                <a16:creationId xmlns:a16="http://schemas.microsoft.com/office/drawing/2014/main" id="{8FF24D2D-BA31-43BA-9325-A740EEA150A7}"/>
              </a:ext>
            </a:extLst>
          </p:cNvPr>
          <p:cNvSpPr txBox="1"/>
          <p:nvPr/>
        </p:nvSpPr>
        <p:spPr>
          <a:xfrm>
            <a:off x="4033326" y="1412876"/>
            <a:ext cx="7687329" cy="1141851"/>
          </a:xfrm>
          <a:prstGeom prst="rect">
            <a:avLst/>
          </a:prstGeom>
          <a:noFill/>
        </p:spPr>
        <p:txBody>
          <a:bodyPr wrap="square" lIns="182880" tIns="146304" rIns="182880" bIns="146304" rtlCol="0" anchor="t">
            <a:spAutoFit/>
          </a:bodyPr>
          <a:lstStyle/>
          <a:p>
            <a:pPr>
              <a:lnSpc>
                <a:spcPct val="90000"/>
              </a:lnSpc>
              <a:spcAft>
                <a:spcPts val="600"/>
              </a:spcAft>
            </a:pPr>
            <a:r>
              <a:rPr lang="en-US" sz="2000" dirty="0">
                <a:cs typeface="Segoe UI Semilight"/>
              </a:rPr>
              <a:t>Highest Priority Recommendations</a:t>
            </a:r>
          </a:p>
          <a:p>
            <a:pPr marL="285750" indent="-285750">
              <a:lnSpc>
                <a:spcPct val="90000"/>
              </a:lnSpc>
              <a:spcAft>
                <a:spcPts val="600"/>
              </a:spcAft>
              <a:buFont typeface="Arial" panose="020B0604020202020204" pitchFamily="34" charset="0"/>
              <a:buChar char="•"/>
            </a:pPr>
            <a:endParaRPr lang="en-US" sz="1500" dirty="0">
              <a:gradFill>
                <a:gsLst>
                  <a:gs pos="2917">
                    <a:srgbClr val="353535"/>
                  </a:gs>
                  <a:gs pos="30000">
                    <a:srgbClr val="353535"/>
                  </a:gs>
                </a:gsLst>
                <a:lin ang="5400000" scaled="0"/>
              </a:gradFill>
            </a:endParaRPr>
          </a:p>
          <a:p>
            <a:pPr marL="285750" indent="-285750">
              <a:lnSpc>
                <a:spcPct val="90000"/>
              </a:lnSpc>
              <a:spcAft>
                <a:spcPts val="600"/>
              </a:spcAft>
              <a:buFont typeface="Arial" panose="020B0604020202020204" pitchFamily="34" charset="0"/>
              <a:buChar char="•"/>
            </a:pPr>
            <a:r>
              <a:rPr lang="en-US" sz="1500" dirty="0" err="1">
                <a:gradFill>
                  <a:gsLst>
                    <a:gs pos="2917">
                      <a:srgbClr val="353535"/>
                    </a:gs>
                    <a:gs pos="30000">
                      <a:srgbClr val="353535"/>
                    </a:gs>
                  </a:gsLst>
                  <a:lin ang="5400000" scaled="0"/>
                </a:gradFill>
              </a:rPr>
              <a:t>Consider Utilising Quarantine to Reduce Delivery of Unsolicited Emails to Users
Consider Utilising Custom Data Classifications to Safeguard Sensitive Data in the Organisation
Create a Client Access Rule to preserve access to remote PowerShell
Consider Whether Journaling Should be Used to Help Comply with Compliance Requirements
Enable Malware Notifications for Messages Sent from Internal Senders
Consider Utilising Document Fingerprinting to Protect Sensitive Documents in the Organisation
Use Client Access Rules to allow or block client connections to Exchange Online
Consider Utilising Custom Role Groups
Consider Migrating to Unified DLP Policies to Protect Data Across all Workloads 
Use Outlook Protection Rules to Automatically Apply Protection to Messages</a:t>
            </a:r>
            <a:endParaRPr lang="en-US" sz="1500" dirty="0">
              <a:gradFill>
                <a:gsLst>
                  <a:gs pos="2917">
                    <a:srgbClr val="353535"/>
                  </a:gs>
                  <a:gs pos="30000">
                    <a:srgbClr val="353535"/>
                  </a:gs>
                </a:gsLst>
                <a:lin ang="5400000" scaled="0"/>
              </a:gradFill>
            </a:endParaRPr>
          </a:p>
        </p:txBody>
      </p:sp>
      <p:sp>
        <p:nvSpPr>
          <p:cNvPr id="10" name="TextBox 9">
            <a:extLst>
              <a:ext uri="{FF2B5EF4-FFF2-40B4-BE49-F238E27FC236}">
                <a16:creationId xmlns:a16="http://schemas.microsoft.com/office/drawing/2014/main" id="{29823A2C-4914-4D81-B40E-6F0BE35DE6F2}"/>
              </a:ext>
            </a:extLst>
          </p:cNvPr>
          <p:cNvSpPr txBox="1"/>
          <p:nvPr/>
        </p:nvSpPr>
        <p:spPr>
          <a:xfrm>
            <a:off x="-794" y="6366661"/>
            <a:ext cx="5033639" cy="627864"/>
          </a:xfrm>
          <a:prstGeom prst="rect">
            <a:avLst/>
          </a:prstGeom>
          <a:noFill/>
        </p:spPr>
        <p:txBody>
          <a:bodyPr wrap="square" lIns="182880" tIns="146304" rIns="182880" bIns="146304" rtlCol="0">
            <a:spAutoFit/>
          </a:bodyPr>
          <a:lstStyle/>
          <a:p>
            <a:pPr>
              <a:lnSpc>
                <a:spcPct val="90000"/>
              </a:lnSpc>
              <a:spcAft>
                <a:spcPts val="600"/>
              </a:spcAft>
            </a:pPr>
            <a:r>
              <a:rPr lang="en-US" sz="2400" dirty="0" err="1">
                <a:gradFill>
                  <a:gsLst>
                    <a:gs pos="2917">
                      <a:schemeClr val="tx1"/>
                    </a:gs>
                    <a:gs pos="30000">
                      <a:schemeClr val="tx1"/>
                    </a:gs>
                  </a:gsLst>
                  <a:lin ang="5400000" scaled="0"/>
                </a:gradFill>
              </a:rPr>
              <a:t/>
            </a:r>
            <a:endParaRPr lang="en-US" sz="2400" dirty="0">
              <a:gradFill>
                <a:gsLst>
                  <a:gs pos="2917">
                    <a:schemeClr val="tx1"/>
                  </a:gs>
                  <a:gs pos="30000">
                    <a:schemeClr val="tx1"/>
                  </a:gs>
                </a:gsLst>
                <a:lin ang="5400000" scaled="0"/>
              </a:gradFill>
            </a:endParaRPr>
          </a:p>
        </p:txBody>
      </p:sp>
    </p:spTree>
    <p:extLst>
      <p:ext uri="{BB962C8B-B14F-4D97-AF65-F5344CB8AC3E}">
        <p14:creationId xmlns:p14="http://schemas.microsoft.com/office/powerpoint/2010/main" val="3310587962"/>
      </p:ext>
    </p:extLst>
  </p:cSld>
  <p:clrMapOvr>
    <a:masterClrMapping/>
  </p:clrMapOvr>
  <p:transition>
    <p:fade/>
  </p:transition>
</p:sld>
</file>

<file path=ppt/slides/slide6.xml><?xml version="1.0" encoding="utf-8"?>
<p:sld xmlns:a16="http://schemas.microsoft.com/office/drawing/2014/main" xmlns:p14="http://schemas.microsoft.com/office/powerpoint/2010/main" xmlns:c="http://schemas.openxmlformats.org/drawingml/2006/char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6D92124-49ED-48CD-8B78-C0D68732C9B0}"/>
              </a:ext>
            </a:extLst>
          </p:cNvPr>
          <p:cNvSpPr>
            <a:spLocks noGrp="1"/>
          </p:cNvSpPr>
          <p:nvPr>
            <p:ph type="title"/>
          </p:nvPr>
        </p:nvSpPr>
        <p:spPr/>
        <p:txBody>
          <a:bodyPr/>
          <a:lstStyle/>
          <a:p>
            <a:r>
              <a:rPr lang="en-US" dirty="0" err="1"/>
              <a:t>Availability and Business Continuity</a:t>
            </a:r>
            <a:endParaRPr lang="en-US" dirty="0"/>
          </a:p>
        </p:txBody>
      </p:sp>
      <p:graphicFrame>
        <p:nvGraphicFramePr>
          <p:cNvPr id="6" name="Chart 5">
            <a:extLst>
              <a:ext uri="{FF2B5EF4-FFF2-40B4-BE49-F238E27FC236}">
                <a16:creationId xmlns:a16="http://schemas.microsoft.com/office/drawing/2014/main" id="{B12BC686-2AC4-41B1-9E0B-08A139B942AD}"/>
              </a:ext>
            </a:extLst>
          </p:cNvPr>
          <p:cNvGraphicFramePr/>
          <p:nvPr>
            <p:extLst>
              <p:ext uri="{D42A27DB-BD31-4B8C-83A1-F6EECF244321}">
                <p14:modId xmlns:p14="http://schemas.microsoft.com/office/powerpoint/2010/main" val="1159516303"/>
              </p:ext>
            </p:extLst>
          </p:nvPr>
        </p:nvGraphicFramePr>
        <p:xfrm>
          <a:off x="-794" y="1002865"/>
          <a:ext cx="4414427" cy="5363797"/>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a:extLst>
              <a:ext uri="{FF2B5EF4-FFF2-40B4-BE49-F238E27FC236}">
                <a16:creationId xmlns:a16="http://schemas.microsoft.com/office/drawing/2014/main" id="{5896B882-54F3-4B58-8B56-93D20371EDC4}"/>
              </a:ext>
            </a:extLst>
          </p:cNvPr>
          <p:cNvSpPr txBox="1"/>
          <p:nvPr/>
        </p:nvSpPr>
        <p:spPr>
          <a:xfrm>
            <a:off x="1641372" y="2388944"/>
            <a:ext cx="1295400" cy="2920800"/>
          </a:xfrm>
          <a:prstGeom prst="rect">
            <a:avLst/>
          </a:prstGeom>
          <a:noFill/>
        </p:spPr>
        <p:txBody>
          <a:bodyPr wrap="square" lIns="182880" tIns="146304" rIns="182880" bIns="146304" rtlCol="0">
            <a:spAutoFit/>
          </a:bodyPr>
          <a:lstStyle/>
          <a:p>
            <a:pPr algn="ctr">
              <a:lnSpc>
                <a:spcPct val="90000"/>
              </a:lnSpc>
              <a:spcAft>
                <a:spcPts val="600"/>
              </a:spcAft>
            </a:pPr>
            <a:r>
              <a:rPr lang="en-US" sz="2800" b="1" dirty="0" err="1">
                <a:gradFill>
                  <a:gsLst>
                    <a:gs pos="2917">
                      <a:schemeClr val="tx1"/>
                    </a:gs>
                    <a:gs pos="30000">
                      <a:schemeClr val="tx1"/>
                    </a:gs>
                  </a:gsLst>
                  <a:lin ang="5400000" scaled="0"/>
                </a:gradFill>
              </a:rPr>
              <a:t>50</a:t>
            </a:r>
            <a:r>
              <a:rPr lang="en-US" sz="2800" b="1" dirty="0">
                <a:gradFill>
                  <a:gsLst>
                    <a:gs pos="2917">
                      <a:schemeClr val="tx1"/>
                    </a:gs>
                    <a:gs pos="30000">
                      <a:schemeClr val="tx1"/>
                    </a:gs>
                  </a:gsLst>
                  <a:lin ang="5400000" scaled="0"/>
                </a:gradFill>
              </a:rPr>
              <a:t>%</a:t>
            </a:r>
          </a:p>
          <a:p>
            <a:pPr algn="ctr">
              <a:lnSpc>
                <a:spcPct val="90000"/>
              </a:lnSpc>
              <a:spcAft>
                <a:spcPts val="600"/>
              </a:spcAft>
            </a:pPr>
            <a:r>
              <a:rPr lang="en-US" sz="1600" b="1" dirty="0">
                <a:gradFill>
                  <a:gsLst>
                    <a:gs pos="2917">
                      <a:schemeClr val="tx1"/>
                    </a:gs>
                    <a:gs pos="30000">
                      <a:schemeClr val="tx1"/>
                    </a:gs>
                  </a:gsLst>
                  <a:lin ang="5400000" scaled="0"/>
                </a:gradFill>
              </a:rPr>
              <a:t>Passed</a:t>
            </a:r>
          </a:p>
        </p:txBody>
      </p:sp>
      <p:sp>
        <p:nvSpPr>
          <p:cNvPr id="8" name="TextBox 7">
            <a:extLst>
              <a:ext uri="{FF2B5EF4-FFF2-40B4-BE49-F238E27FC236}">
                <a16:creationId xmlns:a16="http://schemas.microsoft.com/office/drawing/2014/main" id="{8FF24D2D-BA31-43BA-9325-A740EEA150A7}"/>
              </a:ext>
            </a:extLst>
          </p:cNvPr>
          <p:cNvSpPr txBox="1"/>
          <p:nvPr/>
        </p:nvSpPr>
        <p:spPr>
          <a:xfrm>
            <a:off x="4033326" y="1412876"/>
            <a:ext cx="7687329" cy="1141851"/>
          </a:xfrm>
          <a:prstGeom prst="rect">
            <a:avLst/>
          </a:prstGeom>
          <a:noFill/>
        </p:spPr>
        <p:txBody>
          <a:bodyPr wrap="square" lIns="182880" tIns="146304" rIns="182880" bIns="146304" rtlCol="0" anchor="t">
            <a:spAutoFit/>
          </a:bodyPr>
          <a:lstStyle/>
          <a:p>
            <a:pPr>
              <a:lnSpc>
                <a:spcPct val="90000"/>
              </a:lnSpc>
              <a:spcAft>
                <a:spcPts val="600"/>
              </a:spcAft>
            </a:pPr>
            <a:r>
              <a:rPr lang="en-US" sz="2000" dirty="0">
                <a:cs typeface="Segoe UI Semilight"/>
              </a:rPr>
              <a:t>Highest Priority Recommendations</a:t>
            </a:r>
          </a:p>
          <a:p>
            <a:pPr marL="285750" indent="-285750">
              <a:lnSpc>
                <a:spcPct val="90000"/>
              </a:lnSpc>
              <a:spcAft>
                <a:spcPts val="600"/>
              </a:spcAft>
              <a:buFont typeface="Arial" panose="020B0604020202020204" pitchFamily="34" charset="0"/>
              <a:buChar char="•"/>
            </a:pPr>
            <a:endParaRPr lang="en-US" sz="1500" dirty="0">
              <a:gradFill>
                <a:gsLst>
                  <a:gs pos="2917">
                    <a:srgbClr val="353535"/>
                  </a:gs>
                  <a:gs pos="30000">
                    <a:srgbClr val="353535"/>
                  </a:gs>
                </a:gsLst>
                <a:lin ang="5400000" scaled="0"/>
              </a:gradFill>
            </a:endParaRPr>
          </a:p>
          <a:p>
            <a:pPr marL="285750" indent="-285750">
              <a:lnSpc>
                <a:spcPct val="90000"/>
              </a:lnSpc>
              <a:spcAft>
                <a:spcPts val="600"/>
              </a:spcAft>
              <a:buFont typeface="Arial" panose="020B0604020202020204" pitchFamily="34" charset="0"/>
              <a:buChar char="•"/>
            </a:pPr>
            <a:r>
              <a:rPr lang="en-US" sz="1500" dirty="0" err="1">
                <a:gradFill>
                  <a:gsLst>
                    <a:gs pos="2917">
                      <a:srgbClr val="353535"/>
                    </a:gs>
                    <a:gs pos="30000">
                      <a:srgbClr val="353535"/>
                    </a:gs>
                  </a:gsLst>
                  <a:lin ang="5400000" scaled="0"/>
                </a:gradFill>
              </a:rPr>
              <a:t>Create at Least 1 Cloud Global Admin to Ensure Access to the Tenant if Federated Servers are not Available
Use Maximum Duration for Retaining Deleted Items</a:t>
            </a:r>
            <a:endParaRPr lang="en-US" sz="1500" dirty="0">
              <a:gradFill>
                <a:gsLst>
                  <a:gs pos="2917">
                    <a:srgbClr val="353535"/>
                  </a:gs>
                  <a:gs pos="30000">
                    <a:srgbClr val="353535"/>
                  </a:gs>
                </a:gsLst>
                <a:lin ang="5400000" scaled="0"/>
              </a:gradFill>
            </a:endParaRPr>
          </a:p>
        </p:txBody>
      </p:sp>
      <p:sp>
        <p:nvSpPr>
          <p:cNvPr id="10" name="TextBox 9">
            <a:extLst>
              <a:ext uri="{FF2B5EF4-FFF2-40B4-BE49-F238E27FC236}">
                <a16:creationId xmlns:a16="http://schemas.microsoft.com/office/drawing/2014/main" id="{29823A2C-4914-4D81-B40E-6F0BE35DE6F2}"/>
              </a:ext>
            </a:extLst>
          </p:cNvPr>
          <p:cNvSpPr txBox="1"/>
          <p:nvPr/>
        </p:nvSpPr>
        <p:spPr>
          <a:xfrm>
            <a:off x="-794" y="6366661"/>
            <a:ext cx="5033639" cy="627864"/>
          </a:xfrm>
          <a:prstGeom prst="rect">
            <a:avLst/>
          </a:prstGeom>
          <a:noFill/>
        </p:spPr>
        <p:txBody>
          <a:bodyPr wrap="square" lIns="182880" tIns="146304" rIns="182880" bIns="146304" rtlCol="0">
            <a:spAutoFit/>
          </a:bodyPr>
          <a:lstStyle/>
          <a:p>
            <a:pPr>
              <a:lnSpc>
                <a:spcPct val="90000"/>
              </a:lnSpc>
              <a:spcAft>
                <a:spcPts val="600"/>
              </a:spcAft>
            </a:pPr>
            <a:r>
              <a:rPr lang="en-US" sz="2400" dirty="0" err="1">
                <a:gradFill>
                  <a:gsLst>
                    <a:gs pos="2917">
                      <a:schemeClr val="tx1"/>
                    </a:gs>
                    <a:gs pos="30000">
                      <a:schemeClr val="tx1"/>
                    </a:gs>
                  </a:gsLst>
                  <a:lin ang="5400000" scaled="0"/>
                </a:gradFill>
              </a:rPr>
              <a:t/>
            </a:r>
            <a:endParaRPr lang="en-US" sz="2400" dirty="0">
              <a:gradFill>
                <a:gsLst>
                  <a:gs pos="2917">
                    <a:schemeClr val="tx1"/>
                  </a:gs>
                  <a:gs pos="30000">
                    <a:schemeClr val="tx1"/>
                  </a:gs>
                </a:gsLst>
                <a:lin ang="5400000" scaled="0"/>
              </a:gradFill>
            </a:endParaRPr>
          </a:p>
        </p:txBody>
      </p:sp>
    </p:spTree>
    <p:extLst>
      <p:ext uri="{BB962C8B-B14F-4D97-AF65-F5344CB8AC3E}">
        <p14:creationId xmlns:p14="http://schemas.microsoft.com/office/powerpoint/2010/main" val="3310587962"/>
      </p:ext>
    </p:extLst>
  </p:cSld>
  <p:clrMapOvr>
    <a:masterClrMapping/>
  </p:clrMapOvr>
  <p:transition>
    <p:fade/>
  </p:transition>
</p:sld>
</file>

<file path=ppt/slides/slide7.xml><?xml version="1.0" encoding="utf-8"?>
<p:sld xmlns:a16="http://schemas.microsoft.com/office/drawing/2014/main" xmlns:p14="http://schemas.microsoft.com/office/powerpoint/2010/main" xmlns:c="http://schemas.openxmlformats.org/drawingml/2006/char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6D92124-49ED-48CD-8B78-C0D68732C9B0}"/>
              </a:ext>
            </a:extLst>
          </p:cNvPr>
          <p:cNvSpPr>
            <a:spLocks noGrp="1"/>
          </p:cNvSpPr>
          <p:nvPr>
            <p:ph type="title"/>
          </p:nvPr>
        </p:nvSpPr>
        <p:spPr/>
        <p:txBody>
          <a:bodyPr/>
          <a:lstStyle/>
          <a:p>
            <a:r>
              <a:rPr lang="en-US" dirty="0" err="1"/>
              <a:t>Performance and Scalability</a:t>
            </a:r>
            <a:endParaRPr lang="en-US" dirty="0"/>
          </a:p>
        </p:txBody>
      </p:sp>
      <p:graphicFrame>
        <p:nvGraphicFramePr>
          <p:cNvPr id="6" name="Chart 5">
            <a:extLst>
              <a:ext uri="{FF2B5EF4-FFF2-40B4-BE49-F238E27FC236}">
                <a16:creationId xmlns:a16="http://schemas.microsoft.com/office/drawing/2014/main" id="{B12BC686-2AC4-41B1-9E0B-08A139B942AD}"/>
              </a:ext>
            </a:extLst>
          </p:cNvPr>
          <p:cNvGraphicFramePr/>
          <p:nvPr>
            <p:extLst>
              <p:ext uri="{D42A27DB-BD31-4B8C-83A1-F6EECF244321}">
                <p14:modId xmlns:p14="http://schemas.microsoft.com/office/powerpoint/2010/main" val="1159516303"/>
              </p:ext>
            </p:extLst>
          </p:nvPr>
        </p:nvGraphicFramePr>
        <p:xfrm>
          <a:off x="-794" y="1002865"/>
          <a:ext cx="4414427" cy="5363797"/>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a:extLst>
              <a:ext uri="{FF2B5EF4-FFF2-40B4-BE49-F238E27FC236}">
                <a16:creationId xmlns:a16="http://schemas.microsoft.com/office/drawing/2014/main" id="{5896B882-54F3-4B58-8B56-93D20371EDC4}"/>
              </a:ext>
            </a:extLst>
          </p:cNvPr>
          <p:cNvSpPr txBox="1"/>
          <p:nvPr/>
        </p:nvSpPr>
        <p:spPr>
          <a:xfrm>
            <a:off x="1641372" y="2388944"/>
            <a:ext cx="1295400" cy="2920800"/>
          </a:xfrm>
          <a:prstGeom prst="rect">
            <a:avLst/>
          </a:prstGeom>
          <a:noFill/>
        </p:spPr>
        <p:txBody>
          <a:bodyPr wrap="square" lIns="182880" tIns="146304" rIns="182880" bIns="146304" rtlCol="0">
            <a:spAutoFit/>
          </a:bodyPr>
          <a:lstStyle/>
          <a:p>
            <a:pPr algn="ctr">
              <a:lnSpc>
                <a:spcPct val="90000"/>
              </a:lnSpc>
              <a:spcAft>
                <a:spcPts val="600"/>
              </a:spcAft>
            </a:pPr>
            <a:r>
              <a:rPr lang="en-US" sz="2800" b="1" dirty="0" err="1">
                <a:gradFill>
                  <a:gsLst>
                    <a:gs pos="2917">
                      <a:schemeClr val="tx1"/>
                    </a:gs>
                    <a:gs pos="30000">
                      <a:schemeClr val="tx1"/>
                    </a:gs>
                  </a:gsLst>
                  <a:lin ang="5400000" scaled="0"/>
                </a:gradFill>
              </a:rPr>
              <a:t>50</a:t>
            </a:r>
            <a:r>
              <a:rPr lang="en-US" sz="2800" b="1" dirty="0">
                <a:gradFill>
                  <a:gsLst>
                    <a:gs pos="2917">
                      <a:schemeClr val="tx1"/>
                    </a:gs>
                    <a:gs pos="30000">
                      <a:schemeClr val="tx1"/>
                    </a:gs>
                  </a:gsLst>
                  <a:lin ang="5400000" scaled="0"/>
                </a:gradFill>
              </a:rPr>
              <a:t>%</a:t>
            </a:r>
          </a:p>
          <a:p>
            <a:pPr algn="ctr">
              <a:lnSpc>
                <a:spcPct val="90000"/>
              </a:lnSpc>
              <a:spcAft>
                <a:spcPts val="600"/>
              </a:spcAft>
            </a:pPr>
            <a:r>
              <a:rPr lang="en-US" sz="1600" b="1" dirty="0">
                <a:gradFill>
                  <a:gsLst>
                    <a:gs pos="2917">
                      <a:schemeClr val="tx1"/>
                    </a:gs>
                    <a:gs pos="30000">
                      <a:schemeClr val="tx1"/>
                    </a:gs>
                  </a:gsLst>
                  <a:lin ang="5400000" scaled="0"/>
                </a:gradFill>
              </a:rPr>
              <a:t>Passed</a:t>
            </a:r>
          </a:p>
        </p:txBody>
      </p:sp>
      <p:sp>
        <p:nvSpPr>
          <p:cNvPr id="8" name="TextBox 7">
            <a:extLst>
              <a:ext uri="{FF2B5EF4-FFF2-40B4-BE49-F238E27FC236}">
                <a16:creationId xmlns:a16="http://schemas.microsoft.com/office/drawing/2014/main" id="{8FF24D2D-BA31-43BA-9325-A740EEA150A7}"/>
              </a:ext>
            </a:extLst>
          </p:cNvPr>
          <p:cNvSpPr txBox="1"/>
          <p:nvPr/>
        </p:nvSpPr>
        <p:spPr>
          <a:xfrm>
            <a:off x="4033326" y="1412876"/>
            <a:ext cx="7687329" cy="1141851"/>
          </a:xfrm>
          <a:prstGeom prst="rect">
            <a:avLst/>
          </a:prstGeom>
          <a:noFill/>
        </p:spPr>
        <p:txBody>
          <a:bodyPr wrap="square" lIns="182880" tIns="146304" rIns="182880" bIns="146304" rtlCol="0" anchor="t">
            <a:spAutoFit/>
          </a:bodyPr>
          <a:lstStyle/>
          <a:p>
            <a:pPr>
              <a:lnSpc>
                <a:spcPct val="90000"/>
              </a:lnSpc>
              <a:spcAft>
                <a:spcPts val="600"/>
              </a:spcAft>
            </a:pPr>
            <a:r>
              <a:rPr lang="en-US" sz="2000" dirty="0">
                <a:cs typeface="Segoe UI Semilight"/>
              </a:rPr>
              <a:t>Highest Priority Recommendations</a:t>
            </a:r>
          </a:p>
          <a:p>
            <a:pPr marL="285750" indent="-285750">
              <a:lnSpc>
                <a:spcPct val="90000"/>
              </a:lnSpc>
              <a:spcAft>
                <a:spcPts val="600"/>
              </a:spcAft>
              <a:buFont typeface="Arial" panose="020B0604020202020204" pitchFamily="34" charset="0"/>
              <a:buChar char="•"/>
            </a:pPr>
            <a:endParaRPr lang="en-US" sz="1500" dirty="0">
              <a:gradFill>
                <a:gsLst>
                  <a:gs pos="2917">
                    <a:srgbClr val="353535"/>
                  </a:gs>
                  <a:gs pos="30000">
                    <a:srgbClr val="353535"/>
                  </a:gs>
                </a:gsLst>
                <a:lin ang="5400000" scaled="0"/>
              </a:gradFill>
            </a:endParaRPr>
          </a:p>
          <a:p>
            <a:pPr marL="285750" indent="-285750">
              <a:lnSpc>
                <a:spcPct val="90000"/>
              </a:lnSpc>
              <a:spcAft>
                <a:spcPts val="600"/>
              </a:spcAft>
              <a:buFont typeface="Arial" panose="020B0604020202020204" pitchFamily="34" charset="0"/>
              <a:buChar char="•"/>
            </a:pPr>
            <a:r>
              <a:rPr lang="en-US" sz="1500" dirty="0" err="1">
                <a:gradFill>
                  <a:gsLst>
                    <a:gs pos="2917">
                      <a:srgbClr val="353535"/>
                    </a:gs>
                    <a:gs pos="30000">
                      <a:srgbClr val="353535"/>
                    </a:gs>
                  </a:gsLst>
                  <a:lin ang="5400000" scaled="0"/>
                </a:gradFill>
              </a:rPr>
              <a:t>Use the Auto-expanding Archive Feature for Unlimited Storage
Consider Utilising Greater Max Send and Receive Sizes</a:t>
            </a:r>
            <a:endParaRPr lang="en-US" sz="1500" dirty="0">
              <a:gradFill>
                <a:gsLst>
                  <a:gs pos="2917">
                    <a:srgbClr val="353535"/>
                  </a:gs>
                  <a:gs pos="30000">
                    <a:srgbClr val="353535"/>
                  </a:gs>
                </a:gsLst>
                <a:lin ang="5400000" scaled="0"/>
              </a:gradFill>
            </a:endParaRPr>
          </a:p>
        </p:txBody>
      </p:sp>
      <p:sp>
        <p:nvSpPr>
          <p:cNvPr id="10" name="TextBox 9">
            <a:extLst>
              <a:ext uri="{FF2B5EF4-FFF2-40B4-BE49-F238E27FC236}">
                <a16:creationId xmlns:a16="http://schemas.microsoft.com/office/drawing/2014/main" id="{29823A2C-4914-4D81-B40E-6F0BE35DE6F2}"/>
              </a:ext>
            </a:extLst>
          </p:cNvPr>
          <p:cNvSpPr txBox="1"/>
          <p:nvPr/>
        </p:nvSpPr>
        <p:spPr>
          <a:xfrm>
            <a:off x="-794" y="6366661"/>
            <a:ext cx="5033639" cy="627864"/>
          </a:xfrm>
          <a:prstGeom prst="rect">
            <a:avLst/>
          </a:prstGeom>
          <a:noFill/>
        </p:spPr>
        <p:txBody>
          <a:bodyPr wrap="square" lIns="182880" tIns="146304" rIns="182880" bIns="146304" rtlCol="0">
            <a:spAutoFit/>
          </a:bodyPr>
          <a:lstStyle/>
          <a:p>
            <a:pPr>
              <a:lnSpc>
                <a:spcPct val="90000"/>
              </a:lnSpc>
              <a:spcAft>
                <a:spcPts val="600"/>
              </a:spcAft>
            </a:pPr>
            <a:r>
              <a:rPr lang="en-US" sz="2400" dirty="0" err="1">
                <a:gradFill>
                  <a:gsLst>
                    <a:gs pos="2917">
                      <a:schemeClr val="tx1"/>
                    </a:gs>
                    <a:gs pos="30000">
                      <a:schemeClr val="tx1"/>
                    </a:gs>
                  </a:gsLst>
                  <a:lin ang="5400000" scaled="0"/>
                </a:gradFill>
              </a:rPr>
              <a:t/>
            </a:r>
            <a:endParaRPr lang="en-US" sz="2400" dirty="0">
              <a:gradFill>
                <a:gsLst>
                  <a:gs pos="2917">
                    <a:schemeClr val="tx1"/>
                  </a:gs>
                  <a:gs pos="30000">
                    <a:schemeClr val="tx1"/>
                  </a:gs>
                </a:gsLst>
                <a:lin ang="5400000" scaled="0"/>
              </a:gradFill>
            </a:endParaRPr>
          </a:p>
        </p:txBody>
      </p:sp>
    </p:spTree>
    <p:extLst>
      <p:ext uri="{BB962C8B-B14F-4D97-AF65-F5344CB8AC3E}">
        <p14:creationId xmlns:p14="http://schemas.microsoft.com/office/powerpoint/2010/main" val="3310587962"/>
      </p:ext>
    </p:extLst>
  </p:cSld>
  <p:clrMapOvr>
    <a:masterClrMapping/>
  </p:clrMapOvr>
  <p:transition>
    <p:fade/>
  </p:transition>
</p:sld>
</file>

<file path=ppt/slides/slide8.xml><?xml version="1.0" encoding="utf-8"?>
<p:sld xmlns:a16="http://schemas.microsoft.com/office/drawing/2014/main" xmlns:p14="http://schemas.microsoft.com/office/powerpoint/2010/main" xmlns:c="http://schemas.openxmlformats.org/drawingml/2006/char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6D92124-49ED-48CD-8B78-C0D68732C9B0}"/>
              </a:ext>
            </a:extLst>
          </p:cNvPr>
          <p:cNvSpPr>
            <a:spLocks noGrp="1"/>
          </p:cNvSpPr>
          <p:nvPr>
            <p:ph type="title"/>
          </p:nvPr>
        </p:nvSpPr>
        <p:spPr/>
        <p:txBody>
          <a:bodyPr/>
          <a:lstStyle/>
          <a:p>
            <a:r>
              <a:rPr lang="en-US" dirty="0" err="1"/>
              <a:t>Change and Configuration Management</a:t>
            </a:r>
            <a:endParaRPr lang="en-US" dirty="0"/>
          </a:p>
        </p:txBody>
      </p:sp>
      <p:graphicFrame>
        <p:nvGraphicFramePr>
          <p:cNvPr id="6" name="Chart 5">
            <a:extLst>
              <a:ext uri="{FF2B5EF4-FFF2-40B4-BE49-F238E27FC236}">
                <a16:creationId xmlns:a16="http://schemas.microsoft.com/office/drawing/2014/main" id="{B12BC686-2AC4-41B1-9E0B-08A139B942AD}"/>
              </a:ext>
            </a:extLst>
          </p:cNvPr>
          <p:cNvGraphicFramePr/>
          <p:nvPr>
            <p:extLst>
              <p:ext uri="{D42A27DB-BD31-4B8C-83A1-F6EECF244321}">
                <p14:modId xmlns:p14="http://schemas.microsoft.com/office/powerpoint/2010/main" val="1159516303"/>
              </p:ext>
            </p:extLst>
          </p:nvPr>
        </p:nvGraphicFramePr>
        <p:xfrm>
          <a:off x="-794" y="1002865"/>
          <a:ext cx="4414427" cy="5363797"/>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a:extLst>
              <a:ext uri="{FF2B5EF4-FFF2-40B4-BE49-F238E27FC236}">
                <a16:creationId xmlns:a16="http://schemas.microsoft.com/office/drawing/2014/main" id="{5896B882-54F3-4B58-8B56-93D20371EDC4}"/>
              </a:ext>
            </a:extLst>
          </p:cNvPr>
          <p:cNvSpPr txBox="1"/>
          <p:nvPr/>
        </p:nvSpPr>
        <p:spPr>
          <a:xfrm>
            <a:off x="1641372" y="2388944"/>
            <a:ext cx="1295400" cy="2920800"/>
          </a:xfrm>
          <a:prstGeom prst="rect">
            <a:avLst/>
          </a:prstGeom>
          <a:noFill/>
        </p:spPr>
        <p:txBody>
          <a:bodyPr wrap="square" lIns="182880" tIns="146304" rIns="182880" bIns="146304" rtlCol="0">
            <a:spAutoFit/>
          </a:bodyPr>
          <a:lstStyle/>
          <a:p>
            <a:pPr algn="ctr">
              <a:lnSpc>
                <a:spcPct val="90000"/>
              </a:lnSpc>
              <a:spcAft>
                <a:spcPts val="600"/>
              </a:spcAft>
            </a:pPr>
            <a:r>
              <a:rPr lang="en-US" sz="2800" b="1" dirty="0" err="1">
                <a:gradFill>
                  <a:gsLst>
                    <a:gs pos="2917">
                      <a:schemeClr val="tx1"/>
                    </a:gs>
                    <a:gs pos="30000">
                      <a:schemeClr val="tx1"/>
                    </a:gs>
                  </a:gsLst>
                  <a:lin ang="5400000" scaled="0"/>
                </a:gradFill>
              </a:rPr>
              <a:t>50</a:t>
            </a:r>
            <a:r>
              <a:rPr lang="en-US" sz="2800" b="1" dirty="0">
                <a:gradFill>
                  <a:gsLst>
                    <a:gs pos="2917">
                      <a:schemeClr val="tx1"/>
                    </a:gs>
                    <a:gs pos="30000">
                      <a:schemeClr val="tx1"/>
                    </a:gs>
                  </a:gsLst>
                  <a:lin ang="5400000" scaled="0"/>
                </a:gradFill>
              </a:rPr>
              <a:t>%</a:t>
            </a:r>
          </a:p>
          <a:p>
            <a:pPr algn="ctr">
              <a:lnSpc>
                <a:spcPct val="90000"/>
              </a:lnSpc>
              <a:spcAft>
                <a:spcPts val="600"/>
              </a:spcAft>
            </a:pPr>
            <a:r>
              <a:rPr lang="en-US" sz="1600" b="1" dirty="0">
                <a:gradFill>
                  <a:gsLst>
                    <a:gs pos="2917">
                      <a:schemeClr val="tx1"/>
                    </a:gs>
                    <a:gs pos="30000">
                      <a:schemeClr val="tx1"/>
                    </a:gs>
                  </a:gsLst>
                  <a:lin ang="5400000" scaled="0"/>
                </a:gradFill>
              </a:rPr>
              <a:t>Passed</a:t>
            </a:r>
          </a:p>
        </p:txBody>
      </p:sp>
      <p:sp>
        <p:nvSpPr>
          <p:cNvPr id="8" name="TextBox 7">
            <a:extLst>
              <a:ext uri="{FF2B5EF4-FFF2-40B4-BE49-F238E27FC236}">
                <a16:creationId xmlns:a16="http://schemas.microsoft.com/office/drawing/2014/main" id="{8FF24D2D-BA31-43BA-9325-A740EEA150A7}"/>
              </a:ext>
            </a:extLst>
          </p:cNvPr>
          <p:cNvSpPr txBox="1"/>
          <p:nvPr/>
        </p:nvSpPr>
        <p:spPr>
          <a:xfrm>
            <a:off x="4033326" y="1412876"/>
            <a:ext cx="7687329" cy="1141851"/>
          </a:xfrm>
          <a:prstGeom prst="rect">
            <a:avLst/>
          </a:prstGeom>
          <a:noFill/>
        </p:spPr>
        <p:txBody>
          <a:bodyPr wrap="square" lIns="182880" tIns="146304" rIns="182880" bIns="146304" rtlCol="0" anchor="t">
            <a:spAutoFit/>
          </a:bodyPr>
          <a:lstStyle/>
          <a:p>
            <a:pPr>
              <a:lnSpc>
                <a:spcPct val="90000"/>
              </a:lnSpc>
              <a:spcAft>
                <a:spcPts val="600"/>
              </a:spcAft>
            </a:pPr>
            <a:r>
              <a:rPr lang="en-US" sz="2000" dirty="0">
                <a:cs typeface="Segoe UI Semilight"/>
              </a:rPr>
              <a:t>Highest Priority Recommendations</a:t>
            </a:r>
          </a:p>
          <a:p>
            <a:pPr marL="285750" indent="-285750">
              <a:lnSpc>
                <a:spcPct val="90000"/>
              </a:lnSpc>
              <a:spcAft>
                <a:spcPts val="600"/>
              </a:spcAft>
              <a:buFont typeface="Arial" panose="020B0604020202020204" pitchFamily="34" charset="0"/>
              <a:buChar char="•"/>
            </a:pPr>
            <a:endParaRPr lang="en-US" sz="1500" dirty="0">
              <a:gradFill>
                <a:gsLst>
                  <a:gs pos="2917">
                    <a:srgbClr val="353535"/>
                  </a:gs>
                  <a:gs pos="30000">
                    <a:srgbClr val="353535"/>
                  </a:gs>
                </a:gsLst>
                <a:lin ang="5400000" scaled="0"/>
              </a:gradFill>
            </a:endParaRPr>
          </a:p>
          <a:p>
            <a:pPr marL="285750" indent="-285750">
              <a:lnSpc>
                <a:spcPct val="90000"/>
              </a:lnSpc>
              <a:spcAft>
                <a:spcPts val="600"/>
              </a:spcAft>
              <a:buFont typeface="Arial" panose="020B0604020202020204" pitchFamily="34" charset="0"/>
              <a:buChar char="•"/>
            </a:pPr>
            <a:r>
              <a:rPr lang="en-US" sz="1500" dirty="0" err="1">
                <a:gradFill>
                  <a:gsLst>
                    <a:gs pos="2917">
                      <a:srgbClr val="353535"/>
                    </a:gs>
                    <a:gs pos="30000">
                      <a:srgbClr val="353535"/>
                    </a:gs>
                  </a:gsLst>
                  <a:lin ang="5400000" scaled="0"/>
                </a:gradFill>
              </a:rPr>
              <a:t>Implement a Group Naming Policy</a:t>
            </a:r>
            <a:endParaRPr lang="en-US" sz="1500" dirty="0">
              <a:gradFill>
                <a:gsLst>
                  <a:gs pos="2917">
                    <a:srgbClr val="353535"/>
                  </a:gs>
                  <a:gs pos="30000">
                    <a:srgbClr val="353535"/>
                  </a:gs>
                </a:gsLst>
                <a:lin ang="5400000" scaled="0"/>
              </a:gradFill>
            </a:endParaRPr>
          </a:p>
        </p:txBody>
      </p:sp>
      <p:sp>
        <p:nvSpPr>
          <p:cNvPr id="10" name="TextBox 9">
            <a:extLst>
              <a:ext uri="{FF2B5EF4-FFF2-40B4-BE49-F238E27FC236}">
                <a16:creationId xmlns:a16="http://schemas.microsoft.com/office/drawing/2014/main" id="{29823A2C-4914-4D81-B40E-6F0BE35DE6F2}"/>
              </a:ext>
            </a:extLst>
          </p:cNvPr>
          <p:cNvSpPr txBox="1"/>
          <p:nvPr/>
        </p:nvSpPr>
        <p:spPr>
          <a:xfrm>
            <a:off x="-794" y="6366661"/>
            <a:ext cx="5033639" cy="627864"/>
          </a:xfrm>
          <a:prstGeom prst="rect">
            <a:avLst/>
          </a:prstGeom>
          <a:noFill/>
        </p:spPr>
        <p:txBody>
          <a:bodyPr wrap="square" lIns="182880" tIns="146304" rIns="182880" bIns="146304" rtlCol="0">
            <a:spAutoFit/>
          </a:bodyPr>
          <a:lstStyle/>
          <a:p>
            <a:pPr>
              <a:lnSpc>
                <a:spcPct val="90000"/>
              </a:lnSpc>
              <a:spcAft>
                <a:spcPts val="600"/>
              </a:spcAft>
            </a:pPr>
            <a:r>
              <a:rPr lang="en-US" sz="2400" dirty="0" err="1">
                <a:gradFill>
                  <a:gsLst>
                    <a:gs pos="2917">
                      <a:schemeClr val="tx1"/>
                    </a:gs>
                    <a:gs pos="30000">
                      <a:schemeClr val="tx1"/>
                    </a:gs>
                  </a:gsLst>
                  <a:lin ang="5400000" scaled="0"/>
                </a:gradFill>
              </a:rPr>
              <a:t/>
            </a:r>
            <a:endParaRPr lang="en-US" sz="2400" dirty="0">
              <a:gradFill>
                <a:gsLst>
                  <a:gs pos="2917">
                    <a:schemeClr val="tx1"/>
                  </a:gs>
                  <a:gs pos="30000">
                    <a:schemeClr val="tx1"/>
                  </a:gs>
                </a:gsLst>
                <a:lin ang="5400000" scaled="0"/>
              </a:gradFill>
            </a:endParaRPr>
          </a:p>
        </p:txBody>
      </p:sp>
    </p:spTree>
    <p:extLst>
      <p:ext uri="{BB962C8B-B14F-4D97-AF65-F5344CB8AC3E}">
        <p14:creationId xmlns:p14="http://schemas.microsoft.com/office/powerpoint/2010/main" val="3310587962"/>
      </p:ext>
    </p:extLst>
  </p:cSld>
  <p:clrMapOvr>
    <a:masterClrMapping/>
  </p:clrMapOvr>
  <p:transition>
    <p:fade/>
  </p:transition>
</p:sld>
</file>

<file path=ppt/theme/theme1.xml><?xml version="1.0" encoding="utf-8"?>
<a:theme xmlns:a="http://schemas.openxmlformats.org/drawingml/2006/main" name="WHITE TEMPLATE">
  <a:themeElements>
    <a:clrScheme name="Custom 1">
      <a:dk1>
        <a:srgbClr val="353535"/>
      </a:dk1>
      <a:lt1>
        <a:srgbClr val="FFFFFF"/>
      </a:lt1>
      <a:dk2>
        <a:srgbClr val="0078D7"/>
      </a:dk2>
      <a:lt2>
        <a:srgbClr val="EAEAEA"/>
      </a:lt2>
      <a:accent1>
        <a:srgbClr val="0078D7"/>
      </a:accent1>
      <a:accent2>
        <a:srgbClr val="002050"/>
      </a:accent2>
      <a:accent3>
        <a:srgbClr val="00BCF2"/>
      </a:accent3>
      <a:accent4>
        <a:srgbClr val="B4009E"/>
      </a:accent4>
      <a:accent5>
        <a:srgbClr val="737373"/>
      </a:accent5>
      <a:accent6>
        <a:srgbClr val="E6E6E6"/>
      </a:accent6>
      <a:hlink>
        <a:srgbClr val="FFFFFF"/>
      </a:hlink>
      <a:folHlink>
        <a:srgbClr val="EAEAEA"/>
      </a:folHlink>
    </a:clrScheme>
    <a:fontScheme name="Segoe UI Light - Segoe UI Semilight">
      <a:majorFont>
        <a:latin typeface="Segoe UI Light"/>
        <a:ea typeface=""/>
        <a:cs typeface=""/>
      </a:majorFont>
      <a:minorFont>
        <a:latin typeface="Segoe UI Semilight"/>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16-9_Business_BLUE_2017_03.potx" id="{44ADAFFF-2BB4-4AF1-9F5C-DDE52A28C87A}" vid="{13590B0D-6121-4FDA-8701-382D8D4F2F2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F4088E25A986348ACDB3A88610F4A6B" ma:contentTypeVersion="9" ma:contentTypeDescription="Create a new document." ma:contentTypeScope="" ma:versionID="db554e4b686cc587b271dd615cc887a4">
  <xsd:schema xmlns:xsd="http://www.w3.org/2001/XMLSchema" xmlns:xs="http://www.w3.org/2001/XMLSchema" xmlns:p="http://schemas.microsoft.com/office/2006/metadata/properties" xmlns:ns2="eec9bfc7-9d8a-4b77-9d0e-c45b6307aea7" xmlns:ns3="dd9b1303-1b86-4314-a0bb-5f1ced7f9562" targetNamespace="http://schemas.microsoft.com/office/2006/metadata/properties" ma:root="true" ma:fieldsID="d1799d6b97b27f477de01c6d9f661f88" ns2:_="" ns3:_="">
    <xsd:import namespace="eec9bfc7-9d8a-4b77-9d0e-c45b6307aea7"/>
    <xsd:import namespace="dd9b1303-1b86-4314-a0bb-5f1ced7f9562"/>
    <xsd:element name="properties">
      <xsd:complexType>
        <xsd:sequence>
          <xsd:element name="documentManagement">
            <xsd:complexType>
              <xsd:all>
                <xsd:element ref="ns2:SharedWithUsers" minOccurs="0"/>
                <xsd:element ref="ns2:SharedWithDetails" minOccurs="0"/>
                <xsd:element ref="ns2:LastSharedByUser" minOccurs="0"/>
                <xsd:element ref="ns2:LastSharedByTime" minOccurs="0"/>
                <xsd:element ref="ns3:MediaServiceMetadata" minOccurs="0"/>
                <xsd:element ref="ns3:MediaServiceFastMetadata" minOccurs="0"/>
                <xsd:element ref="ns3:MediaServiceAutoKeyPoints" minOccurs="0"/>
                <xsd:element ref="ns3:MediaServiceKeyPoints"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ec9bfc7-9d8a-4b77-9d0e-c45b6307aea7"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LastSharedByUser" ma:index="10" nillable="true" ma:displayName="Last Shared By User" ma:description="" ma:hidden="true" ma:internalName="LastSharedByUser" ma:readOnly="true">
      <xsd:simpleType>
        <xsd:restriction base="dms:Note"/>
      </xsd:simpleType>
    </xsd:element>
    <xsd:element name="LastSharedByTime" ma:index="11" nillable="true" ma:displayName="Last Shared By Time" ma:description="" ma:hidden="true" ma:internalName="LastSharedByTime" ma:readOnly="tru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dd9b1303-1b86-4314-a0bb-5f1ced7f9562" elementFormDefault="qualified">
    <xsd:import namespace="http://schemas.microsoft.com/office/2006/documentManagement/types"/>
    <xsd:import namespace="http://schemas.microsoft.com/office/infopath/2007/PartnerControls"/>
    <xsd:element name="MediaServiceMetadata" ma:index="12" nillable="true" ma:displayName="MediaServiceMetadata" ma:hidden="true" ma:internalName="MediaServiceMetadata" ma:readOnly="true">
      <xsd:simpleType>
        <xsd:restriction base="dms:Note"/>
      </xsd:simpleType>
    </xsd:element>
    <xsd:element name="MediaServiceFastMetadata" ma:index="13" nillable="true" ma:displayName="MediaServiceFastMetadata" ma:hidden="true" ma:internalName="MediaServiceFastMetadata" ma:readOnly="true">
      <xsd:simpleType>
        <xsd:restriction base="dms:Note"/>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false">
      <xsd:simpleType>
        <xsd:restriction base="dms:Note">
          <xsd:maxLength value="255"/>
        </xsd:restriction>
      </xsd:simpleType>
    </xsd:element>
    <xsd:element name="MediaServiceOCR" ma:index="16" nillable="true" ma:displayName="Extracted Text"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MediaServiceKeyPoints xmlns="dd9b1303-1b86-4314-a0bb-5f1ced7f9562" xsi:nil="true"/>
  </documentManagement>
</p:properties>
</file>

<file path=customXml/itemProps1.xml><?xml version="1.0" encoding="utf-8"?>
<ds:datastoreItem xmlns:ds="http://schemas.openxmlformats.org/officeDocument/2006/customXml" ds:itemID="{9424B0A7-1D52-46B4-85A1-2D90594C6DFC}"/>
</file>

<file path=customXml/itemProps2.xml><?xml version="1.0" encoding="utf-8"?>
<ds:datastoreItem xmlns:ds="http://schemas.openxmlformats.org/officeDocument/2006/customXml" ds:itemID="{3723023D-1CBC-4C85-AB27-CC499A708D7B}"/>
</file>

<file path=customXml/itemProps3.xml><?xml version="1.0" encoding="utf-8"?>
<ds:datastoreItem xmlns:ds="http://schemas.openxmlformats.org/officeDocument/2006/customXml" ds:itemID="{C0BBA275-2F1F-4320-9074-049AE37BBE06}"/>
</file>

<file path=docProps/app.xml><?xml version="1.0" encoding="utf-8"?>
<Properties xmlns="http://schemas.openxmlformats.org/officeDocument/2006/extended-properties" xmlns:vt="http://schemas.openxmlformats.org/officeDocument/2006/docPropsVTypes">
  <TotalTime>0</TotalTime>
  <Words>156</Words>
  <Application>Microsoft Office PowerPoint</Application>
  <PresentationFormat>Custom</PresentationFormat>
  <Paragraphs>29</Paragraphs>
  <Slides>3</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vt:i4>
      </vt:variant>
    </vt:vector>
  </HeadingPairs>
  <TitlesOfParts>
    <vt:vector size="9" baseType="lpstr">
      <vt:lpstr>Arial</vt:lpstr>
      <vt:lpstr>Segoe UI</vt:lpstr>
      <vt:lpstr>Segoe UI Light</vt:lpstr>
      <vt:lpstr>Segoe UI Semilight</vt:lpstr>
      <vt:lpstr>Wingdings</vt:lpstr>
      <vt:lpstr>WHITE TEMPLATE</vt:lpstr>
      <vt:lpstr>Replace:SolutionName Results</vt:lpstr>
      <vt:lpstr>Executive Summary</vt:lpstr>
      <vt:lpstr>Replace:FocusAreaName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cp:lastModifiedBy/>
  <cp:revision>1</cp:revision>
  <dcterms:modified xsi:type="dcterms:W3CDTF">2019-01-18T21:22:03Z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f42aa342-8706-4288-bd11-ebb85995028c_Enabled">
    <vt:lpwstr>True</vt:lpwstr>
  </property>
  <property fmtid="{D5CDD505-2E9C-101B-9397-08002B2CF9AE}" pid="3" name="MSIP_Label_f42aa342-8706-4288-bd11-ebb85995028c_SiteId">
    <vt:lpwstr>72f988bf-86f1-41af-91ab-2d7cd011db47</vt:lpwstr>
  </property>
  <property fmtid="{D5CDD505-2E9C-101B-9397-08002B2CF9AE}" pid="4" name="MSIP_Label_f42aa342-8706-4288-bd11-ebb85995028c_Owner">
    <vt:lpwstr>ambrosew@microsoft.com</vt:lpwstr>
  </property>
  <property fmtid="{D5CDD505-2E9C-101B-9397-08002B2CF9AE}" pid="5" name="MSIP_Label_f42aa342-8706-4288-bd11-ebb85995028c_SetDate">
    <vt:lpwstr>2018-04-01T00:40:47.7465112Z</vt:lpwstr>
  </property>
  <property fmtid="{D5CDD505-2E9C-101B-9397-08002B2CF9AE}" pid="6" name="MSIP_Label_f42aa342-8706-4288-bd11-ebb85995028c_Name">
    <vt:lpwstr>General</vt:lpwstr>
  </property>
  <property fmtid="{D5CDD505-2E9C-101B-9397-08002B2CF9AE}" pid="7" name="MSIP_Label_f42aa342-8706-4288-bd11-ebb85995028c_Application">
    <vt:lpwstr>Microsoft Azure Information Protection</vt:lpwstr>
  </property>
  <property fmtid="{D5CDD505-2E9C-101B-9397-08002B2CF9AE}" pid="8" name="MSIP_Label_f42aa342-8706-4288-bd11-ebb85995028c_Extended_MSFT_Method">
    <vt:lpwstr>Automatic</vt:lpwstr>
  </property>
  <property fmtid="{D5CDD505-2E9C-101B-9397-08002B2CF9AE}" pid="9" name="Sensitivity">
    <vt:lpwstr>General</vt:lpwstr>
  </property>
  <property fmtid="{D5CDD505-2E9C-101B-9397-08002B2CF9AE}" pid="10" name="ContentTypeId">
    <vt:lpwstr>0x0101002F4088E25A986348ACDB3A88610F4A6B</vt:lpwstr>
  </property>
</Properties>
</file>