
<file path=[Content_Types].xml><?xml version="1.0" encoding="utf-8"?>
<Types xmlns="http://schemas.openxmlformats.org/package/2006/content-types">
  <Default Extension="png" ContentType="image/png"/>
  <Default Extension="bin" ContentType="application/vnd.openxmlformats-officedocument.spreadsheetml.sheet"/>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handoutMasters/handoutMaster1.xml" ContentType="application/vnd.openxmlformats-officedocument.presentationml.handoutMaster+xml"/>
  <Override PartName="/ppt/charts/colors1.xml" ContentType="application/vnd.ms-office.chartcolorstyle+xml"/>
  <Override PartName="/ppt/charts/style1.xml" ContentType="application/vnd.ms-office.chartstyle+xml"/>
  <Override PartName="/ppt/charts/chart1.xml" ContentType="application/vnd.openxmlformats-officedocument.drawingml.chart+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ppt/slides/slide4.xml" ContentType="application/vnd.openxmlformats-officedocument.presentationml.slide+xml"/>
  <Override PartName="/ppt/slides/charts/chart3.xml" ContentType="application/vnd.openxmlformats-officedocument.drawingml.chart+xml"/>
  <Override PartName="/ppt/slides/slide5.xml" ContentType="application/vnd.openxmlformats-officedocument.presentationml.slide+xml"/>
  <Override PartName="/ppt/slides/charts/chart4.xml" ContentType="application/vnd.openxmlformats-officedocument.drawingml.chart+xml"/>
  <Override PartName="/ppt/slides/slide6.xml" ContentType="application/vnd.openxmlformats-officedocument.presentationml.slide+xml"/>
  <Override PartName="/ppt/slides/charts/chart5.xml" ContentType="application/vnd.openxmlformats-officedocument.drawingml.chart+xml"/>
  <Override PartName="/ppt/slides/slide7.xml" ContentType="application/vnd.openxmlformats-officedocument.presentationml.slide+xml"/>
  <Override PartName="/ppt/slides/charts/chart6.xml" ContentType="application/vnd.openxmlformats-officedocument.drawingml.chart+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p15="http://schemas.microsoft.com/office/powerpoint/2012/mai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229" r:id="rId1"/>
  </p:sldMasterIdLst>
  <p:notesMasterIdLst>
    <p:notesMasterId r:id="rId5"/>
  </p:notesMasterIdLst>
  <p:handoutMasterIdLst>
    <p:handoutMasterId r:id="rId6"/>
  </p:handoutMasterIdLst>
  <p:sldIdLst>
    <p:sldId id="1606" r:id="rId2"/>
    <p:sldId id="1608" r:id="rId3"/>
    <p:sldId id="1610" r:id="Rf0c51df7fd414077"/>
    <p:sldId id="1611" r:id="R74df8c3c8183443a"/>
    <p:sldId id="1612" r:id="R0559a861d09a4f0c"/>
    <p:sldId id="1613" r:id="R35cc481d5d294173"/>
  </p:sldIdLst>
  <p:sldSz cx="12434888"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9"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D47"/>
    <a:srgbClr val="458B74"/>
    <a:srgbClr val="7FBA01"/>
    <a:srgbClr val="0078D7"/>
    <a:srgbClr val="00BCF2"/>
    <a:srgbClr val="FFFFFF"/>
    <a:srgbClr val="353535"/>
    <a:srgbClr val="FFBA01"/>
    <a:srgbClr val="5B2D91"/>
    <a:srgbClr val="0081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015"/>
    <p:restoredTop sz="94652"/>
  </p:normalViewPr>
  <p:slideViewPr>
    <p:cSldViewPr snapToGrid="0">
      <p:cViewPr varScale="1">
        <p:scale>
          <a:sx n="106" d="100"/>
          <a:sy n="106" d="100"/>
        </p:scale>
        <p:origin x="366" y="9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4632" y="117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74df8c3c8183443a" Type="http://schemas.openxmlformats.org/officeDocument/2006/relationships/slide" Target="/ppt/slides/slide5.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commentAuthors" Target="commentAuthors.xml"/><Relationship Id="rId12" Type="http://schemas.openxmlformats.org/officeDocument/2006/relationships/customXml" Target="../customXml/item1.xml"/><Relationship Id="rId2" Type="http://schemas.openxmlformats.org/officeDocument/2006/relationships/slide" Target="slides/slide1.xml"/><Relationship Id="R0559a861d09a4f0c" Type="http://schemas.openxmlformats.org/officeDocument/2006/relationships/slide" Target="/ppt/slides/slide6.xml"/><Relationship Id="R35cc481d5d294173" Type="http://schemas.openxmlformats.org/officeDocument/2006/relationships/slide" Target="/ppt/slides/slide7.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f0c51df7fd414077" Type="http://schemas.openxmlformats.org/officeDocument/2006/relationships/slide" Target="/ppt/slides/slide4.xml"/><Relationship Id="rId10" Type="http://schemas.openxmlformats.org/officeDocument/2006/relationships/theme" Target="theme/theme1.xml"/><Relationship Id="rId9" Type="http://schemas.openxmlformats.org/officeDocument/2006/relationships/viewProps" Target="viewProps.xml"/><Relationship Id="rId14"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mc="http://schemas.openxmlformats.org/markup-compatibility/2006" xmlns:c14="http://schemas.microsoft.com/office/drawing/2007/8/2/chart" xmlns:c16r3="http://schemas.microsoft.com/office/drawing/2017/03/chart" xmlns:c16="http://schemas.microsoft.com/office/drawing/2014/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E3C4-45E8-AF41-71108921E07B}"/>
              </c:ext>
            </c:extLst>
          </c:dPt>
          <c:dPt>
            <c:idx val="1"/>
            <c:bubble3D val="0"/>
            <c:spPr>
              <a:solidFill>
                <a:schemeClr val="accent2">
                  <a:shade val="80000"/>
                  <a:satMod val="180000"/>
                </a:schemeClr>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3-E3C4-45E8-AF41-71108921E07B}"/>
              </c:ext>
            </c:extLst>
          </c:dPt>
          <c:dPt>
            <c:idx val="2"/>
            <c:bubble3D val="0"/>
            <c:spPr>
              <a:solidFill>
                <a:srgbClr val="00BCF2"/>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5-E3C4-45E8-AF41-71108921E07B}"/>
              </c:ext>
            </c:extLst>
          </c:dPt>
          <c:dPt>
            <c:idx val="3"/>
            <c:bubble3D val="0"/>
            <c:spPr>
              <a:solidFill>
                <a:schemeClr val="accent4">
                  <a:shade val="80000"/>
                  <a:satMod val="180000"/>
                </a:schemeClr>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7-E3C4-45E8-AF41-71108921E07B}"/>
              </c:ext>
            </c:extLst>
          </c:dPt>
          <c:dPt>
            <c:idx val="4"/>
            <c:bubble3D val="0"/>
            <c:spPr>
              <a:solidFill>
                <a:srgbClr val="458B74"/>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9-E3C4-45E8-AF41-71108921E07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1719-47A1-B97A-E11EC9837733}"/>
              </c:ext>
            </c:extLst>
          </c:dPt>
          <c:dPt>
            <c:idx val="6"/>
            <c:bubble3D val="0"/>
            <c:spPr>
              <a:solidFill>
                <a:srgbClr val="70AD47"/>
              </a:solidFill>
              <a:ln>
                <a:noFill/>
              </a:ln>
              <a:effectLst/>
            </c:spPr>
            <c:extLst>
              <c:ext xmlns:c16="http://schemas.microsoft.com/office/drawing/2014/chart" uri="{C3380CC4-5D6E-409C-BE32-E72D297353CC}">
                <c16:uniqueId val="{0000000D-1719-47A1-B97A-E11EC9837733}"/>
              </c:ext>
            </c:extLst>
          </c:dPt>
          <c:dLbls>
            <c:delete val="1"/>
          </c:dLbls>
          <c:cat>
            <c:strRef>
              <c:f>Sheet1!$A$2:$A$8</c:f>
              <c:strCache>
                <c:ptCount val="7"/>
                <c:pt idx="0">
                  <c:v>2 High Priority </c:v>
                </c:pt>
                <c:pt idx="2">
                  <c:v>7 Low Priority</c:v>
                </c:pt>
                <c:pt idx="4">
                  <c:v>0 Resolved</c:v>
                </c:pt>
                <c:pt idx="6">
                  <c:v>230 Passed Checks</c:v>
                </c:pt>
              </c:strCache>
            </c:strRef>
          </c:cat>
          <c:val>
            <c:numRef>
              <c:f>Sheet1!$B$2:$B$8</c:f>
              <c:numCache>
                <c:formatCode>General</c:formatCode>
                <c:ptCount val="7"/>
                <c:pt idx="0">
                  <c:v>2</c:v>
                </c:pt>
                <c:pt idx="2">
                  <c:v>7</c:v>
                </c:pt>
                <c:pt idx="4">
                  <c:v>0</c:v>
                </c:pt>
                <c:pt idx="6">
                  <c:v>230</c:v>
                </c:pt>
              </c:numCache>
            </c:numRef>
          </c:val>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A-E3C4-45E8-AF41-71108921E07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4854117084061136"/>
          <c:w val="0.63462981718805178"/>
          <c:h val="0.31364075958623894"/>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xmlns:c16r3="http://schemas.microsoft.com/office/drawing/2017/03/chart" xmlns:c16="http://schemas.microsoft.com/office/drawing/2014/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D0CB2F-F0BF-435A-A27A-2EC15087F634}" type="datetime8">
              <a:rPr lang="en-US" smtClean="0">
                <a:latin typeface="Segoe UI" pitchFamily="34" charset="0"/>
              </a:rPr>
              <a:t>1/18/2019 1:15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18B56EA-E28F-4F92-9F16-7A6F2501B303}" type="datetime8">
              <a:rPr lang="en-US" smtClean="0"/>
              <a:t>1/18/2019 1:14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1/18/2019 1:14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4214519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1/18/2019 1:14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13947493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Title square photo (option 1)">
    <p:spTree>
      <p:nvGrpSpPr>
        <p:cNvPr id="1" name=""/>
        <p:cNvGrpSpPr/>
        <p:nvPr/>
      </p:nvGrpSpPr>
      <p:grpSpPr>
        <a:xfrm>
          <a:off x="0" y="0"/>
          <a:ext cx="0" cy="0"/>
          <a:chOff x="0" y="0"/>
          <a:chExt cx="0" cy="0"/>
        </a:xfrm>
      </p:grpSpPr>
      <p:sp>
        <p:nvSpPr>
          <p:cNvPr id="9" name="Title 1"/>
          <p:cNvSpPr>
            <a:spLocks noGrp="1"/>
          </p:cNvSpPr>
          <p:nvPr>
            <p:ph type="title" hasCustomPrompt="1"/>
          </p:nvPr>
        </p:nvSpPr>
        <p:spPr bwMode="auto">
          <a:xfrm>
            <a:off x="274667" y="2119179"/>
            <a:ext cx="4937130" cy="1835285"/>
          </a:xfrm>
          <a:noFill/>
        </p:spPr>
        <p:txBody>
          <a:bodyPr lIns="146304" tIns="91440" rIns="146304" bIns="91440" anchor="t" anchorCtr="0"/>
          <a:lstStyle>
            <a:lvl1pPr>
              <a:defRPr sz="4800" spc="-100" baseline="0">
                <a:gradFill>
                  <a:gsLst>
                    <a:gs pos="74359">
                      <a:schemeClr val="tx1"/>
                    </a:gs>
                    <a:gs pos="57576">
                      <a:schemeClr val="tx1"/>
                    </a:gs>
                  </a:gsLst>
                  <a:lin ang="5400000" scaled="0"/>
                </a:gradFill>
              </a:defRPr>
            </a:lvl1pPr>
          </a:lstStyle>
          <a:p>
            <a:r>
              <a:rPr lang="en-US" dirty="0"/>
              <a:t>Section Title</a:t>
            </a:r>
          </a:p>
        </p:txBody>
      </p:sp>
      <p:sp>
        <p:nvSpPr>
          <p:cNvPr id="3" name="Text Placeholder 2"/>
          <p:cNvSpPr>
            <a:spLocks noGrp="1"/>
          </p:cNvSpPr>
          <p:nvPr>
            <p:ph type="body" sz="quarter" idx="14" hasCustomPrompt="1"/>
          </p:nvPr>
        </p:nvSpPr>
        <p:spPr bwMode="auto">
          <a:xfrm>
            <a:off x="273015" y="3954463"/>
            <a:ext cx="4937130" cy="731528"/>
          </a:xfrm>
        </p:spPr>
        <p:txBody>
          <a:bodyPr lIns="164592" tIns="109728" rIns="164592" bIns="109728">
            <a:noAutofit/>
          </a:bodyPr>
          <a:lstStyle>
            <a:lvl1pPr marL="0" indent="0">
              <a:spcBef>
                <a:spcPts val="0"/>
              </a:spcBef>
              <a:buNone/>
              <a:defRPr lang="en-US" sz="3200" kern="1200" spc="0" baseline="0" dirty="0">
                <a:gradFill>
                  <a:gsLst>
                    <a:gs pos="91000">
                      <a:schemeClr val="tx1"/>
                    </a:gs>
                    <a:gs pos="0">
                      <a:schemeClr val="tx1"/>
                    </a:gs>
                  </a:gsLst>
                  <a:lin ang="5400000" scaled="0"/>
                </a:gradFill>
                <a:latin typeface="+mn-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a:t>Sub-Section Title </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457522" y="6208933"/>
            <a:ext cx="1452804" cy="310896"/>
          </a:xfrm>
          <a:prstGeom prst="rect">
            <a:avLst/>
          </a:prstGeom>
        </p:spPr>
      </p:pic>
      <p:pic>
        <p:nvPicPr>
          <p:cNvPr id="7" name="Picture 6">
            <a:extLst>
              <a:ext uri="{FF2B5EF4-FFF2-40B4-BE49-F238E27FC236}">
                <a16:creationId xmlns:a16="http://schemas.microsoft.com/office/drawing/2014/main" id="{FED1C908-3C26-4495-B851-105125BE23B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1"/>
            <a:ext cx="12453922" cy="6994525"/>
          </a:xfrm>
          <a:prstGeom prst="rect">
            <a:avLst/>
          </a:prstGeom>
        </p:spPr>
      </p:pic>
      <p:sp>
        <p:nvSpPr>
          <p:cNvPr id="10" name="Rectangle 9">
            <a:extLst>
              <a:ext uri="{FF2B5EF4-FFF2-40B4-BE49-F238E27FC236}">
                <a16:creationId xmlns:a16="http://schemas.microsoft.com/office/drawing/2014/main" id="{C8107207-7470-41ED-B799-27694D901711}"/>
              </a:ext>
            </a:extLst>
          </p:cNvPr>
          <p:cNvSpPr/>
          <p:nvPr userDrawn="1"/>
        </p:nvSpPr>
        <p:spPr bwMode="auto">
          <a:xfrm flipH="1">
            <a:off x="6092790" y="-1"/>
            <a:ext cx="6361131" cy="6994526"/>
          </a:xfrm>
          <a:prstGeom prst="rect">
            <a:avLst/>
          </a:prstGeom>
          <a:gradFill flip="none" rotWithShape="1">
            <a:gsLst>
              <a:gs pos="75000">
                <a:srgbClr val="002050">
                  <a:alpha val="76000"/>
                </a:srgbClr>
              </a:gs>
              <a:gs pos="32000">
                <a:srgbClr val="002050"/>
              </a:gs>
              <a:gs pos="100000">
                <a:srgbClr val="002050">
                  <a:alpha val="0"/>
                </a:srgbClr>
              </a:gs>
            </a:gsLst>
            <a:lin ang="0" scaled="1"/>
            <a:tileRect/>
          </a:gradFill>
          <a:ln>
            <a:noFill/>
          </a:ln>
          <a:effectLst>
            <a:softEdge rad="0"/>
          </a:effectLst>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b="0" cap="none" spc="0" err="1">
              <a:ln w="0"/>
              <a:solidFill>
                <a:schemeClr val="tx1"/>
              </a:solidFill>
              <a:effectLst>
                <a:outerShdw blurRad="38100" dist="19050" dir="2700000" algn="tl" rotWithShape="0">
                  <a:schemeClr val="dk1">
                    <a:alpha val="40000"/>
                  </a:schemeClr>
                </a:outerShdw>
              </a:effectLst>
              <a:ea typeface="Segoe UI" pitchFamily="34" charset="0"/>
              <a:cs typeface="Segoe UI" pitchFamily="34" charset="0"/>
            </a:endParaRPr>
          </a:p>
        </p:txBody>
      </p:sp>
      <p:pic>
        <p:nvPicPr>
          <p:cNvPr id="11" name="Picture 10">
            <a:extLst>
              <a:ext uri="{FF2B5EF4-FFF2-40B4-BE49-F238E27FC236}">
                <a16:creationId xmlns:a16="http://schemas.microsoft.com/office/drawing/2014/main" id="{9B41E496-47A1-44A5-AA4E-85EFA17CFDB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bwMode="invGray">
          <a:xfrm>
            <a:off x="10795601" y="6519829"/>
            <a:ext cx="1181765" cy="253187"/>
          </a:xfrm>
          <a:prstGeom prst="rect">
            <a:avLst/>
          </a:prstGeom>
        </p:spPr>
      </p:pic>
    </p:spTree>
    <p:extLst>
      <p:ext uri="{BB962C8B-B14F-4D97-AF65-F5344CB8AC3E}">
        <p14:creationId xmlns:p14="http://schemas.microsoft.com/office/powerpoint/2010/main" val="13681652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342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xecutive Summery">
    <p:spTree>
      <p:nvGrpSpPr>
        <p:cNvPr id="1" name=""/>
        <p:cNvGrpSpPr/>
        <p:nvPr/>
      </p:nvGrpSpPr>
      <p:grpSpPr>
        <a:xfrm>
          <a:off x="0" y="0"/>
          <a:ext cx="0" cy="0"/>
          <a:chOff x="0" y="0"/>
          <a:chExt cx="0" cy="0"/>
        </a:xfrm>
      </p:grpSpPr>
      <p:sp>
        <p:nvSpPr>
          <p:cNvPr id="5" name="Title 10">
            <a:extLst>
              <a:ext uri="{FF2B5EF4-FFF2-40B4-BE49-F238E27FC236}">
                <a16:creationId xmlns:a16="http://schemas.microsoft.com/office/drawing/2014/main" id="{DA5B0225-239A-1D4F-B38D-60D255707AE4}"/>
              </a:ext>
            </a:extLst>
          </p:cNvPr>
          <p:cNvSpPr>
            <a:spLocks noGrp="1"/>
          </p:cNvSpPr>
          <p:nvPr>
            <p:ph type="title"/>
          </p:nvPr>
        </p:nvSpPr>
        <p:spPr>
          <a:xfrm>
            <a:off x="274604" y="295275"/>
            <a:ext cx="11888047" cy="917575"/>
          </a:xfrm>
        </p:spPr>
        <p:txBody>
          <a:bodyPr/>
          <a:lstStyle/>
          <a:p>
            <a:r>
              <a:rPr lang="en-US" dirty="0">
                <a:cs typeface="Segoe UI Light"/>
              </a:rPr>
              <a:t>Executive Summary</a:t>
            </a:r>
            <a:endParaRPr lang="en-US" dirty="0"/>
          </a:p>
        </p:txBody>
      </p:sp>
    </p:spTree>
    <p:extLst>
      <p:ext uri="{BB962C8B-B14F-4D97-AF65-F5344CB8AC3E}">
        <p14:creationId xmlns:p14="http://schemas.microsoft.com/office/powerpoint/2010/main" val="11890631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ocus Area Assessment">
    <p:spTree>
      <p:nvGrpSpPr>
        <p:cNvPr id="1" name=""/>
        <p:cNvGrpSpPr/>
        <p:nvPr/>
      </p:nvGrpSpPr>
      <p:grpSpPr>
        <a:xfrm>
          <a:off x="0" y="0"/>
          <a:ext cx="0" cy="0"/>
          <a:chOff x="0" y="0"/>
          <a:chExt cx="0" cy="0"/>
        </a:xfrm>
      </p:grpSpPr>
      <p:sp>
        <p:nvSpPr>
          <p:cNvPr id="5" name="Title 10">
            <a:extLst>
              <a:ext uri="{FF2B5EF4-FFF2-40B4-BE49-F238E27FC236}">
                <a16:creationId xmlns:a16="http://schemas.microsoft.com/office/drawing/2014/main" id="{9E2C8227-A5B0-2B4E-A5F7-1604CB3AD72F}"/>
              </a:ext>
            </a:extLst>
          </p:cNvPr>
          <p:cNvSpPr>
            <a:spLocks noGrp="1"/>
          </p:cNvSpPr>
          <p:nvPr>
            <p:ph type="title" hasCustomPrompt="1"/>
          </p:nvPr>
        </p:nvSpPr>
        <p:spPr>
          <a:xfrm>
            <a:off x="278571" y="293272"/>
            <a:ext cx="11888047" cy="917575"/>
          </a:xfrm>
        </p:spPr>
        <p:txBody>
          <a:bodyPr/>
          <a:lstStyle/>
          <a:p>
            <a:r>
              <a:rPr lang="en-US" dirty="0">
                <a:solidFill>
                  <a:schemeClr val="tx1"/>
                </a:solidFill>
                <a:latin typeface="Segoe UI Light"/>
                <a:cs typeface="Segoe UI Light"/>
              </a:rPr>
              <a:t>Focus Area</a:t>
            </a:r>
            <a:endParaRPr lang="en-US" dirty="0">
              <a:cs typeface="Segoe UI Light"/>
            </a:endParaRPr>
          </a:p>
        </p:txBody>
      </p:sp>
    </p:spTree>
    <p:extLst>
      <p:ext uri="{BB962C8B-B14F-4D97-AF65-F5344CB8AC3E}">
        <p14:creationId xmlns:p14="http://schemas.microsoft.com/office/powerpoint/2010/main" val="331155672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04" y="295275"/>
            <a:ext cx="11888047" cy="91757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74605" y="1212851"/>
            <a:ext cx="11885681" cy="2308324"/>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266" r:id="rId1"/>
    <p:sldLayoutId id="2147484515" r:id="rId2"/>
    <p:sldLayoutId id="2147484256" r:id="rId3"/>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49" userDrawn="1">
          <p15:clr>
            <a:srgbClr val="5ACBF0"/>
          </p15:clr>
        </p15:guide>
        <p15:guide id="4" pos="1325" userDrawn="1">
          <p15:clr>
            <a:srgbClr val="5ACBF0"/>
          </p15:clr>
        </p15:guide>
        <p15:guide id="5" pos="1901" userDrawn="1">
          <p15:clr>
            <a:srgbClr val="5ACBF0"/>
          </p15:clr>
        </p15:guide>
        <p15:guide id="6" pos="2477" userDrawn="1">
          <p15:clr>
            <a:srgbClr val="5ACBF0"/>
          </p15:clr>
        </p15:guide>
        <p15:guide id="7" pos="3053" userDrawn="1">
          <p15:clr>
            <a:srgbClr val="5ACBF0"/>
          </p15:clr>
        </p15:guide>
        <p15:guide id="8" pos="3629" userDrawn="1">
          <p15:clr>
            <a:srgbClr val="5ACBF0"/>
          </p15:clr>
        </p15:guide>
        <p15:guide id="9" pos="4204" userDrawn="1">
          <p15:clr>
            <a:srgbClr val="5ACBF0"/>
          </p15:clr>
        </p15:guide>
        <p15:guide id="10" pos="4780" userDrawn="1">
          <p15:clr>
            <a:srgbClr val="5ACBF0"/>
          </p15:clr>
        </p15:guide>
        <p15:guide id="11" pos="5356" userDrawn="1">
          <p15:clr>
            <a:srgbClr val="5ACBF0"/>
          </p15:clr>
        </p15:guide>
        <p15:guide id="12" pos="5932" userDrawn="1">
          <p15:clr>
            <a:srgbClr val="5ACBF0"/>
          </p15:clr>
        </p15:guide>
        <p15:guide id="13" pos="6508" userDrawn="1">
          <p15:clr>
            <a:srgbClr val="5ACBF0"/>
          </p15:clr>
        </p15:guide>
        <p15:guide id="14" pos="7084" userDrawn="1">
          <p15:clr>
            <a:srgbClr val="5ACBF0"/>
          </p15:clr>
        </p15:guide>
        <p15:guide id="15" pos="7660" userDrawn="1">
          <p15:clr>
            <a:srgbClr val="5ACBF0"/>
          </p15:clr>
        </p15:guide>
        <p15:guide id="16" pos="288" userDrawn="1">
          <p15:clr>
            <a:srgbClr val="C35EA4"/>
          </p15:clr>
        </p15:guide>
        <p15:guide id="17" pos="7545" userDrawn="1">
          <p15:clr>
            <a:srgbClr val="C35EA4"/>
          </p15:clr>
        </p15:guide>
        <p15:guide id="18" orient="horz" pos="763" userDrawn="1">
          <p15:clr>
            <a:srgbClr val="5ACBF0"/>
          </p15:clr>
        </p15:guide>
        <p15:guide id="19" orient="horz" pos="1339" userDrawn="1">
          <p15:clr>
            <a:srgbClr val="5ACBF0"/>
          </p15:clr>
        </p15:guide>
        <p15:guide id="20" orient="horz" pos="1915" userDrawn="1">
          <p15:clr>
            <a:srgbClr val="5ACBF0"/>
          </p15:clr>
        </p15:guide>
        <p15:guide id="21" orient="horz" pos="2491" userDrawn="1">
          <p15:clr>
            <a:srgbClr val="5ACBF0"/>
          </p15:clr>
        </p15:guide>
        <p15:guide id="22" orient="horz" pos="3067" userDrawn="1">
          <p15:clr>
            <a:srgbClr val="5ACBF0"/>
          </p15:clr>
        </p15:guide>
        <p15:guide id="23" orient="horz" pos="3643" userDrawn="1">
          <p15:clr>
            <a:srgbClr val="5ACBF0"/>
          </p15:clr>
        </p15:guide>
        <p15:guide id="24" orient="horz" pos="4219" userDrawn="1">
          <p15:clr>
            <a:srgbClr val="5ACBF0"/>
          </p15:clr>
        </p15:guide>
        <p15:guide id="25" orient="horz" pos="302" userDrawn="1">
          <p15:clr>
            <a:srgbClr val="C35EA4"/>
          </p15:clr>
        </p15:guide>
        <p15:guide id="26" orient="horz" pos="4104" userDrawn="1">
          <p15:clr>
            <a:srgbClr val="C35EA4"/>
          </p15:clr>
        </p15:guide>
      </p15:sldGuideLst>
    </p:ext>
  </p:extLst>
</p:sldMaster>
</file>

<file path=ppt/slides/_rels/slide1.xml.rels>&#65279;<?xml version="1.0" encoding="utf-8"?><Relationships xmlns="http://schemas.openxmlformats.org/package/2006/relationships"><Relationship Type="http://schemas.openxmlformats.org/officeDocument/2006/relationships/notesSlide" Target="../notesSlides/notesSlide1.xml" Id="rId2" /><Relationship Type="http://schemas.openxmlformats.org/officeDocument/2006/relationships/slideLayout" Target="../slideLayouts/slideLayout1.xml" Id="rId1" /><Relationship Type="http://schemas.openxmlformats.org/officeDocument/2006/relationships/hyperlink" Target="https://portal.azure.com/72f988bf-86f1-41af-91ab-2d7cd011db47/#blade/Microsoft_OperationsManagementSuite_Workspace/WidgetBlade/id/%2Fsubscriptions%2Fcc8b63ea-b5e6-45ea-9239-59a1fa799351%2FresourceGroups%2Fasd-prod-ausea%2Fproviders%2FMicrosoft.OperationalInsights%2Fworkspaces%2Fasd-prod-ausea/title/Skype%20for%20Business%20Assessment/componentId/SfBAssessment/parameters/%7B%7D/lockedTheme/false" TargetMode="External" Id="rId3" /></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3.xml" Id="rId3" /></Relationships>
</file>

<file path=ppt/slides/_rels/slide5.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4.xml" Id="rId3" /></Relationships>
</file>

<file path=ppt/slides/_rels/slide6.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5.xml" Id="rId3" /></Relationships>
</file>

<file path=ppt/slides/_rels/slide7.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6.xml" Id="rId3" /></Relationships>
</file>

<file path=ppt/slides/charts/_rels/chart3.xml.rels>&#65279;<?xml version="1.0" encoding="utf-8"?><Relationships xmlns="http://schemas.openxmlformats.org/package/2006/relationships"><Relationship Type="http://schemas.openxmlformats.org/officeDocument/2006/relationships/package" Target="/ppt/slides/charts/embeddings/package3.bin" Id="R603134ff756e4eed" /></Relationships>
</file>

<file path=ppt/slides/charts/_rels/chart4.xml.rels>&#65279;<?xml version="1.0" encoding="utf-8"?><Relationships xmlns="http://schemas.openxmlformats.org/package/2006/relationships"><Relationship Type="http://schemas.openxmlformats.org/officeDocument/2006/relationships/package" Target="/ppt/slides/charts/embeddings/package4.bin" Id="R6406e626a6b14b02" /></Relationships>
</file>

<file path=ppt/slides/charts/_rels/chart5.xml.rels>&#65279;<?xml version="1.0" encoding="utf-8"?><Relationships xmlns="http://schemas.openxmlformats.org/package/2006/relationships"><Relationship Type="http://schemas.openxmlformats.org/officeDocument/2006/relationships/package" Target="/ppt/slides/charts/embeddings/package5.bin" Id="R745acd9bd120484d" /></Relationships>
</file>

<file path=ppt/slides/charts/_rels/chart6.xml.rels>&#65279;<?xml version="1.0" encoding="utf-8"?><Relationships xmlns="http://schemas.openxmlformats.org/package/2006/relationships"><Relationship Type="http://schemas.openxmlformats.org/officeDocument/2006/relationships/package" Target="/ppt/slides/charts/embeddings/package6.bin" Id="R7ad104c2b7654154" /></Relationships>
</file>

<file path=ppt/slides/charts/chart3.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0 High Priority </c:v>
                </c:pt>
                <c:pt idx="2">
                  <c:v>4 Low Priority</c:v>
                </c:pt>
                <c:pt idx="4">
                  <c:v>0 Resolved</c:v>
                </c:pt>
                <c:pt idx="6">
                  <c:v>33 Passed Checks</c:v>
                </c:pt>
              </c:strCache>
            </c:strRef>
          </c:cat>
          <c:val>
            <c:numRef>
              <c:f>Sheet1!$B$2:$B$8</c:f>
              <c:numCache>
                <c:formatCode>General</c:formatCode>
                <c:ptCount val="7"/>
                <c:pt idx="0">
                  <c:v>0</c:v>
                </c:pt>
                <c:pt idx="2">
                  <c:v>4</c:v>
                </c:pt>
                <c:pt idx="4">
                  <c:v>0</c:v>
                </c:pt>
                <c:pt idx="6">
                  <c:v>33</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603134ff756e4eed">
    <c:autoUpdate val="0"/>
  </c:externalData>
</c:chartSpace>
</file>

<file path=ppt/slides/charts/chart4.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1 High Priority </c:v>
                </c:pt>
                <c:pt idx="2">
                  <c:v>0 Low Priority</c:v>
                </c:pt>
                <c:pt idx="4">
                  <c:v>0 Resolved</c:v>
                </c:pt>
                <c:pt idx="6">
                  <c:v>79 Passed Checks</c:v>
                </c:pt>
              </c:strCache>
            </c:strRef>
          </c:cat>
          <c:val>
            <c:numRef>
              <c:f>Sheet1!$B$2:$B$8</c:f>
              <c:numCache>
                <c:formatCode>General</c:formatCode>
                <c:ptCount val="7"/>
                <c:pt idx="0">
                  <c:v>1</c:v>
                </c:pt>
                <c:pt idx="2">
                  <c:v>0</c:v>
                </c:pt>
                <c:pt idx="4">
                  <c:v>0</c:v>
                </c:pt>
                <c:pt idx="6">
                  <c:v>79</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6406e626a6b14b02">
    <c:autoUpdate val="0"/>
  </c:externalData>
</c:chartSpace>
</file>

<file path=ppt/slides/charts/chart5.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1 High Priority </c:v>
                </c:pt>
                <c:pt idx="2">
                  <c:v>1 Low Priority</c:v>
                </c:pt>
                <c:pt idx="4">
                  <c:v>0 Resolved</c:v>
                </c:pt>
                <c:pt idx="6">
                  <c:v>115 Passed Checks</c:v>
                </c:pt>
              </c:strCache>
            </c:strRef>
          </c:cat>
          <c:val>
            <c:numRef>
              <c:f>Sheet1!$B$2:$B$8</c:f>
              <c:numCache>
                <c:formatCode>General</c:formatCode>
                <c:ptCount val="7"/>
                <c:pt idx="0">
                  <c:v>1</c:v>
                </c:pt>
                <c:pt idx="2">
                  <c:v>1</c:v>
                </c:pt>
                <c:pt idx="4">
                  <c:v>0</c:v>
                </c:pt>
                <c:pt idx="6">
                  <c:v>115</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745acd9bd120484d">
    <c:autoUpdate val="0"/>
  </c:externalData>
</c:chartSpace>
</file>

<file path=ppt/slides/charts/chart6.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0 High Priority </c:v>
                </c:pt>
                <c:pt idx="2">
                  <c:v>2 Low Priority</c:v>
                </c:pt>
                <c:pt idx="4">
                  <c:v>0 Resolved</c:v>
                </c:pt>
                <c:pt idx="6">
                  <c:v>3 Passed Checks</c:v>
                </c:pt>
              </c:strCache>
            </c:strRef>
          </c:cat>
          <c:val>
            <c:numRef>
              <c:f>Sheet1!$B$2:$B$8</c:f>
              <c:numCache>
                <c:formatCode>General</c:formatCode>
                <c:ptCount val="7"/>
                <c:pt idx="0">
                  <c:v>0</c:v>
                </c:pt>
                <c:pt idx="2">
                  <c:v>2</c:v>
                </c:pt>
                <c:pt idx="4">
                  <c:v>0</c:v>
                </c:pt>
                <c:pt idx="6">
                  <c:v>3</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7ad104c2b7654154">
    <c:autoUpdate val="0"/>
  </c:externalData>
</c:chartSpace>
</file>

<file path=ppt/slides/slide1.xml><?xml version="1.0" encoding="utf-8"?>
<p:sld xmlns:a16="http://schemas.microsoft.com/office/drawing/2014/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D3045-1DC5-0043-B78B-F34A6DA22E14}"/>
              </a:ext>
            </a:extLst>
          </p:cNvPr>
          <p:cNvSpPr>
            <a:spLocks noGrp="1"/>
          </p:cNvSpPr>
          <p:nvPr>
            <p:ph type="title"/>
          </p:nvPr>
        </p:nvSpPr>
        <p:spPr>
          <a:xfrm>
            <a:off x="7161045" y="1340976"/>
            <a:ext cx="5027996" cy="2045597"/>
          </a:xfrm>
        </p:spPr>
        <p:txBody>
          <a:bodyPr/>
          <a:lstStyle/>
          <a:p>
            <a:pPr algn="r"/>
            <a:r>
              <a:rPr lang="en-US" sz="3600" dirty="0" err="1"/>
              <a:t>Skype for Business Assessment</a:t>
            </a:r>
            <a:r>
              <a:rPr lang="en-US" sz="3600" dirty="0"/>
              <a:t> Results</a:t>
            </a:r>
            <a:endParaRPr lang="en-US" dirty="0"/>
          </a:p>
        </p:txBody>
      </p:sp>
      <p:sp>
        <p:nvSpPr>
          <p:cNvPr id="3" name="Text Placeholder 2">
            <a:extLst>
              <a:ext uri="{FF2B5EF4-FFF2-40B4-BE49-F238E27FC236}">
                <a16:creationId xmlns:a16="http://schemas.microsoft.com/office/drawing/2014/main" id="{6806D52A-2B07-374A-A7A5-8C377FFC01DB}"/>
              </a:ext>
            </a:extLst>
          </p:cNvPr>
          <p:cNvSpPr>
            <a:spLocks noGrp="1"/>
          </p:cNvSpPr>
          <p:nvPr>
            <p:ph type="body" sz="quarter" idx="14"/>
          </p:nvPr>
        </p:nvSpPr>
        <p:spPr>
          <a:xfrm>
            <a:off x="8123068" y="4315454"/>
            <a:ext cx="4065972" cy="731528"/>
          </a:xfrm>
        </p:spPr>
        <p:txBody>
          <a:bodyPr/>
          <a:lstStyle/>
          <a:p>
            <a:pPr algn="r"/>
            <a:r>
              <a:rPr lang="en-US" sz="2800" dirty="0">
                <a:noFill/>
                <a:hlinkClick r:id="rId3"/>
              </a:rPr>
              <a:t>Click here to view in Azure Log Analytics</a:t>
            </a:r>
            <a:endParaRPr lang="en-US" sz="2800" dirty="0">
              <a:noFill/>
            </a:endParaRPr>
          </a:p>
        </p:txBody>
      </p:sp>
      <p:sp>
        <p:nvSpPr>
          <p:cNvPr id="4" name="TextBox 3">
            <a:extLst>
              <a:ext uri="{FF2B5EF4-FFF2-40B4-BE49-F238E27FC236}">
                <a16:creationId xmlns:a16="http://schemas.microsoft.com/office/drawing/2014/main" id="{A0EE1275-ED01-4127-8CDA-51694EEB0046}"/>
              </a:ext>
            </a:extLst>
          </p:cNvPr>
          <p:cNvSpPr txBox="1"/>
          <p:nvPr/>
        </p:nvSpPr>
        <p:spPr>
          <a:xfrm>
            <a:off x="6217444" y="6366661"/>
            <a:ext cx="3003558"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893780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p:transition spd="med">
        <p:fade/>
      </p:transition>
    </mc:Fallback>
  </mc:AlternateContent>
</p:sld>
</file>

<file path=ppt/slides/slide2.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634F7-CE21-9741-BDF1-507F7633C864}"/>
              </a:ext>
            </a:extLst>
          </p:cNvPr>
          <p:cNvSpPr>
            <a:spLocks noGrp="1"/>
          </p:cNvSpPr>
          <p:nvPr>
            <p:ph type="title"/>
          </p:nvPr>
        </p:nvSpPr>
        <p:spPr/>
        <p:txBody>
          <a:bodyPr/>
          <a:lstStyle/>
          <a:p>
            <a:r>
              <a:rPr lang="en-US"/>
              <a:t>Executive Summary</a:t>
            </a:r>
            <a:endParaRPr lang="en-US" dirty="0"/>
          </a:p>
        </p:txBody>
      </p:sp>
      <p:graphicFrame>
        <p:nvGraphicFramePr>
          <p:cNvPr id="3" name="Chart 2">
            <a:extLst>
              <a:ext uri="{FF2B5EF4-FFF2-40B4-BE49-F238E27FC236}">
                <a16:creationId xmlns:a16="http://schemas.microsoft.com/office/drawing/2014/main" id="{7E5E0283-61FC-4A3A-B323-8E7DE75F442A}"/>
              </a:ext>
            </a:extLst>
          </p:cNvPr>
          <p:cNvGraphicFramePr/>
          <p:nvPr>
            <p:extLst>
              <p:ext uri="{D42A27DB-BD31-4B8C-83A1-F6EECF244321}">
                <p14:modId xmlns:p14="http://schemas.microsoft.com/office/powerpoint/2010/main" val="1677106711"/>
              </p:ext>
            </p:extLst>
          </p:nvPr>
        </p:nvGraphicFramePr>
        <p:xfrm>
          <a:off x="7009200" y="610607"/>
          <a:ext cx="4414427" cy="5792522"/>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a:extLst>
              <a:ext uri="{FF2B5EF4-FFF2-40B4-BE49-F238E27FC236}">
                <a16:creationId xmlns:a16="http://schemas.microsoft.com/office/drawing/2014/main" id="{BB6D0459-7F0E-493D-972C-5D51FA4D2D99}"/>
              </a:ext>
            </a:extLst>
          </p:cNvPr>
          <p:cNvSpPr txBox="1"/>
          <p:nvPr/>
        </p:nvSpPr>
        <p:spPr>
          <a:xfrm>
            <a:off x="8654171" y="2128226"/>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97</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5" name="TextBox 4">
            <a:extLst>
              <a:ext uri="{FF2B5EF4-FFF2-40B4-BE49-F238E27FC236}">
                <a16:creationId xmlns:a16="http://schemas.microsoft.com/office/drawing/2014/main" id="{2EA609D5-B85F-4E35-B788-604658DA02B0}"/>
              </a:ext>
            </a:extLst>
          </p:cNvPr>
          <p:cNvSpPr txBox="1"/>
          <p:nvPr/>
        </p:nvSpPr>
        <p:spPr>
          <a:xfrm>
            <a:off x="618420" y="1714500"/>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1. </a:t>
            </a:r>
            <a:r>
              <a:rPr lang="en-US" sz="2400" dirty="0">
                <a:cs typeface="Segoe UI Semilight"/>
              </a:rPr>
              <a:t>What went well:</a:t>
            </a:r>
          </a:p>
        </p:txBody>
      </p:sp>
      <p:sp>
        <p:nvSpPr>
          <p:cNvPr id="6" name="TextBox 5">
            <a:extLst>
              <a:ext uri="{FF2B5EF4-FFF2-40B4-BE49-F238E27FC236}">
                <a16:creationId xmlns:a16="http://schemas.microsoft.com/office/drawing/2014/main" id="{78E6DA59-8B9A-4FE9-A984-D364CCDFC75E}"/>
              </a:ext>
            </a:extLst>
          </p:cNvPr>
          <p:cNvSpPr txBox="1"/>
          <p:nvPr/>
        </p:nvSpPr>
        <p:spPr>
          <a:xfrm>
            <a:off x="618420" y="2960762"/>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2. </a:t>
            </a:r>
            <a:r>
              <a:rPr lang="en-US" sz="2400" dirty="0">
                <a:cs typeface="Segoe UI Semilight"/>
              </a:rPr>
              <a:t>What needs Improvement:</a:t>
            </a:r>
          </a:p>
        </p:txBody>
      </p:sp>
      <p:sp>
        <p:nvSpPr>
          <p:cNvPr id="7" name="TextBox 6">
            <a:extLst>
              <a:ext uri="{FF2B5EF4-FFF2-40B4-BE49-F238E27FC236}">
                <a16:creationId xmlns:a16="http://schemas.microsoft.com/office/drawing/2014/main" id="{FF93549B-0995-437D-9A1D-7E63F3AD69C4}"/>
              </a:ext>
            </a:extLst>
          </p:cNvPr>
          <p:cNvSpPr txBox="1"/>
          <p:nvPr/>
        </p:nvSpPr>
        <p:spPr>
          <a:xfrm>
            <a:off x="618420" y="4207024"/>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3. </a:t>
            </a:r>
            <a:r>
              <a:rPr lang="en-US" sz="2400" dirty="0">
                <a:cs typeface="Segoe UI Semilight"/>
              </a:rPr>
              <a:t>Highest Priority Recommendations:</a:t>
            </a:r>
          </a:p>
        </p:txBody>
      </p:sp>
      <p:sp>
        <p:nvSpPr>
          <p:cNvPr id="8" name="TextBox 7">
            <a:extLst>
              <a:ext uri="{FF2B5EF4-FFF2-40B4-BE49-F238E27FC236}">
                <a16:creationId xmlns:a16="http://schemas.microsoft.com/office/drawing/2014/main" id="{727AADDC-50F4-4A66-A476-88E66431C896}"/>
              </a:ext>
            </a:extLst>
          </p:cNvPr>
          <p:cNvSpPr txBox="1"/>
          <p:nvPr/>
        </p:nvSpPr>
        <p:spPr>
          <a:xfrm>
            <a:off x="1011261" y="2296752"/>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Upgrade, Migration and Deployment</a:t>
            </a:r>
            <a:endParaRPr lang="en-US" sz="2400" dirty="0">
              <a:gradFill>
                <a:gsLst>
                  <a:gs pos="2917">
                    <a:schemeClr val="tx1"/>
                  </a:gs>
                  <a:gs pos="30000">
                    <a:schemeClr val="tx1"/>
                  </a:gs>
                </a:gsLst>
                <a:lin ang="5400000" scaled="0"/>
              </a:gradFill>
            </a:endParaRPr>
          </a:p>
        </p:txBody>
      </p:sp>
      <p:sp>
        <p:nvSpPr>
          <p:cNvPr id="9" name="TextBox 8">
            <a:extLst>
              <a:ext uri="{FF2B5EF4-FFF2-40B4-BE49-F238E27FC236}">
                <a16:creationId xmlns:a16="http://schemas.microsoft.com/office/drawing/2014/main" id="{7EAF7FF4-6BBC-4F37-ADBD-A3444ADB4481}"/>
              </a:ext>
            </a:extLst>
          </p:cNvPr>
          <p:cNvSpPr txBox="1"/>
          <p:nvPr/>
        </p:nvSpPr>
        <p:spPr>
          <a:xfrm>
            <a:off x="1011261" y="3506868"/>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Operations and Monitoring</a:t>
            </a:r>
            <a:endParaRPr lang="en-US" sz="2400" dirty="0">
              <a:gradFill>
                <a:gsLst>
                  <a:gs pos="2917">
                    <a:schemeClr val="tx1"/>
                  </a:gs>
                  <a:gs pos="30000">
                    <a:schemeClr val="tx1"/>
                  </a:gs>
                </a:gsLst>
                <a:lin ang="5400000" scaled="0"/>
              </a:gradFill>
            </a:endParaRPr>
          </a:p>
        </p:txBody>
      </p:sp>
      <p:sp>
        <p:nvSpPr>
          <p:cNvPr id="10" name="TextBox 9">
            <a:extLst>
              <a:ext uri="{FF2B5EF4-FFF2-40B4-BE49-F238E27FC236}">
                <a16:creationId xmlns:a16="http://schemas.microsoft.com/office/drawing/2014/main" id="{09111401-57D8-49A1-878F-7E3CDD5CBF00}"/>
              </a:ext>
            </a:extLst>
          </p:cNvPr>
          <p:cNvSpPr txBox="1"/>
          <p:nvPr/>
        </p:nvSpPr>
        <p:spPr>
          <a:xfrm>
            <a:off x="1011261" y="4825422"/>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Ensure Front End pools contain at least three servers.</a:t>
            </a:r>
            <a:endParaRPr lang="en-US" sz="2400" dirty="0">
              <a:gradFill>
                <a:gsLst>
                  <a:gs pos="2917">
                    <a:schemeClr val="tx1"/>
                  </a:gs>
                  <a:gs pos="30000">
                    <a:schemeClr val="tx1"/>
                  </a:gs>
                </a:gsLst>
                <a:lin ang="5400000" scaled="0"/>
              </a:gradFill>
            </a:endParaRPr>
          </a:p>
        </p:txBody>
      </p:sp>
      <p:sp>
        <p:nvSpPr>
          <p:cNvPr id="11" name="TextBox 10">
            <a:extLst>
              <a:ext uri="{FF2B5EF4-FFF2-40B4-BE49-F238E27FC236}">
                <a16:creationId xmlns:a16="http://schemas.microsoft.com/office/drawing/2014/main" id="{2FE67B10-FED4-45EA-A5D2-A0EBA829881F}"/>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2616381252"/>
      </p:ext>
    </p:extLst>
  </p:cSld>
  <p:clrMapOvr>
    <a:masterClrMapping/>
  </p:clrMapOvr>
  <p:transition>
    <p:fade/>
  </p:transition>
</p:sld>
</file>

<file path=ppt/slides/slide4.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Operations and Monitoring</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90</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Install Active Directory Administrative Tools on the collector computer.
Install the Lync PowerShell module on the collector workstation.
Check why the RemotePS session failed when using Lync web services to one or more pools.
Configure at least two users for synthetic transactions in each Front End pool.</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5.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Upgrade, Migration and Deployment</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99</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Ensure Front End pools contain at least three servers.</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6.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Availability and Business Continuity</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99</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Define simple URLs for Lync Server or Skype for Business Server in DNS.
Define a backup pool for all server pools</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7.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Change and Configuration Management</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60</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Update your Lync Server or Skype for Business Server servers to the current Cumulative Update (CU).
Update all SQL Server instances to the most recent service pack.</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theme/theme1.xml><?xml version="1.0" encoding="utf-8"?>
<a:theme xmlns:a="http://schemas.openxmlformats.org/drawingml/2006/main" name="WHITE TEMPLATE">
  <a:themeElements>
    <a:clrScheme name="Custom 1">
      <a:dk1>
        <a:srgbClr val="353535"/>
      </a:dk1>
      <a:lt1>
        <a:srgbClr val="FFFFFF"/>
      </a:lt1>
      <a:dk2>
        <a:srgbClr val="0078D7"/>
      </a:dk2>
      <a:lt2>
        <a:srgbClr val="EAEAEA"/>
      </a:lt2>
      <a:accent1>
        <a:srgbClr val="0078D7"/>
      </a:accent1>
      <a:accent2>
        <a:srgbClr val="002050"/>
      </a:accent2>
      <a:accent3>
        <a:srgbClr val="00BCF2"/>
      </a:accent3>
      <a:accent4>
        <a:srgbClr val="B4009E"/>
      </a:accent4>
      <a:accent5>
        <a:srgbClr val="737373"/>
      </a:accent5>
      <a:accent6>
        <a:srgbClr val="E6E6E6"/>
      </a:accent6>
      <a:hlink>
        <a:srgbClr val="FFFFFF"/>
      </a:hlink>
      <a:folHlink>
        <a:srgbClr val="EAEAEA"/>
      </a:folHlink>
    </a:clrScheme>
    <a:fontScheme name="Segoe UI Light - Segoe UI Semilight">
      <a:majorFont>
        <a:latin typeface="Segoe UI Light"/>
        <a:ea typeface=""/>
        <a:cs typeface=""/>
      </a:majorFont>
      <a:minorFont>
        <a:latin typeface="Segoe UI Semilight"/>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16-9_Business_BLUE_2017_03.potx" id="{44ADAFFF-2BB4-4AF1-9F5C-DDE52A28C87A}" vid="{13590B0D-6121-4FDA-8701-382D8D4F2F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F4088E25A986348ACDB3A88610F4A6B" ma:contentTypeVersion="9" ma:contentTypeDescription="Create a new document." ma:contentTypeScope="" ma:versionID="db554e4b686cc587b271dd615cc887a4">
  <xsd:schema xmlns:xsd="http://www.w3.org/2001/XMLSchema" xmlns:xs="http://www.w3.org/2001/XMLSchema" xmlns:p="http://schemas.microsoft.com/office/2006/metadata/properties" xmlns:ns2="eec9bfc7-9d8a-4b77-9d0e-c45b6307aea7" xmlns:ns3="dd9b1303-1b86-4314-a0bb-5f1ced7f9562" targetNamespace="http://schemas.microsoft.com/office/2006/metadata/properties" ma:root="true" ma:fieldsID="d1799d6b97b27f477de01c6d9f661f88" ns2:_="" ns3:_="">
    <xsd:import namespace="eec9bfc7-9d8a-4b77-9d0e-c45b6307aea7"/>
    <xsd:import namespace="dd9b1303-1b86-4314-a0bb-5f1ced7f9562"/>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AutoKeyPoints" minOccurs="0"/>
                <xsd:element ref="ns3:MediaServiceKeyPoint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c9bfc7-9d8a-4b77-9d0e-c45b6307aea7"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dd9b1303-1b86-4314-a0bb-5f1ced7f9562"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false">
      <xsd:simpleType>
        <xsd:restriction base="dms:Note">
          <xsd:maxLength value="255"/>
        </xsd:restriction>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dd9b1303-1b86-4314-a0bb-5f1ced7f9562" xsi:nil="true"/>
  </documentManagement>
</p:properties>
</file>

<file path=customXml/itemProps1.xml><?xml version="1.0" encoding="utf-8"?>
<ds:datastoreItem xmlns:ds="http://schemas.openxmlformats.org/officeDocument/2006/customXml" ds:itemID="{5F74C205-8CCF-4FC9-ACD7-D533EE4CB5F9}"/>
</file>

<file path=customXml/itemProps2.xml><?xml version="1.0" encoding="utf-8"?>
<ds:datastoreItem xmlns:ds="http://schemas.openxmlformats.org/officeDocument/2006/customXml" ds:itemID="{593C235B-3C10-44D0-84B2-1996429CAAED}"/>
</file>

<file path=customXml/itemProps3.xml><?xml version="1.0" encoding="utf-8"?>
<ds:datastoreItem xmlns:ds="http://schemas.openxmlformats.org/officeDocument/2006/customXml" ds:itemID="{9BFB3364-A076-4050-99A8-9B2D1892AB28}"/>
</file>

<file path=docProps/app.xml><?xml version="1.0" encoding="utf-8"?>
<Properties xmlns="http://schemas.openxmlformats.org/officeDocument/2006/extended-properties" xmlns:vt="http://schemas.openxmlformats.org/officeDocument/2006/docPropsVTypes">
  <TotalTime>0</TotalTime>
  <Words>156</Words>
  <Application>Microsoft Office PowerPoint</Application>
  <PresentationFormat>Custom</PresentationFormat>
  <Paragraphs>29</Paragraphs>
  <Slides>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Segoe UI</vt:lpstr>
      <vt:lpstr>Segoe UI Light</vt:lpstr>
      <vt:lpstr>Segoe UI Semilight</vt:lpstr>
      <vt:lpstr>Wingdings</vt:lpstr>
      <vt:lpstr>WHITE TEMPLATE</vt:lpstr>
      <vt:lpstr>Replace:SolutionName Results</vt:lpstr>
      <vt:lpstr>Executive Summary</vt:lpstr>
      <vt:lpstr>Replace:FocusAreaName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modified xsi:type="dcterms:W3CDTF">2019-01-18T21:22:03Z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ambrosew@microsoft.com</vt:lpwstr>
  </property>
  <property fmtid="{D5CDD505-2E9C-101B-9397-08002B2CF9AE}" pid="5" name="MSIP_Label_f42aa342-8706-4288-bd11-ebb85995028c_SetDate">
    <vt:lpwstr>2018-04-01T00:40:47.7465112Z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y fmtid="{D5CDD505-2E9C-101B-9397-08002B2CF9AE}" pid="10" name="ContentTypeId">
    <vt:lpwstr>0x0101002F4088E25A986348ACDB3A88610F4A6B</vt:lpwstr>
  </property>
</Properties>
</file>