
<file path=[Content_Types].xml><?xml version="1.0" encoding="utf-8"?>
<Types xmlns="http://schemas.openxmlformats.org/package/2006/content-types">
  <Default Extension="png" ContentType="image/png"/>
  <Default Extension="bin" ContentType="application/vnd.openxmlformats-officedocument.spreadsheetml.sheet"/>
  <Default Extension="emf" ContentType="image/x-emf"/>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s/slide1.xml" ContentType="application/vnd.openxmlformats-officedocument.presentationml.slide+xml"/>
  <Override PartName="/ppt/slides/slide2.xml" ContentType="application/vnd.openxmlformats-officedocument.presentationml.slide+xml"/>
  <Override PartName="/ppt/slideMasters/slideMaster1.xml" ContentType="application/vnd.openxmlformats-officedocument.presentationml.slideMaster+xml"/>
  <Override PartName="/ppt/notesSlides/notesSlide2.xml" ContentType="application/vnd.openxmlformats-officedocument.presentationml.notesSlide+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notesSlides/notesSlide1.xml" ContentType="application/vnd.openxmlformats-officedocument.presentationml.notes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theme/theme1.xml" ContentType="application/vnd.openxmlformats-officedocument.theme+xml"/>
  <Override PartName="/ppt/handoutMasters/handoutMaster1.xml" ContentType="application/vnd.openxmlformats-officedocument.presentationml.handoutMaster+xml"/>
  <Override PartName="/ppt/charts/colors1.xml" ContentType="application/vnd.ms-office.chartcolorstyle+xml"/>
  <Override PartName="/ppt/charts/style1.xml" ContentType="application/vnd.ms-office.chartstyle+xml"/>
  <Override PartName="/ppt/charts/chart1.xml" ContentType="application/vnd.openxmlformats-officedocument.drawingml.chart+xml"/>
  <Override PartName="/ppt/theme/theme3.xml" ContentType="application/vnd.openxmlformats-officedocument.theme+xml"/>
  <Override PartName="/ppt/theme/theme2.xml" ContentType="application/vnd.openxmlformats-officedocument.theme+xml"/>
  <Override PartName="/ppt/presProps.xml" ContentType="application/vnd.openxmlformats-officedocument.presentationml.presProps+xml"/>
  <Override PartName="/ppt/viewProps.xml" ContentType="application/vnd.openxmlformats-officedocument.presentationml.viewProps+xml"/>
  <Override PartName="/ppt/tableStyles.xml" ContentType="application/vnd.openxmlformats-officedocument.presentationml.tableStyles+xml"/>
  <Override PartName="/docProps/custom.xml" ContentType="application/vnd.openxmlformats-officedocument.custom-properties+xml"/>
  <Override PartName="/docProps/core.xml" ContentType="application/vnd.openxmlformats-package.core-properties+xml"/>
  <Override PartName="/docProps/app.xml" ContentType="application/vnd.openxmlformats-officedocument.extended-properties+xml"/>
  <Override PartName="/ppt/slides/slide4.xml" ContentType="application/vnd.openxmlformats-officedocument.presentationml.slide+xml"/>
  <Override PartName="/ppt/slides/charts/chart3.xml" ContentType="application/vnd.openxmlformats-officedocument.drawingml.chart+xml"/>
  <Override PartName="/ppt/slides/slide5.xml" ContentType="application/vnd.openxmlformats-officedocument.presentationml.slide+xml"/>
  <Override PartName="/ppt/slides/charts/chart4.xml" ContentType="application/vnd.openxmlformats-officedocument.drawingml.chart+xml"/>
  <Override PartName="/ppt/slides/slide6.xml" ContentType="application/vnd.openxmlformats-officedocument.presentationml.slide+xml"/>
  <Override PartName="/ppt/slides/charts/chart5.xml" ContentType="application/vnd.openxmlformats-officedocument.drawingml.chart+xml"/>
  <Override PartName="/ppt/slides/slide7.xml" ContentType="application/vnd.openxmlformats-officedocument.presentationml.slide+xml"/>
  <Override PartName="/ppt/slides/charts/chart6.xml" ContentType="application/vnd.openxmlformats-officedocument.drawingml.chart+xml"/>
  <Override PartName="/ppt/slides/slide8.xml" ContentType="application/vnd.openxmlformats-officedocument.presentationml.slide+xml"/>
  <Override PartName="/ppt/slides/charts/chart7.xml" ContentType="application/vnd.openxmlformats-officedocument.drawingml.chart+xml"/>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p15="http://schemas.microsoft.com/office/powerpoint/2012/main" xmlns:a="http://schemas.openxmlformats.org/drawingml/2006/main" xmlns:r="http://schemas.openxmlformats.org/officeDocument/2006/relationships" xmlns:p="http://schemas.openxmlformats.org/presentationml/2006/main" removePersonalInfoOnSave="1" saveSubsetFonts="1" autoCompressPictures="0">
  <p:sldMasterIdLst>
    <p:sldMasterId id="2147484229" r:id="rId1"/>
  </p:sldMasterIdLst>
  <p:notesMasterIdLst>
    <p:notesMasterId r:id="rId5"/>
  </p:notesMasterIdLst>
  <p:handoutMasterIdLst>
    <p:handoutMasterId r:id="rId6"/>
  </p:handoutMasterIdLst>
  <p:sldIdLst>
    <p:sldId id="1606" r:id="rId2"/>
    <p:sldId id="1608" r:id="rId3"/>
    <p:sldId id="1610" r:id="R9fdb22440a9e4c6d"/>
    <p:sldId id="1611" r:id="R43c8f828fb054d94"/>
    <p:sldId id="1612" r:id="Rc0a5adf615c44e8e"/>
    <p:sldId id="1613" r:id="Rcfd3abcdba3d43c8"/>
    <p:sldId id="1614" r:id="Rb7559a7167c74fee"/>
  </p:sldIdLst>
  <p:sldSz cx="12434888" cy="6994525"/>
  <p:notesSz cx="6858000" cy="9144000"/>
  <p:defaultTex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9" name="Author" initials="A" lastIdx="0" clrIdx="9"/>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70AD47"/>
    <a:srgbClr val="458B74"/>
    <a:srgbClr val="7FBA01"/>
    <a:srgbClr val="0078D7"/>
    <a:srgbClr val="00BCF2"/>
    <a:srgbClr val="FFFFFF"/>
    <a:srgbClr val="353535"/>
    <a:srgbClr val="FFBA01"/>
    <a:srgbClr val="5B2D91"/>
    <a:srgbClr val="00817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16D9F66E-5EB9-4882-86FB-DCBF35E3C3E4}" styleName="Medium Style 4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solidFill>
            <a:schemeClr val="accent6">
              <a:tint val="20000"/>
            </a:schemeClr>
          </a:solidFill>
        </a:fill>
      </a:tcStyle>
    </a:wholeTbl>
    <a:band1H>
      <a:tcStyle>
        <a:tcBdr/>
        <a:fill>
          <a:solidFill>
            <a:schemeClr val="accent6">
              <a:tint val="40000"/>
            </a:schemeClr>
          </a:solidFill>
        </a:fill>
      </a:tcStyle>
    </a:band1H>
    <a:band1V>
      <a:tcStyle>
        <a:tcBdr/>
        <a:fill>
          <a:solidFill>
            <a:schemeClr val="accent6">
              <a:tint val="40000"/>
            </a:schemeClr>
          </a:solidFill>
        </a:fill>
      </a:tcStyle>
    </a:band1V>
    <a:lastCol>
      <a:tcTxStyle b="on"/>
      <a:tcStyle>
        <a:tcBdr/>
      </a:tcStyle>
    </a:lastCol>
    <a:firstCol>
      <a:tcTxStyle b="on"/>
      <a:tcStyle>
        <a:tcBdr/>
      </a:tcStyle>
    </a:firstCol>
    <a:lastRow>
      <a:tcTxStyle b="on"/>
      <a:tcStyle>
        <a:tcBdr>
          <a:top>
            <a:ln w="25400" cmpd="sng">
              <a:solidFill>
                <a:schemeClr val="accent6"/>
              </a:solidFill>
            </a:ln>
          </a:top>
        </a:tcBdr>
        <a:fill>
          <a:solidFill>
            <a:schemeClr val="accent6">
              <a:tint val="20000"/>
            </a:schemeClr>
          </a:solidFill>
        </a:fill>
      </a:tcStyle>
    </a:lastRow>
    <a:firstRow>
      <a:tcTxStyle b="on"/>
      <a:tcStyle>
        <a:tcBdr/>
        <a:fill>
          <a:solidFill>
            <a:schemeClr val="accent6">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1015"/>
    <p:restoredTop sz="94652"/>
  </p:normalViewPr>
  <p:slideViewPr>
    <p:cSldViewPr snapToGrid="0">
      <p:cViewPr varScale="1">
        <p:scale>
          <a:sx n="106" d="100"/>
          <a:sy n="106" d="100"/>
        </p:scale>
        <p:origin x="366" y="96"/>
      </p:cViewPr>
      <p:guideLst/>
    </p:cSldViewPr>
  </p:slideViewPr>
  <p:outlineViewPr>
    <p:cViewPr>
      <p:scale>
        <a:sx n="33" d="100"/>
        <a:sy n="33" d="100"/>
      </p:scale>
      <p:origin x="0" y="0"/>
    </p:cViewPr>
  </p:outlineViewPr>
  <p:notesTextViewPr>
    <p:cViewPr>
      <p:scale>
        <a:sx n="1" d="1"/>
        <a:sy n="1" d="1"/>
      </p:scale>
      <p:origin x="0" y="0"/>
    </p:cViewPr>
  </p:notesTextViewPr>
  <p:notesViewPr>
    <p:cSldViewPr snapToGrid="0">
      <p:cViewPr>
        <p:scale>
          <a:sx n="1" d="2"/>
          <a:sy n="1" d="2"/>
        </p:scale>
        <p:origin x="4632" y="1176"/>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b7559a7167c74fee" Type="http://schemas.openxmlformats.org/officeDocument/2006/relationships/slide" Target="/ppt/slides/slide8.xml"/><Relationship Id="rId13" Type="http://schemas.openxmlformats.org/officeDocument/2006/relationships/customXml" Target="../customXml/item2.xml"/><Relationship Id="rId3" Type="http://schemas.openxmlformats.org/officeDocument/2006/relationships/slide" Target="slides/slide2.xml"/><Relationship Id="Rc0a5adf615c44e8e" Type="http://schemas.openxmlformats.org/officeDocument/2006/relationships/slide" Target="/ppt/slides/slide6.xml"/><Relationship Id="rId7" Type="http://schemas.openxmlformats.org/officeDocument/2006/relationships/commentAuthors" Target="commentAuthors.xml"/><Relationship Id="rId12" Type="http://schemas.openxmlformats.org/officeDocument/2006/relationships/customXml" Target="../customXml/item1.xml"/><Relationship Id="rId2" Type="http://schemas.openxmlformats.org/officeDocument/2006/relationships/slide" Target="slides/slide1.xml"/><Relationship Id="R43c8f828fb054d94" Type="http://schemas.openxmlformats.org/officeDocument/2006/relationships/slide" Target="/ppt/slides/slide5.xml"/><Relationship Id="rId1" Type="http://schemas.openxmlformats.org/officeDocument/2006/relationships/slideMaster" Target="slideMasters/slideMaster1.xml"/><Relationship Id="rId6" Type="http://schemas.openxmlformats.org/officeDocument/2006/relationships/handoutMaster" Target="handoutMasters/handoutMaster1.xml"/><Relationship Id="rId11" Type="http://schemas.openxmlformats.org/officeDocument/2006/relationships/tableStyles" Target="tableStyles.xml"/><Relationship Id="R9fdb22440a9e4c6d" Type="http://schemas.openxmlformats.org/officeDocument/2006/relationships/slide" Target="/ppt/slides/slide4.xml"/><Relationship Id="Rcfd3abcdba3d43c8" Type="http://schemas.openxmlformats.org/officeDocument/2006/relationships/slide" Target="/ppt/slides/slide7.xml"/><Relationship Id="rId5" Type="http://schemas.openxmlformats.org/officeDocument/2006/relationships/notesMaster" Target="notesMasters/notesMaster1.xml"/><Relationship Id="rId10" Type="http://schemas.openxmlformats.org/officeDocument/2006/relationships/theme" Target="theme/theme1.xml"/><Relationship Id="rId9" Type="http://schemas.openxmlformats.org/officeDocument/2006/relationships/viewProps" Target="viewProps.xml"/><Relationship Id="rId14" Type="http://schemas.openxmlformats.org/officeDocument/2006/relationships/customXml" Target="../customXml/item3.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mc="http://schemas.openxmlformats.org/markup-compatibility/2006" xmlns:c14="http://schemas.microsoft.com/office/drawing/2007/8/2/chart" xmlns:c16r3="http://schemas.microsoft.com/office/drawing/2017/03/chart" xmlns:c16="http://schemas.microsoft.com/office/drawing/2014/chart"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23157342957534466"/>
          <c:y val="7.4125131124999966E-2"/>
          <c:w val="0.57144358712920162"/>
          <c:h val="0.55791760561713732"/>
        </c:manualLayout>
      </c:layout>
      <c:doughnutChart>
        <c:varyColors val="1"/>
        <c:ser>
          <c:idx val="0"/>
          <c:order val="0"/>
          <c:tx>
            <c:strRef>
              <c:f>Sheet1!$B$1</c:f>
              <c:strCache>
                <c:ptCount val="1"/>
                <c:pt idx="0">
                  <c:v>Column1</c:v>
                </c:pt>
              </c:strCache>
            </c:strRef>
          </c:tx>
          <c:dPt>
            <c:idx val="0"/>
            <c:bubble3D val="0"/>
            <c:spPr>
              <a:solidFill>
                <a:srgbClr val="FF0000"/>
              </a:solidFill>
              <a:ln>
                <a:noFill/>
              </a:ln>
              <a:effectLst/>
            </c:spPr>
            <c:extLst xmlns:c16r3="http://schemas.microsoft.com/office/drawing/2017/03/chart" xmlns:c16="http://schemas.microsoft.com/office/drawing/2014/chart" xmlns:c14="http://schemas.microsoft.com/office/drawing/2007/8/2/chart" xmlns:mc="http://schemas.openxmlformats.org/markup-compatibility/2006">
              <c:ext xmlns:c16="http://schemas.microsoft.com/office/drawing/2014/chart" uri="{C3380CC4-5D6E-409C-BE32-E72D297353CC}">
                <c16:uniqueId val="{00000001-E3C4-45E8-AF41-71108921E07B}"/>
              </c:ext>
            </c:extLst>
          </c:dPt>
          <c:dPt>
            <c:idx val="1"/>
            <c:bubble3D val="0"/>
            <c:spPr>
              <a:solidFill>
                <a:schemeClr val="accent2">
                  <a:shade val="80000"/>
                  <a:satMod val="180000"/>
                </a:schemeClr>
              </a:solidFill>
              <a:ln>
                <a:noFill/>
              </a:ln>
              <a:effectLst/>
            </c:spPr>
            <c:extLst xmlns:c16r3="http://schemas.microsoft.com/office/drawing/2017/03/chart" xmlns:c16="http://schemas.microsoft.com/office/drawing/2014/chart" xmlns:c14="http://schemas.microsoft.com/office/drawing/2007/8/2/chart" xmlns:mc="http://schemas.openxmlformats.org/markup-compatibility/2006">
              <c:ext xmlns:c16="http://schemas.microsoft.com/office/drawing/2014/chart" uri="{C3380CC4-5D6E-409C-BE32-E72D297353CC}">
                <c16:uniqueId val="{00000003-E3C4-45E8-AF41-71108921E07B}"/>
              </c:ext>
            </c:extLst>
          </c:dPt>
          <c:dPt>
            <c:idx val="2"/>
            <c:bubble3D val="0"/>
            <c:spPr>
              <a:solidFill>
                <a:srgbClr val="00BCF2"/>
              </a:solidFill>
              <a:ln>
                <a:noFill/>
              </a:ln>
              <a:effectLst/>
            </c:spPr>
            <c:extLst xmlns:c16r3="http://schemas.microsoft.com/office/drawing/2017/03/chart" xmlns:c16="http://schemas.microsoft.com/office/drawing/2014/chart" xmlns:c14="http://schemas.microsoft.com/office/drawing/2007/8/2/chart" xmlns:mc="http://schemas.openxmlformats.org/markup-compatibility/2006">
              <c:ext xmlns:c16="http://schemas.microsoft.com/office/drawing/2014/chart" uri="{C3380CC4-5D6E-409C-BE32-E72D297353CC}">
                <c16:uniqueId val="{00000005-E3C4-45E8-AF41-71108921E07B}"/>
              </c:ext>
            </c:extLst>
          </c:dPt>
          <c:dPt>
            <c:idx val="3"/>
            <c:bubble3D val="0"/>
            <c:spPr>
              <a:solidFill>
                <a:schemeClr val="accent4">
                  <a:shade val="80000"/>
                  <a:satMod val="180000"/>
                </a:schemeClr>
              </a:solidFill>
              <a:ln>
                <a:noFill/>
              </a:ln>
              <a:effectLst/>
            </c:spPr>
            <c:extLst xmlns:c16r3="http://schemas.microsoft.com/office/drawing/2017/03/chart" xmlns:c16="http://schemas.microsoft.com/office/drawing/2014/chart" xmlns:c14="http://schemas.microsoft.com/office/drawing/2007/8/2/chart" xmlns:mc="http://schemas.openxmlformats.org/markup-compatibility/2006">
              <c:ext xmlns:c16="http://schemas.microsoft.com/office/drawing/2014/chart" uri="{C3380CC4-5D6E-409C-BE32-E72D297353CC}">
                <c16:uniqueId val="{00000007-E3C4-45E8-AF41-71108921E07B}"/>
              </c:ext>
            </c:extLst>
          </c:dPt>
          <c:dPt>
            <c:idx val="4"/>
            <c:bubble3D val="0"/>
            <c:spPr>
              <a:solidFill>
                <a:srgbClr val="458B74"/>
              </a:solidFill>
              <a:ln>
                <a:noFill/>
              </a:ln>
              <a:effectLst/>
            </c:spPr>
            <c:extLst xmlns:c16r3="http://schemas.microsoft.com/office/drawing/2017/03/chart" xmlns:c16="http://schemas.microsoft.com/office/drawing/2014/chart" xmlns:c14="http://schemas.microsoft.com/office/drawing/2007/8/2/chart" xmlns:mc="http://schemas.openxmlformats.org/markup-compatibility/2006">
              <c:ext xmlns:c16="http://schemas.microsoft.com/office/drawing/2014/chart" uri="{C3380CC4-5D6E-409C-BE32-E72D297353CC}">
                <c16:uniqueId val="{00000009-E3C4-45E8-AF41-71108921E07B}"/>
              </c:ext>
            </c:extLst>
          </c:dPt>
          <c:dPt>
            <c:idx val="5"/>
            <c:bubble3D val="0"/>
            <c:spPr>
              <a:solidFill>
                <a:schemeClr val="accent6">
                  <a:shade val="80000"/>
                  <a:satMod val="180000"/>
                </a:schemeClr>
              </a:solidFill>
              <a:ln>
                <a:noFill/>
              </a:ln>
              <a:effectLst/>
            </c:spPr>
            <c:extLst>
              <c:ext xmlns:c16="http://schemas.microsoft.com/office/drawing/2014/chart" uri="{C3380CC4-5D6E-409C-BE32-E72D297353CC}">
                <c16:uniqueId val="{0000000B-1719-47A1-B97A-E11EC9837733}"/>
              </c:ext>
            </c:extLst>
          </c:dPt>
          <c:dPt>
            <c:idx val="6"/>
            <c:bubble3D val="0"/>
            <c:spPr>
              <a:solidFill>
                <a:srgbClr val="70AD47"/>
              </a:solidFill>
              <a:ln>
                <a:noFill/>
              </a:ln>
              <a:effectLst/>
            </c:spPr>
            <c:extLst>
              <c:ext xmlns:c16="http://schemas.microsoft.com/office/drawing/2014/chart" uri="{C3380CC4-5D6E-409C-BE32-E72D297353CC}">
                <c16:uniqueId val="{0000000D-1719-47A1-B97A-E11EC9837733}"/>
              </c:ext>
            </c:extLst>
          </c:dPt>
          <c:dLbls>
            <c:delete val="1"/>
          </c:dLbls>
          <c:cat>
            <c:strRef>
              <c:f>Sheet1!$A$2:$A$8</c:f>
              <c:strCache>
                <c:ptCount val="7"/>
                <c:pt idx="0">
                  <c:v>13 High Priority </c:v>
                </c:pt>
                <c:pt idx="2">
                  <c:v>92 Low Priority</c:v>
                </c:pt>
                <c:pt idx="4">
                  <c:v>5 Resolved</c:v>
                </c:pt>
                <c:pt idx="6">
                  <c:v>664 Passed Checks</c:v>
                </c:pt>
              </c:strCache>
            </c:strRef>
          </c:cat>
          <c:val>
            <c:numRef>
              <c:f>Sheet1!$B$2:$B$8</c:f>
              <c:numCache>
                <c:formatCode>General</c:formatCode>
                <c:ptCount val="7"/>
                <c:pt idx="0">
                  <c:v>13</c:v>
                </c:pt>
                <c:pt idx="2">
                  <c:v>92</c:v>
                </c:pt>
                <c:pt idx="4">
                  <c:v>5</c:v>
                </c:pt>
                <c:pt idx="6">
                  <c:v>664</c:v>
                </c:pt>
              </c:numCache>
            </c:numRef>
          </c:val>
          <c:extLst xmlns:c16r3="http://schemas.microsoft.com/office/drawing/2017/03/chart" xmlns:c16="http://schemas.microsoft.com/office/drawing/2014/chart" xmlns:c14="http://schemas.microsoft.com/office/drawing/2007/8/2/chart" xmlns:mc="http://schemas.openxmlformats.org/markup-compatibility/2006">
            <c:ext xmlns:c16="http://schemas.microsoft.com/office/drawing/2014/chart" uri="{C3380CC4-5D6E-409C-BE32-E72D297353CC}">
              <c16:uniqueId val="{0000000A-E3C4-45E8-AF41-71108921E07B}"/>
            </c:ext>
          </c:extLst>
        </c:ser>
        <c:dLbls>
          <c:showLegendKey val="0"/>
          <c:showVal val="0"/>
          <c:showCatName val="0"/>
          <c:showSerName val="0"/>
          <c:showPercent val="1"/>
          <c:showBubbleSize val="0"/>
          <c:showLeaderLines val="1"/>
        </c:dLbls>
        <c:firstSliceAng val="0"/>
        <c:holeSize val="68"/>
      </c:doughnutChart>
      <c:spPr>
        <a:noFill/>
        <a:ln>
          <a:noFill/>
        </a:ln>
        <a:effectLst/>
      </c:spPr>
    </c:plotArea>
    <c:legend>
      <c:legendPos val="b"/>
      <c:legendEntry>
        <c:idx val="0"/>
        <c:txPr>
          <a:bodyPr rot="0" spcFirstLastPara="1" vertOverflow="ellipsis" vert="horz" wrap="square" anchor="ctr" anchorCtr="1"/>
          <a:lstStyle/>
          <a:p>
            <a:pPr>
              <a:defRPr sz="1400" b="0" i="0" u="none" strike="noStrike" kern="1200" baseline="0">
                <a:solidFill>
                  <a:schemeClr val="tx1">
                    <a:lumMod val="50000"/>
                  </a:schemeClr>
                </a:solidFill>
                <a:latin typeface="+mn-lt"/>
                <a:ea typeface="+mn-ea"/>
                <a:cs typeface="+mn-cs"/>
              </a:defRPr>
            </a:pPr>
            <a:endParaRPr lang="en-US"/>
          </a:p>
        </c:txPr>
      </c:legendEntry>
      <c:legendEntry>
        <c:idx val="1"/>
        <c:delete val="1"/>
      </c:legendEntry>
      <c:legendEntry>
        <c:idx val="2"/>
        <c:txPr>
          <a:bodyPr rot="0" spcFirstLastPara="1" vertOverflow="ellipsis" vert="horz" wrap="square" anchor="ctr" anchorCtr="1"/>
          <a:lstStyle/>
          <a:p>
            <a:pPr>
              <a:defRPr sz="1400" b="0" i="0" u="none" strike="noStrike" kern="1200" baseline="0">
                <a:solidFill>
                  <a:schemeClr val="tx1">
                    <a:lumMod val="50000"/>
                  </a:schemeClr>
                </a:solidFill>
                <a:latin typeface="+mn-lt"/>
                <a:ea typeface="+mn-ea"/>
                <a:cs typeface="+mn-cs"/>
              </a:defRPr>
            </a:pPr>
            <a:endParaRPr lang="en-US"/>
          </a:p>
        </c:txPr>
      </c:legendEntry>
      <c:legendEntry>
        <c:idx val="3"/>
        <c:delete val="1"/>
      </c:legendEntry>
      <c:legendEntry>
        <c:idx val="4"/>
        <c:txPr>
          <a:bodyPr rot="0" spcFirstLastPara="1" vertOverflow="ellipsis" vert="horz" wrap="square" anchor="ctr" anchorCtr="1"/>
          <a:lstStyle/>
          <a:p>
            <a:pPr>
              <a:defRPr sz="1400" b="0" i="0" u="none" strike="noStrike" kern="1200" baseline="0">
                <a:solidFill>
                  <a:schemeClr val="tx1">
                    <a:lumMod val="50000"/>
                  </a:schemeClr>
                </a:solidFill>
                <a:latin typeface="+mn-lt"/>
                <a:ea typeface="+mn-ea"/>
                <a:cs typeface="+mn-cs"/>
              </a:defRPr>
            </a:pPr>
            <a:endParaRPr lang="en-US"/>
          </a:p>
        </c:txPr>
      </c:legendEntry>
      <c:legendEntry>
        <c:idx val="5"/>
        <c:delete val="1"/>
      </c:legendEntry>
      <c:legendEntry>
        <c:idx val="6"/>
        <c:txPr>
          <a:bodyPr rot="0" spcFirstLastPara="1" vertOverflow="ellipsis" vert="horz" wrap="square" anchor="ctr" anchorCtr="1"/>
          <a:lstStyle/>
          <a:p>
            <a:pPr>
              <a:defRPr sz="1400" b="0" i="0" u="none" strike="noStrike" kern="1200" baseline="0">
                <a:solidFill>
                  <a:schemeClr val="accent6">
                    <a:lumMod val="10000"/>
                  </a:schemeClr>
                </a:solidFill>
                <a:latin typeface="+mn-lt"/>
                <a:ea typeface="+mn-ea"/>
                <a:cs typeface="+mn-cs"/>
              </a:defRPr>
            </a:pPr>
            <a:endParaRPr lang="en-US"/>
          </a:p>
        </c:txPr>
      </c:legendEntry>
      <c:layout>
        <c:manualLayout>
          <c:xMode val="edge"/>
          <c:yMode val="edge"/>
          <c:x val="0.22440058471914925"/>
          <c:y val="0.64854117084061136"/>
          <c:w val="0.63462981718805178"/>
          <c:h val="0.31364075958623894"/>
        </c:manualLayout>
      </c:layout>
      <c:overlay val="0"/>
      <c:spPr>
        <a:noFill/>
        <a:ln>
          <a:noFill/>
        </a:ln>
        <a:effectLst/>
      </c:spPr>
      <c:txPr>
        <a:bodyPr rot="0" spcFirstLastPara="1" vertOverflow="ellipsis" vert="horz" wrap="square" anchor="ctr" anchorCtr="1"/>
        <a:lstStyle/>
        <a:p>
          <a:pPr>
            <a:defRPr sz="1400" b="0" i="0" u="none" strike="noStrike" kern="1200" baseline="0">
              <a:solidFill>
                <a:srgbClr val="5B2D91"/>
              </a:solidFill>
              <a:latin typeface="+mn-lt"/>
              <a:ea typeface="+mn-ea"/>
              <a:cs typeface="+mn-cs"/>
            </a:defRPr>
          </a:pPr>
          <a:endParaRPr lang="en-US"/>
        </a:p>
      </c:txPr>
    </c:legend>
    <c:plotVisOnly val="1"/>
    <c:dispBlanksAs val="gap"/>
    <c:extLst xmlns:c16r3="http://schemas.microsoft.com/office/drawing/2017/03/chart" xmlns:c16="http://schemas.microsoft.com/office/drawing/2014/chart" xmlns:c14="http://schemas.microsoft.com/office/drawing/2007/8/2/chart" xmlns:mc="http://schemas.openxmlformats.org/markup-compatibility/2006">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5">
  <cs:axisTitle>
    <cs:lnRef idx="0"/>
    <cs:fillRef idx="0"/>
    <cs:effectRef idx="0"/>
    <cs:fontRef idx="minor">
      <a:schemeClr val="tx2"/>
    </cs:fontRef>
    <cs:defRPr sz="1197"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1197" kern="1200"/>
  </cs:chartArea>
  <cs:dataLabel>
    <cs:lnRef idx="0"/>
    <cs:fillRef idx="0"/>
    <cs:effectRef idx="0"/>
    <cs:fontRef idx="minor">
      <a:schemeClr val="tx2"/>
    </cs:fontRef>
    <cs:defRPr sz="1197"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1197"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1197"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2128"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1197"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1197" kern="1200"/>
  </cs:valueAxis>
  <cs:wall>
    <cs:lnRef idx="0"/>
    <cs:fillRef idx="0"/>
    <cs:effectRef idx="0"/>
    <cs:fontRef idx="minor">
      <a:schemeClr val="tx2"/>
    </cs:fontRef>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6" name="Header Placeholder 5"/>
          <p:cNvSpPr>
            <a:spLocks noGrp="1"/>
          </p:cNvSpPr>
          <p:nvPr>
            <p:ph type="hdr" sz="quarter"/>
          </p:nvPr>
        </p:nvSpPr>
        <p:spPr>
          <a:xfrm>
            <a:off x="0" y="-11574"/>
            <a:ext cx="2971800" cy="457200"/>
          </a:xfrm>
          <a:prstGeom prst="rect">
            <a:avLst/>
          </a:prstGeom>
        </p:spPr>
        <p:txBody>
          <a:bodyPr vert="horz" lIns="91440" tIns="45720" rIns="91440" bIns="45720" rtlCol="0"/>
          <a:lstStyle>
            <a:lvl1pPr algn="l">
              <a:defRPr sz="1200"/>
            </a:lvl1pPr>
          </a:lstStyle>
          <a:p>
            <a:endParaRPr lang="en-US">
              <a:latin typeface="Segoe UI" pitchFamily="34" charset="0"/>
            </a:endParaRPr>
          </a:p>
        </p:txBody>
      </p:sp>
      <p:sp>
        <p:nvSpPr>
          <p:cNvPr id="7" name="Date Placeholder 6"/>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21D0CB2F-F0BF-435A-A27A-2EC15087F634}" type="datetime8">
              <a:rPr lang="en-US" smtClean="0">
                <a:latin typeface="Segoe UI" pitchFamily="34" charset="0"/>
              </a:rPr>
              <a:t>1/18/2019 1:15 PM</a:t>
            </a:fld>
            <a:endParaRPr lang="en-US">
              <a:latin typeface="Segoe UI" pitchFamily="34" charset="0"/>
            </a:endParaRPr>
          </a:p>
        </p:txBody>
      </p:sp>
      <p:sp>
        <p:nvSpPr>
          <p:cNvPr id="8" name="Footer Placeholder 7"/>
          <p:cNvSpPr>
            <a:spLocks noGrp="1"/>
          </p:cNvSpPr>
          <p:nvPr>
            <p:ph type="ftr" sz="quarter" idx="2"/>
          </p:nvPr>
        </p:nvSpPr>
        <p:spPr>
          <a:xfrm>
            <a:off x="0" y="8685213"/>
            <a:ext cx="5795010" cy="332434"/>
          </a:xfrm>
          <a:prstGeom prst="rect">
            <a:avLst/>
          </a:prstGeom>
        </p:spPr>
        <p:txBody>
          <a:bodyPr vert="horz" lIns="91440" tIns="45720" rIns="91440" bIns="45720" rtlCol="0" anchor="b"/>
          <a:lstStyle>
            <a:lvl1pPr algn="l">
              <a:defRPr sz="1200"/>
            </a:lvl1pPr>
          </a:lstStyle>
          <a:p>
            <a:pPr marL="398463" defTabSz="914099" eaLnBrk="0" hangingPunct="0"/>
            <a:r>
              <a:rPr lang="en-US" sz="400">
                <a:gradFill>
                  <a:gsLst>
                    <a:gs pos="0">
                      <a:schemeClr val="tx1"/>
                    </a:gs>
                    <a:gs pos="100000">
                      <a:schemeClr val="tx1"/>
                    </a:gs>
                  </a:gsLst>
                  <a:lin ang="5400000" scaled="0"/>
                </a:gradFill>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9" name="Slide Number Placeholder 8"/>
          <p:cNvSpPr>
            <a:spLocks noGrp="1"/>
          </p:cNvSpPr>
          <p:nvPr>
            <p:ph type="sldNum" sz="quarter" idx="3"/>
          </p:nvPr>
        </p:nvSpPr>
        <p:spPr>
          <a:xfrm>
            <a:off x="5783579" y="8685213"/>
            <a:ext cx="1072833" cy="457200"/>
          </a:xfrm>
          <a:prstGeom prst="rect">
            <a:avLst/>
          </a:prstGeom>
        </p:spPr>
        <p:txBody>
          <a:bodyPr vert="horz" lIns="91440" tIns="45720" rIns="91440" bIns="45720" rtlCol="0" anchor="b"/>
          <a:lstStyle>
            <a:lvl1pPr algn="r">
              <a:defRPr sz="1200"/>
            </a:lvl1pPr>
          </a:lstStyle>
          <a:p>
            <a:fld id="{0EC9E9D6-92A0-482B-A603-C9BA7FFB8190}" type="slidenum">
              <a:rPr lang="en-US" smtClean="0">
                <a:latin typeface="Segoe UI" pitchFamily="34" charset="0"/>
              </a:rPr>
              <a:t>‹#›</a:t>
            </a:fld>
            <a:endParaRPr lang="en-US">
              <a:latin typeface="Segoe UI" pitchFamily="34" charset="0"/>
            </a:endParaRPr>
          </a:p>
        </p:txBody>
      </p:sp>
    </p:spTree>
    <p:extLst>
      <p:ext uri="{BB962C8B-B14F-4D97-AF65-F5344CB8AC3E}">
        <p14:creationId xmlns:p14="http://schemas.microsoft.com/office/powerpoint/2010/main" val="3904595630"/>
      </p:ext>
    </p:extLst>
  </p:cSld>
  <p:clrMap bg1="lt1" tx1="dk1" bg2="lt2" tx2="dk2" accent1="accent1" accent2="accent2" accent3="accent3" accent4="accent4" accent5="accent5" accent6="accent6" hlink="hlink" folHlink="folHlink"/>
  <p:hf/>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 name="Header Placeholder 7"/>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Segoe UI" pitchFamily="34" charset="0"/>
              </a:defRPr>
            </a:lvl1pPr>
          </a:lstStyle>
          <a:p>
            <a:endParaRPr lang="en-US"/>
          </a:p>
        </p:txBody>
      </p:sp>
      <p:sp>
        <p:nvSpPr>
          <p:cNvPr id="9" name="Slide Image Placeholder 8"/>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10" name="Footer Placeholder 9"/>
          <p:cNvSpPr>
            <a:spLocks noGrp="1"/>
          </p:cNvSpPr>
          <p:nvPr>
            <p:ph type="ftr" sz="quarter" idx="4"/>
          </p:nvPr>
        </p:nvSpPr>
        <p:spPr>
          <a:xfrm>
            <a:off x="0" y="8686800"/>
            <a:ext cx="5920740" cy="355964"/>
          </a:xfrm>
          <a:prstGeom prst="rect">
            <a:avLst/>
          </a:prstGeom>
        </p:spPr>
        <p:txBody>
          <a:bodyPr vert="horz" lIns="91440" tIns="45720" rIns="91440" bIns="45720" rtlCol="0" anchor="b"/>
          <a:lstStyle>
            <a:lvl1pPr marL="571500" indent="0" algn="l">
              <a:defRPr sz="1200"/>
            </a:lvl1p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11" name="Date Placeholder 10"/>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Segoe UI" pitchFamily="34" charset="0"/>
              </a:defRPr>
            </a:lvl1pPr>
          </a:lstStyle>
          <a:p>
            <a:fld id="{D18B56EA-E28F-4F92-9F16-7A6F2501B303}" type="datetime8">
              <a:rPr lang="en-US" smtClean="0"/>
              <a:t>1/18/2019 1:14 PM</a:t>
            </a:fld>
            <a:endParaRPr lang="en-US"/>
          </a:p>
        </p:txBody>
      </p:sp>
      <p:sp>
        <p:nvSpPr>
          <p:cNvPr id="12" name="Notes Placeholder 11"/>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3" name="Slide Number Placeholder 12"/>
          <p:cNvSpPr>
            <a:spLocks noGrp="1"/>
          </p:cNvSpPr>
          <p:nvPr>
            <p:ph type="sldNum" sz="quarter" idx="5"/>
          </p:nvPr>
        </p:nvSpPr>
        <p:spPr>
          <a:xfrm>
            <a:off x="5909309" y="8685213"/>
            <a:ext cx="947103" cy="457200"/>
          </a:xfrm>
          <a:prstGeom prst="rect">
            <a:avLst/>
          </a:prstGeom>
        </p:spPr>
        <p:txBody>
          <a:bodyPr vert="horz" lIns="91440" tIns="45720" rIns="91440" bIns="45720" rtlCol="0" anchor="b"/>
          <a:lstStyle>
            <a:lvl1pPr algn="r">
              <a:defRPr sz="1200">
                <a:latin typeface="Segoe UI" pitchFamily="34" charset="0"/>
              </a:defRPr>
            </a:lvl1pPr>
          </a:lstStyle>
          <a:p>
            <a:fld id="{B4008EB6-D09E-4580-8CD6-DDB14511944F}" type="slidenum">
              <a:rPr lang="en-US" smtClean="0"/>
              <a:pPr/>
              <a:t>‹#›</a:t>
            </a:fld>
            <a:endParaRPr lang="en-US"/>
          </a:p>
        </p:txBody>
      </p:sp>
    </p:spTree>
    <p:extLst>
      <p:ext uri="{BB962C8B-B14F-4D97-AF65-F5344CB8AC3E}">
        <p14:creationId xmlns:p14="http://schemas.microsoft.com/office/powerpoint/2010/main" val="2624648265"/>
      </p:ext>
    </p:extLst>
  </p:cSld>
  <p:clrMap bg1="lt1" tx1="dk1" bg2="lt2" tx2="dk2" accent1="accent1" accent2="accent2" accent3="accent3" accent4="accent4" accent5="accent5" accent6="accent6" hlink="hlink" folHlink="folHlink"/>
  <p:hf/>
  <p:notesStyle>
    <a:lvl1pPr marL="0" algn="l" defTabSz="932742" rtl="0" eaLnBrk="1" latinLnBrk="0" hangingPunct="1">
      <a:lnSpc>
        <a:spcPct val="90000"/>
      </a:lnSpc>
      <a:spcAft>
        <a:spcPts val="340"/>
      </a:spcAft>
      <a:defRPr sz="900" kern="1200">
        <a:solidFill>
          <a:schemeClr val="tx1"/>
        </a:solidFill>
        <a:latin typeface="Segoe UI Light" pitchFamily="34" charset="0"/>
        <a:ea typeface="+mn-ea"/>
        <a:cs typeface="+mn-cs"/>
      </a:defRPr>
    </a:lvl1pPr>
    <a:lvl2pPr marL="217262" indent="-107956"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2pPr>
    <a:lvl3pPr marL="334664" indent="-117403"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3pPr>
    <a:lvl4pPr marL="492551" indent="-149789"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4pPr>
    <a:lvl5pPr marL="627496" indent="-117403"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5pPr>
    <a:lvl6pPr marL="2331856" algn="l" defTabSz="932742" rtl="0" eaLnBrk="1" latinLnBrk="0" hangingPunct="1">
      <a:defRPr sz="1200" kern="1200">
        <a:solidFill>
          <a:schemeClr val="tx1"/>
        </a:solidFill>
        <a:latin typeface="+mn-lt"/>
        <a:ea typeface="+mn-ea"/>
        <a:cs typeface="+mn-cs"/>
      </a:defRPr>
    </a:lvl6pPr>
    <a:lvl7pPr marL="2798226" algn="l" defTabSz="932742" rtl="0" eaLnBrk="1" latinLnBrk="0" hangingPunct="1">
      <a:defRPr sz="1200" kern="1200">
        <a:solidFill>
          <a:schemeClr val="tx1"/>
        </a:solidFill>
        <a:latin typeface="+mn-lt"/>
        <a:ea typeface="+mn-ea"/>
        <a:cs typeface="+mn-cs"/>
      </a:defRPr>
    </a:lvl7pPr>
    <a:lvl8pPr marL="3264597" algn="l" defTabSz="932742" rtl="0" eaLnBrk="1" latinLnBrk="0" hangingPunct="1">
      <a:defRPr sz="1200" kern="1200">
        <a:solidFill>
          <a:schemeClr val="tx1"/>
        </a:solidFill>
        <a:latin typeface="+mn-lt"/>
        <a:ea typeface="+mn-ea"/>
        <a:cs typeface="+mn-cs"/>
      </a:defRPr>
    </a:lvl8pPr>
    <a:lvl9pPr marL="3730969" algn="l" defTabSz="932742"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endParaRPr lang="en-US"/>
          </a:p>
        </p:txBody>
      </p:sp>
      <p:sp>
        <p:nvSpPr>
          <p:cNvPr id="5" name="Footer Placeholder 4"/>
          <p:cNvSpPr>
            <a:spLocks noGrp="1"/>
          </p:cNvSpPr>
          <p:nvPr>
            <p:ph type="ftr" sz="quarter" idx="11"/>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fld id="{D18B56EA-E28F-4F92-9F16-7A6F2501B303}" type="datetime8">
              <a:rPr lang="en-US" smtClean="0"/>
              <a:t>1/18/2019 1:14 PM</a:t>
            </a:fld>
            <a:endParaRPr lang="en-US"/>
          </a:p>
        </p:txBody>
      </p:sp>
      <p:sp>
        <p:nvSpPr>
          <p:cNvPr id="7" name="Slide Number Placeholder 6"/>
          <p:cNvSpPr>
            <a:spLocks noGrp="1"/>
          </p:cNvSpPr>
          <p:nvPr>
            <p:ph type="sldNum" sz="quarter" idx="13"/>
          </p:nvPr>
        </p:nvSpPr>
        <p:spPr/>
        <p:txBody>
          <a:bodyPr/>
          <a:lstStyle/>
          <a:p>
            <a:fld id="{B4008EB6-D09E-4580-8CD6-DDB14511944F}" type="slidenum">
              <a:rPr lang="en-US" smtClean="0"/>
              <a:pPr/>
              <a:t>1</a:t>
            </a:fld>
            <a:endParaRPr lang="en-US"/>
          </a:p>
        </p:txBody>
      </p:sp>
    </p:spTree>
    <p:extLst>
      <p:ext uri="{BB962C8B-B14F-4D97-AF65-F5344CB8AC3E}">
        <p14:creationId xmlns:p14="http://schemas.microsoft.com/office/powerpoint/2010/main" val="421451939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endParaRPr lang="en-US"/>
          </a:p>
        </p:txBody>
      </p:sp>
      <p:sp>
        <p:nvSpPr>
          <p:cNvPr id="5" name="Footer Placeholder 4"/>
          <p:cNvSpPr>
            <a:spLocks noGrp="1"/>
          </p:cNvSpPr>
          <p:nvPr>
            <p:ph type="ftr" sz="quarter" idx="11"/>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fld id="{D18B56EA-E28F-4F92-9F16-7A6F2501B303}" type="datetime8">
              <a:rPr lang="en-US" smtClean="0"/>
              <a:t>1/18/2019 1:14 PM</a:t>
            </a:fld>
            <a:endParaRPr lang="en-US"/>
          </a:p>
        </p:txBody>
      </p:sp>
      <p:sp>
        <p:nvSpPr>
          <p:cNvPr id="7" name="Slide Number Placeholder 6"/>
          <p:cNvSpPr>
            <a:spLocks noGrp="1"/>
          </p:cNvSpPr>
          <p:nvPr>
            <p:ph type="sldNum" sz="quarter" idx="13"/>
          </p:nvPr>
        </p:nvSpPr>
        <p:spPr/>
        <p:txBody>
          <a:bodyPr/>
          <a:lstStyle/>
          <a:p>
            <a:fld id="{B4008EB6-D09E-4580-8CD6-DDB14511944F}" type="slidenum">
              <a:rPr lang="en-US" smtClean="0"/>
              <a:pPr/>
              <a:t>2</a:t>
            </a:fld>
            <a:endParaRPr lang="en-US"/>
          </a:p>
        </p:txBody>
      </p:sp>
    </p:spTree>
    <p:extLst>
      <p:ext uri="{BB962C8B-B14F-4D97-AF65-F5344CB8AC3E}">
        <p14:creationId xmlns:p14="http://schemas.microsoft.com/office/powerpoint/2010/main" val="1394749343"/>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emf"/><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Section Title square photo (option 1)">
    <p:spTree>
      <p:nvGrpSpPr>
        <p:cNvPr id="1" name=""/>
        <p:cNvGrpSpPr/>
        <p:nvPr/>
      </p:nvGrpSpPr>
      <p:grpSpPr>
        <a:xfrm>
          <a:off x="0" y="0"/>
          <a:ext cx="0" cy="0"/>
          <a:chOff x="0" y="0"/>
          <a:chExt cx="0" cy="0"/>
        </a:xfrm>
      </p:grpSpPr>
      <p:sp>
        <p:nvSpPr>
          <p:cNvPr id="9" name="Title 1"/>
          <p:cNvSpPr>
            <a:spLocks noGrp="1"/>
          </p:cNvSpPr>
          <p:nvPr>
            <p:ph type="title" hasCustomPrompt="1"/>
          </p:nvPr>
        </p:nvSpPr>
        <p:spPr bwMode="auto">
          <a:xfrm>
            <a:off x="274667" y="2119179"/>
            <a:ext cx="4937130" cy="1835285"/>
          </a:xfrm>
          <a:noFill/>
        </p:spPr>
        <p:txBody>
          <a:bodyPr lIns="146304" tIns="91440" rIns="146304" bIns="91440" anchor="t" anchorCtr="0"/>
          <a:lstStyle>
            <a:lvl1pPr>
              <a:defRPr sz="4800" spc="-100" baseline="0">
                <a:gradFill>
                  <a:gsLst>
                    <a:gs pos="74359">
                      <a:schemeClr val="tx1"/>
                    </a:gs>
                    <a:gs pos="57576">
                      <a:schemeClr val="tx1"/>
                    </a:gs>
                  </a:gsLst>
                  <a:lin ang="5400000" scaled="0"/>
                </a:gradFill>
              </a:defRPr>
            </a:lvl1pPr>
          </a:lstStyle>
          <a:p>
            <a:r>
              <a:rPr lang="en-US" dirty="0"/>
              <a:t>Section Title</a:t>
            </a:r>
          </a:p>
        </p:txBody>
      </p:sp>
      <p:sp>
        <p:nvSpPr>
          <p:cNvPr id="3" name="Text Placeholder 2"/>
          <p:cNvSpPr>
            <a:spLocks noGrp="1"/>
          </p:cNvSpPr>
          <p:nvPr>
            <p:ph type="body" sz="quarter" idx="14" hasCustomPrompt="1"/>
          </p:nvPr>
        </p:nvSpPr>
        <p:spPr bwMode="auto">
          <a:xfrm>
            <a:off x="273015" y="3954463"/>
            <a:ext cx="4937130" cy="731528"/>
          </a:xfrm>
        </p:spPr>
        <p:txBody>
          <a:bodyPr lIns="164592" tIns="109728" rIns="164592" bIns="109728">
            <a:noAutofit/>
          </a:bodyPr>
          <a:lstStyle>
            <a:lvl1pPr marL="0" indent="0">
              <a:spcBef>
                <a:spcPts val="0"/>
              </a:spcBef>
              <a:buNone/>
              <a:defRPr lang="en-US" sz="3200" kern="1200" spc="0" baseline="0" dirty="0">
                <a:gradFill>
                  <a:gsLst>
                    <a:gs pos="91000">
                      <a:schemeClr val="tx1"/>
                    </a:gs>
                    <a:gs pos="0">
                      <a:schemeClr val="tx1"/>
                    </a:gs>
                  </a:gsLst>
                  <a:lin ang="5400000" scaled="0"/>
                </a:gradFill>
                <a:latin typeface="+mn-lt"/>
                <a:ea typeface="+mn-ea"/>
                <a:cs typeface="+mn-cs"/>
              </a:defRPr>
            </a:lvl1pPr>
          </a:lstStyle>
          <a:p>
            <a:pPr marL="0" marR="0" lvl="0" indent="0" algn="l" defTabSz="932742" rtl="0" eaLnBrk="1" fontAlgn="auto" latinLnBrk="0" hangingPunct="1">
              <a:lnSpc>
                <a:spcPct val="90000"/>
              </a:lnSpc>
              <a:spcBef>
                <a:spcPts val="0"/>
              </a:spcBef>
              <a:spcAft>
                <a:spcPts val="0"/>
              </a:spcAft>
              <a:buClrTx/>
              <a:buSzPct val="90000"/>
              <a:buFont typeface="Arial" pitchFamily="34" charset="0"/>
              <a:buNone/>
              <a:tabLst/>
            </a:pPr>
            <a:r>
              <a:rPr lang="en-US" dirty="0"/>
              <a:t>Sub-Section Title </a:t>
            </a:r>
          </a:p>
        </p:txBody>
      </p:sp>
      <p:pic>
        <p:nvPicPr>
          <p:cNvPr id="8" name="Picture 7"/>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bwMode="black">
          <a:xfrm>
            <a:off x="457522" y="6208933"/>
            <a:ext cx="1452804" cy="310896"/>
          </a:xfrm>
          <a:prstGeom prst="rect">
            <a:avLst/>
          </a:prstGeom>
        </p:spPr>
      </p:pic>
      <p:pic>
        <p:nvPicPr>
          <p:cNvPr id="7" name="Picture 6">
            <a:extLst>
              <a:ext uri="{FF2B5EF4-FFF2-40B4-BE49-F238E27FC236}">
                <a16:creationId xmlns:a16="http://schemas.microsoft.com/office/drawing/2014/main" id="{FED1C908-3C26-4495-B851-105125BE23B8}"/>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a:stretch/>
        </p:blipFill>
        <p:spPr>
          <a:xfrm>
            <a:off x="0" y="-1"/>
            <a:ext cx="12453922" cy="6994525"/>
          </a:xfrm>
          <a:prstGeom prst="rect">
            <a:avLst/>
          </a:prstGeom>
        </p:spPr>
      </p:pic>
      <p:sp>
        <p:nvSpPr>
          <p:cNvPr id="10" name="Rectangle 9">
            <a:extLst>
              <a:ext uri="{FF2B5EF4-FFF2-40B4-BE49-F238E27FC236}">
                <a16:creationId xmlns:a16="http://schemas.microsoft.com/office/drawing/2014/main" id="{C8107207-7470-41ED-B799-27694D901711}"/>
              </a:ext>
            </a:extLst>
          </p:cNvPr>
          <p:cNvSpPr/>
          <p:nvPr userDrawn="1"/>
        </p:nvSpPr>
        <p:spPr bwMode="auto">
          <a:xfrm flipH="1">
            <a:off x="6092790" y="-1"/>
            <a:ext cx="6361131" cy="6994526"/>
          </a:xfrm>
          <a:prstGeom prst="rect">
            <a:avLst/>
          </a:prstGeom>
          <a:gradFill flip="none" rotWithShape="1">
            <a:gsLst>
              <a:gs pos="75000">
                <a:srgbClr val="002050">
                  <a:alpha val="76000"/>
                </a:srgbClr>
              </a:gs>
              <a:gs pos="32000">
                <a:srgbClr val="002050"/>
              </a:gs>
              <a:gs pos="100000">
                <a:srgbClr val="002050">
                  <a:alpha val="0"/>
                </a:srgbClr>
              </a:gs>
            </a:gsLst>
            <a:lin ang="0" scaled="1"/>
            <a:tileRect/>
          </a:gradFill>
          <a:ln>
            <a:noFill/>
          </a:ln>
          <a:effectLst>
            <a:softEdge rad="0"/>
          </a:effectLst>
        </p:spPr>
        <p:style>
          <a:lnRef idx="0">
            <a:scrgbClr r="0" g="0" b="0"/>
          </a:lnRef>
          <a:fillRef idx="0">
            <a:scrgbClr r="0" g="0" b="0"/>
          </a:fillRef>
          <a:effectRef idx="0">
            <a:scrgbClr r="0" g="0" b="0"/>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b="0" cap="none" spc="0" err="1">
              <a:ln w="0"/>
              <a:solidFill>
                <a:schemeClr val="tx1"/>
              </a:solidFill>
              <a:effectLst>
                <a:outerShdw blurRad="38100" dist="19050" dir="2700000" algn="tl" rotWithShape="0">
                  <a:schemeClr val="dk1">
                    <a:alpha val="40000"/>
                  </a:schemeClr>
                </a:outerShdw>
              </a:effectLst>
              <a:ea typeface="Segoe UI" pitchFamily="34" charset="0"/>
              <a:cs typeface="Segoe UI" pitchFamily="34" charset="0"/>
            </a:endParaRPr>
          </a:p>
        </p:txBody>
      </p:sp>
      <p:pic>
        <p:nvPicPr>
          <p:cNvPr id="11" name="Picture 10">
            <a:extLst>
              <a:ext uri="{FF2B5EF4-FFF2-40B4-BE49-F238E27FC236}">
                <a16:creationId xmlns:a16="http://schemas.microsoft.com/office/drawing/2014/main" id="{9B41E496-47A1-44A5-AA4E-85EFA17CFDB0}"/>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bwMode="invGray">
          <a:xfrm>
            <a:off x="10795601" y="6519829"/>
            <a:ext cx="1181765" cy="253187"/>
          </a:xfrm>
          <a:prstGeom prst="rect">
            <a:avLst/>
          </a:prstGeom>
        </p:spPr>
      </p:pic>
    </p:spTree>
    <p:extLst>
      <p:ext uri="{BB962C8B-B14F-4D97-AF65-F5344CB8AC3E}">
        <p14:creationId xmlns:p14="http://schemas.microsoft.com/office/powerpoint/2010/main" val="1368165240"/>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mod="1">
    <p:ext uri="{DCECCB84-F9BA-43D5-87BE-67443E8EF086}">
      <p15:sldGuideLst xmlns:p15="http://schemas.microsoft.com/office/powerpoint/2012/main">
        <p15:guide id="1" pos="3427" userDrawn="1">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Executive Summery">
    <p:spTree>
      <p:nvGrpSpPr>
        <p:cNvPr id="1" name=""/>
        <p:cNvGrpSpPr/>
        <p:nvPr/>
      </p:nvGrpSpPr>
      <p:grpSpPr>
        <a:xfrm>
          <a:off x="0" y="0"/>
          <a:ext cx="0" cy="0"/>
          <a:chOff x="0" y="0"/>
          <a:chExt cx="0" cy="0"/>
        </a:xfrm>
      </p:grpSpPr>
      <p:sp>
        <p:nvSpPr>
          <p:cNvPr id="5" name="Title 10">
            <a:extLst>
              <a:ext uri="{FF2B5EF4-FFF2-40B4-BE49-F238E27FC236}">
                <a16:creationId xmlns:a16="http://schemas.microsoft.com/office/drawing/2014/main" id="{DA5B0225-239A-1D4F-B38D-60D255707AE4}"/>
              </a:ext>
            </a:extLst>
          </p:cNvPr>
          <p:cNvSpPr>
            <a:spLocks noGrp="1"/>
          </p:cNvSpPr>
          <p:nvPr>
            <p:ph type="title"/>
          </p:nvPr>
        </p:nvSpPr>
        <p:spPr>
          <a:xfrm>
            <a:off x="274604" y="295275"/>
            <a:ext cx="11888047" cy="917575"/>
          </a:xfrm>
        </p:spPr>
        <p:txBody>
          <a:bodyPr/>
          <a:lstStyle/>
          <a:p>
            <a:r>
              <a:rPr lang="en-US" dirty="0">
                <a:cs typeface="Segoe UI Light"/>
              </a:rPr>
              <a:t>Executive Summary</a:t>
            </a:r>
            <a:endParaRPr lang="en-US" dirty="0"/>
          </a:p>
        </p:txBody>
      </p:sp>
    </p:spTree>
    <p:extLst>
      <p:ext uri="{BB962C8B-B14F-4D97-AF65-F5344CB8AC3E}">
        <p14:creationId xmlns:p14="http://schemas.microsoft.com/office/powerpoint/2010/main" val="1189063196"/>
      </p:ext>
    </p:extLst>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Focus Area Assessment">
    <p:spTree>
      <p:nvGrpSpPr>
        <p:cNvPr id="1" name=""/>
        <p:cNvGrpSpPr/>
        <p:nvPr/>
      </p:nvGrpSpPr>
      <p:grpSpPr>
        <a:xfrm>
          <a:off x="0" y="0"/>
          <a:ext cx="0" cy="0"/>
          <a:chOff x="0" y="0"/>
          <a:chExt cx="0" cy="0"/>
        </a:xfrm>
      </p:grpSpPr>
      <p:sp>
        <p:nvSpPr>
          <p:cNvPr id="5" name="Title 10">
            <a:extLst>
              <a:ext uri="{FF2B5EF4-FFF2-40B4-BE49-F238E27FC236}">
                <a16:creationId xmlns:a16="http://schemas.microsoft.com/office/drawing/2014/main" id="{9E2C8227-A5B0-2B4E-A5F7-1604CB3AD72F}"/>
              </a:ext>
            </a:extLst>
          </p:cNvPr>
          <p:cNvSpPr>
            <a:spLocks noGrp="1"/>
          </p:cNvSpPr>
          <p:nvPr>
            <p:ph type="title" hasCustomPrompt="1"/>
          </p:nvPr>
        </p:nvSpPr>
        <p:spPr>
          <a:xfrm>
            <a:off x="278571" y="293272"/>
            <a:ext cx="11888047" cy="917575"/>
          </a:xfrm>
        </p:spPr>
        <p:txBody>
          <a:bodyPr/>
          <a:lstStyle/>
          <a:p>
            <a:r>
              <a:rPr lang="en-US" dirty="0">
                <a:solidFill>
                  <a:schemeClr val="tx1"/>
                </a:solidFill>
                <a:latin typeface="Segoe UI Light"/>
                <a:cs typeface="Segoe UI Light"/>
              </a:rPr>
              <a:t>Focus Area</a:t>
            </a:r>
            <a:endParaRPr lang="en-US" dirty="0">
              <a:cs typeface="Segoe UI Light"/>
            </a:endParaRPr>
          </a:p>
        </p:txBody>
      </p:sp>
    </p:spTree>
    <p:extLst>
      <p:ext uri="{BB962C8B-B14F-4D97-AF65-F5344CB8AC3E}">
        <p14:creationId xmlns:p14="http://schemas.microsoft.com/office/powerpoint/2010/main" val="3311556723"/>
      </p:ext>
    </p:extLst>
  </p:cSld>
  <p:clrMapOvr>
    <a:masterClrMapping/>
  </p:clrMapOvr>
  <p:transition>
    <p:fade/>
  </p:transition>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74604" y="295275"/>
            <a:ext cx="11888047" cy="917575"/>
          </a:xfrm>
          <a:prstGeom prst="rect">
            <a:avLst/>
          </a:prstGeom>
        </p:spPr>
        <p:txBody>
          <a:bodyPr vert="horz" wrap="square" lIns="146304" tIns="91440" rIns="146304" bIns="91440" rtlCol="0" anchor="t">
            <a:noAutofit/>
          </a:bodyPr>
          <a:lstStyle/>
          <a:p>
            <a:r>
              <a:rPr lang="en-US"/>
              <a:t>Click to edit Master title style</a:t>
            </a:r>
          </a:p>
        </p:txBody>
      </p:sp>
      <p:sp>
        <p:nvSpPr>
          <p:cNvPr id="4" name="Text Placeholder 3"/>
          <p:cNvSpPr>
            <a:spLocks noGrp="1"/>
          </p:cNvSpPr>
          <p:nvPr>
            <p:ph type="body" idx="1"/>
          </p:nvPr>
        </p:nvSpPr>
        <p:spPr>
          <a:xfrm>
            <a:off x="274605" y="1212851"/>
            <a:ext cx="11885681" cy="2308324"/>
          </a:xfrm>
          <a:prstGeom prst="rect">
            <a:avLst/>
          </a:prstGeom>
        </p:spPr>
        <p:txBody>
          <a:bodyPr vert="horz" wrap="square" lIns="146304" tIns="91440" rIns="146304" bIns="91440" rtlCol="0">
            <a:sp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588427678"/>
      </p:ext>
    </p:extLst>
  </p:cSld>
  <p:clrMap bg1="lt1" tx1="dk1" bg2="lt2" tx2="dk2" accent1="accent1" accent2="accent2" accent3="accent3" accent4="accent4" accent5="accent5" accent6="accent6" hlink="hlink" folHlink="folHlink"/>
  <p:sldLayoutIdLst>
    <p:sldLayoutId id="2147484266" r:id="rId1"/>
    <p:sldLayoutId id="2147484515" r:id="rId2"/>
    <p:sldLayoutId id="2147484256" r:id="rId3"/>
  </p:sldLayoutIdLst>
  <p:transition>
    <p:fade/>
  </p:transition>
  <p:txStyles>
    <p:titleStyle>
      <a:lvl1pPr algn="l" defTabSz="932742" rtl="0" eaLnBrk="1" latinLnBrk="0" hangingPunct="1">
        <a:lnSpc>
          <a:spcPct val="90000"/>
        </a:lnSpc>
        <a:spcBef>
          <a:spcPct val="0"/>
        </a:spcBef>
        <a:buNone/>
        <a:defRPr lang="en-US" sz="4800"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p:titleStyle>
    <p:bodyStyle>
      <a:lvl1pPr marL="228600" marR="0" indent="-228600" algn="l" defTabSz="932742" rtl="0" eaLnBrk="1" fontAlgn="auto" latinLnBrk="0" hangingPunct="1">
        <a:lnSpc>
          <a:spcPct val="90000"/>
        </a:lnSpc>
        <a:spcBef>
          <a:spcPct val="20000"/>
        </a:spcBef>
        <a:spcAft>
          <a:spcPts val="0"/>
        </a:spcAft>
        <a:buClrTx/>
        <a:buSzPct val="90000"/>
        <a:buFont typeface="Wingdings" panose="05000000000000000000" pitchFamily="2" charset="2"/>
        <a:buChar char=""/>
        <a:tabLst/>
        <a:defRPr sz="3600" kern="1200" spc="0" baseline="0">
          <a:gradFill>
            <a:gsLst>
              <a:gs pos="1250">
                <a:schemeClr val="tx1"/>
              </a:gs>
              <a:gs pos="100000">
                <a:schemeClr val="tx1"/>
              </a:gs>
            </a:gsLst>
            <a:lin ang="5400000" scaled="0"/>
          </a:gradFill>
          <a:latin typeface="+mj-lt"/>
          <a:ea typeface="+mn-ea"/>
          <a:cs typeface="+mn-cs"/>
        </a:defRPr>
      </a:lvl1pPr>
      <a:lvl2pPr marL="457200" marR="0" indent="-228600" algn="l" defTabSz="932742" rtl="0" eaLnBrk="1" fontAlgn="auto" latinLnBrk="0" hangingPunct="1">
        <a:lnSpc>
          <a:spcPct val="90000"/>
        </a:lnSpc>
        <a:spcBef>
          <a:spcPct val="20000"/>
        </a:spcBef>
        <a:spcAft>
          <a:spcPts val="0"/>
        </a:spcAft>
        <a:buClrTx/>
        <a:buSzPct val="90000"/>
        <a:buFont typeface="Wingdings" panose="05000000000000000000" pitchFamily="2" charset="2"/>
        <a:buChar char=""/>
        <a:tabLst/>
        <a:defRPr sz="2800" kern="1200" spc="0" baseline="0">
          <a:gradFill>
            <a:gsLst>
              <a:gs pos="1250">
                <a:schemeClr val="tx1"/>
              </a:gs>
              <a:gs pos="100000">
                <a:schemeClr val="tx1"/>
              </a:gs>
            </a:gsLst>
            <a:lin ang="5400000" scaled="0"/>
          </a:gradFill>
          <a:latin typeface="+mn-lt"/>
          <a:ea typeface="+mn-ea"/>
          <a:cs typeface="+mn-cs"/>
        </a:defRPr>
      </a:lvl2pPr>
      <a:lvl3pPr marL="685800" marR="0" indent="-228600" algn="l" defTabSz="932742" rtl="0" eaLnBrk="1" fontAlgn="auto" latinLnBrk="0" hangingPunct="1">
        <a:lnSpc>
          <a:spcPct val="90000"/>
        </a:lnSpc>
        <a:spcBef>
          <a:spcPct val="20000"/>
        </a:spcBef>
        <a:spcAft>
          <a:spcPts val="0"/>
        </a:spcAft>
        <a:buClrTx/>
        <a:buSzPct val="90000"/>
        <a:buFont typeface="Wingdings" panose="05000000000000000000" pitchFamily="2" charset="2"/>
        <a:buChar char=""/>
        <a:tabLst/>
        <a:defRPr sz="2400" kern="1200" spc="0" baseline="0">
          <a:gradFill>
            <a:gsLst>
              <a:gs pos="1250">
                <a:schemeClr val="tx1"/>
              </a:gs>
              <a:gs pos="100000">
                <a:schemeClr val="tx1"/>
              </a:gs>
            </a:gsLst>
            <a:lin ang="5400000" scaled="0"/>
          </a:gradFill>
          <a:latin typeface="+mn-lt"/>
          <a:ea typeface="+mn-ea"/>
          <a:cs typeface="+mn-cs"/>
        </a:defRPr>
      </a:lvl3pPr>
      <a:lvl4pPr marL="914400" marR="0" indent="-228600" algn="l" defTabSz="932742" rtl="0" eaLnBrk="1" fontAlgn="auto" latinLnBrk="0" hangingPunct="1">
        <a:lnSpc>
          <a:spcPct val="90000"/>
        </a:lnSpc>
        <a:spcBef>
          <a:spcPct val="20000"/>
        </a:spcBef>
        <a:spcAft>
          <a:spcPts val="0"/>
        </a:spcAft>
        <a:buClrTx/>
        <a:buSzPct val="90000"/>
        <a:buFont typeface="Wingdings" panose="05000000000000000000" pitchFamily="2" charset="2"/>
        <a:buChar char=""/>
        <a:tabLst/>
        <a:defRPr sz="2200" kern="1200" spc="0" baseline="0">
          <a:gradFill>
            <a:gsLst>
              <a:gs pos="1250">
                <a:schemeClr val="tx1"/>
              </a:gs>
              <a:gs pos="100000">
                <a:schemeClr val="tx1"/>
              </a:gs>
            </a:gsLst>
            <a:lin ang="5400000" scaled="0"/>
          </a:gradFill>
          <a:latin typeface="+mn-lt"/>
          <a:ea typeface="+mn-ea"/>
          <a:cs typeface="+mn-cs"/>
        </a:defRPr>
      </a:lvl4pPr>
      <a:lvl5pPr marL="1143000" marR="0" indent="-228600" algn="l" defTabSz="932742" rtl="0" eaLnBrk="1" fontAlgn="auto" latinLnBrk="0" hangingPunct="1">
        <a:lnSpc>
          <a:spcPct val="90000"/>
        </a:lnSpc>
        <a:spcBef>
          <a:spcPct val="20000"/>
        </a:spcBef>
        <a:spcAft>
          <a:spcPts val="0"/>
        </a:spcAft>
        <a:buClrTx/>
        <a:buSzPct val="90000"/>
        <a:buFont typeface="Wingdings" panose="05000000000000000000" pitchFamily="2" charset="2"/>
        <a:buChar char=""/>
        <a:tabLst/>
        <a:defRPr sz="22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187" userDrawn="1">
          <p15:clr>
            <a:srgbClr val="5ACBF0"/>
          </p15:clr>
        </p15:guide>
        <p15:guide id="2" pos="173" userDrawn="1">
          <p15:clr>
            <a:srgbClr val="5ACBF0"/>
          </p15:clr>
        </p15:guide>
        <p15:guide id="3" pos="749" userDrawn="1">
          <p15:clr>
            <a:srgbClr val="5ACBF0"/>
          </p15:clr>
        </p15:guide>
        <p15:guide id="4" pos="1325" userDrawn="1">
          <p15:clr>
            <a:srgbClr val="5ACBF0"/>
          </p15:clr>
        </p15:guide>
        <p15:guide id="5" pos="1901" userDrawn="1">
          <p15:clr>
            <a:srgbClr val="5ACBF0"/>
          </p15:clr>
        </p15:guide>
        <p15:guide id="6" pos="2477" userDrawn="1">
          <p15:clr>
            <a:srgbClr val="5ACBF0"/>
          </p15:clr>
        </p15:guide>
        <p15:guide id="7" pos="3053" userDrawn="1">
          <p15:clr>
            <a:srgbClr val="5ACBF0"/>
          </p15:clr>
        </p15:guide>
        <p15:guide id="8" pos="3629" userDrawn="1">
          <p15:clr>
            <a:srgbClr val="5ACBF0"/>
          </p15:clr>
        </p15:guide>
        <p15:guide id="9" pos="4204" userDrawn="1">
          <p15:clr>
            <a:srgbClr val="5ACBF0"/>
          </p15:clr>
        </p15:guide>
        <p15:guide id="10" pos="4780" userDrawn="1">
          <p15:clr>
            <a:srgbClr val="5ACBF0"/>
          </p15:clr>
        </p15:guide>
        <p15:guide id="11" pos="5356" userDrawn="1">
          <p15:clr>
            <a:srgbClr val="5ACBF0"/>
          </p15:clr>
        </p15:guide>
        <p15:guide id="12" pos="5932" userDrawn="1">
          <p15:clr>
            <a:srgbClr val="5ACBF0"/>
          </p15:clr>
        </p15:guide>
        <p15:guide id="13" pos="6508" userDrawn="1">
          <p15:clr>
            <a:srgbClr val="5ACBF0"/>
          </p15:clr>
        </p15:guide>
        <p15:guide id="14" pos="7084" userDrawn="1">
          <p15:clr>
            <a:srgbClr val="5ACBF0"/>
          </p15:clr>
        </p15:guide>
        <p15:guide id="15" pos="7660" userDrawn="1">
          <p15:clr>
            <a:srgbClr val="5ACBF0"/>
          </p15:clr>
        </p15:guide>
        <p15:guide id="16" pos="288" userDrawn="1">
          <p15:clr>
            <a:srgbClr val="C35EA4"/>
          </p15:clr>
        </p15:guide>
        <p15:guide id="17" pos="7545" userDrawn="1">
          <p15:clr>
            <a:srgbClr val="C35EA4"/>
          </p15:clr>
        </p15:guide>
        <p15:guide id="18" orient="horz" pos="763" userDrawn="1">
          <p15:clr>
            <a:srgbClr val="5ACBF0"/>
          </p15:clr>
        </p15:guide>
        <p15:guide id="19" orient="horz" pos="1339" userDrawn="1">
          <p15:clr>
            <a:srgbClr val="5ACBF0"/>
          </p15:clr>
        </p15:guide>
        <p15:guide id="20" orient="horz" pos="1915" userDrawn="1">
          <p15:clr>
            <a:srgbClr val="5ACBF0"/>
          </p15:clr>
        </p15:guide>
        <p15:guide id="21" orient="horz" pos="2491" userDrawn="1">
          <p15:clr>
            <a:srgbClr val="5ACBF0"/>
          </p15:clr>
        </p15:guide>
        <p15:guide id="22" orient="horz" pos="3067" userDrawn="1">
          <p15:clr>
            <a:srgbClr val="5ACBF0"/>
          </p15:clr>
        </p15:guide>
        <p15:guide id="23" orient="horz" pos="3643" userDrawn="1">
          <p15:clr>
            <a:srgbClr val="5ACBF0"/>
          </p15:clr>
        </p15:guide>
        <p15:guide id="24" orient="horz" pos="4219" userDrawn="1">
          <p15:clr>
            <a:srgbClr val="5ACBF0"/>
          </p15:clr>
        </p15:guide>
        <p15:guide id="25" orient="horz" pos="302" userDrawn="1">
          <p15:clr>
            <a:srgbClr val="C35EA4"/>
          </p15:clr>
        </p15:guide>
        <p15:guide id="26" orient="horz" pos="4104" userDrawn="1">
          <p15:clr>
            <a:srgbClr val="C35EA4"/>
          </p15:clr>
        </p15:guide>
      </p15:sldGuideLst>
    </p:ext>
  </p:extLst>
</p:sldMaster>
</file>

<file path=ppt/slides/_rels/slide1.xml.rels>&#65279;<?xml version="1.0" encoding="utf-8"?><Relationships xmlns="http://schemas.openxmlformats.org/package/2006/relationships"><Relationship Type="http://schemas.openxmlformats.org/officeDocument/2006/relationships/notesSlide" Target="../notesSlides/notesSlide1.xml" Id="rId2" /><Relationship Type="http://schemas.openxmlformats.org/officeDocument/2006/relationships/slideLayout" Target="../slideLayouts/slideLayout1.xml" Id="rId1" /><Relationship Type="http://schemas.openxmlformats.org/officeDocument/2006/relationships/hyperlink" Target="https://portal.azure.com/72f988bf-86f1-41af-91ab-2d7cd011db47/#blade/Microsoft_OperationsManagementSuite_Workspace/WidgetBlade/id/%2Fsubscriptions%2Fcc8b63ea-b5e6-45ea-9239-59a1fa799351%2FresourceGroups%2Fasd-prod-ausea%2Fproviders%2FMicrosoft.OperationalInsights%2Fworkspaces%2Fasd-prod-ausea/title/SQL%20Server%20Assessment/componentId/SQLAssessment/parameters/%7B%7D/lockedTheme/false" TargetMode="External" Id="rId3" /></Relationships>
</file>

<file path=ppt/slides/_rels/slide2.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&#65279;<?xml version="1.0" encoding="utf-8"?><Relationships xmlns="http://schemas.openxmlformats.org/package/2006/relationships"><Relationship Type="http://schemas.openxmlformats.org/officeDocument/2006/relationships/slideLayout" Target="/ppt/slideLayouts/slideLayout3.xml" Id="rId1" /><Relationship Type="http://schemas.openxmlformats.org/officeDocument/2006/relationships/chart" Target="/ppt/slides/charts/chart3.xml" Id="rId3" /></Relationships>
</file>

<file path=ppt/slides/_rels/slide5.xml.rels>&#65279;<?xml version="1.0" encoding="utf-8"?><Relationships xmlns="http://schemas.openxmlformats.org/package/2006/relationships"><Relationship Type="http://schemas.openxmlformats.org/officeDocument/2006/relationships/slideLayout" Target="/ppt/slideLayouts/slideLayout3.xml" Id="rId1" /><Relationship Type="http://schemas.openxmlformats.org/officeDocument/2006/relationships/chart" Target="/ppt/slides/charts/chart4.xml" Id="rId3" /></Relationships>
</file>

<file path=ppt/slides/_rels/slide6.xml.rels>&#65279;<?xml version="1.0" encoding="utf-8"?><Relationships xmlns="http://schemas.openxmlformats.org/package/2006/relationships"><Relationship Type="http://schemas.openxmlformats.org/officeDocument/2006/relationships/slideLayout" Target="/ppt/slideLayouts/slideLayout3.xml" Id="rId1" /><Relationship Type="http://schemas.openxmlformats.org/officeDocument/2006/relationships/chart" Target="/ppt/slides/charts/chart5.xml" Id="rId3" /></Relationships>
</file>

<file path=ppt/slides/_rels/slide7.xml.rels>&#65279;<?xml version="1.0" encoding="utf-8"?><Relationships xmlns="http://schemas.openxmlformats.org/package/2006/relationships"><Relationship Type="http://schemas.openxmlformats.org/officeDocument/2006/relationships/slideLayout" Target="/ppt/slideLayouts/slideLayout3.xml" Id="rId1" /><Relationship Type="http://schemas.openxmlformats.org/officeDocument/2006/relationships/chart" Target="/ppt/slides/charts/chart6.xml" Id="rId3" /></Relationships>
</file>

<file path=ppt/slides/_rels/slide8.xml.rels>&#65279;<?xml version="1.0" encoding="utf-8"?><Relationships xmlns="http://schemas.openxmlformats.org/package/2006/relationships"><Relationship Type="http://schemas.openxmlformats.org/officeDocument/2006/relationships/slideLayout" Target="/ppt/slideLayouts/slideLayout3.xml" Id="rId1" /><Relationship Type="http://schemas.openxmlformats.org/officeDocument/2006/relationships/chart" Target="/ppt/slides/charts/chart7.xml" Id="rId3" /></Relationships>
</file>

<file path=ppt/slides/charts/_rels/chart3.xml.rels>&#65279;<?xml version="1.0" encoding="utf-8"?><Relationships xmlns="http://schemas.openxmlformats.org/package/2006/relationships"><Relationship Type="http://schemas.openxmlformats.org/officeDocument/2006/relationships/package" Target="/ppt/slides/charts/embeddings/package3.bin" Id="R5589b38d3b76471d" /></Relationships>
</file>

<file path=ppt/slides/charts/_rels/chart4.xml.rels>&#65279;<?xml version="1.0" encoding="utf-8"?><Relationships xmlns="http://schemas.openxmlformats.org/package/2006/relationships"><Relationship Type="http://schemas.openxmlformats.org/officeDocument/2006/relationships/package" Target="/ppt/slides/charts/embeddings/package4.bin" Id="R695c339d72e84cc0" /></Relationships>
</file>

<file path=ppt/slides/charts/_rels/chart5.xml.rels>&#65279;<?xml version="1.0" encoding="utf-8"?><Relationships xmlns="http://schemas.openxmlformats.org/package/2006/relationships"><Relationship Type="http://schemas.openxmlformats.org/officeDocument/2006/relationships/package" Target="/ppt/slides/charts/embeddings/package5.bin" Id="R8275357356ce4891" /></Relationships>
</file>

<file path=ppt/slides/charts/_rels/chart6.xml.rels>&#65279;<?xml version="1.0" encoding="utf-8"?><Relationships xmlns="http://schemas.openxmlformats.org/package/2006/relationships"><Relationship Type="http://schemas.openxmlformats.org/officeDocument/2006/relationships/package" Target="/ppt/slides/charts/embeddings/package6.bin" Id="Rc6c17efc8ee44713" /></Relationships>
</file>

<file path=ppt/slides/charts/_rels/chart7.xml.rels>&#65279;<?xml version="1.0" encoding="utf-8"?><Relationships xmlns="http://schemas.openxmlformats.org/package/2006/relationships"><Relationship Type="http://schemas.openxmlformats.org/officeDocument/2006/relationships/package" Target="/ppt/slides/charts/embeddings/package7.bin" Id="R2f014daffe2e4dfe" /></Relationships>
</file>

<file path=ppt/slides/charts/chart3.xml><?xml version="1.0" encoding="utf-8"?>
<c:chartSpace xmlns:mc="http://schemas.openxmlformats.org/markup-compatibility/2006" xmlns:c14="http://schemas.microsoft.com/office/drawing/2007/8/2/chart" xmlns:c16="http://schemas.microsoft.com/office/drawing/2014/chart" xmlns:c16r3="http://schemas.microsoft.com/office/drawing/2017/03/chart"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23157342957534466"/>
          <c:y val="7.4125131124999966E-2"/>
          <c:w val="0.57144358712920162"/>
          <c:h val="0.55791760561713732"/>
        </c:manualLayout>
      </c:layout>
      <c:doughnutChart>
        <c:varyColors val="1"/>
        <c:ser>
          <c:idx val="0"/>
          <c:order val="0"/>
          <c:tx>
            <c:strRef>
              <c:f>Sheet1!$B$1</c:f>
              <c:strCache>
                <c:ptCount val="1"/>
                <c:pt idx="0">
                  <c:v>Column1</c:v>
                </c:pt>
              </c:strCache>
            </c:strRef>
          </c:tx>
          <c:dPt>
            <c:idx val="0"/>
            <c:bubble3D val="0"/>
            <c:spPr>
              <a:solidFill>
                <a:srgbClr val="FF0000"/>
              </a:solidFill>
              <a:ln>
                <a:noFill/>
              </a:ln>
              <a:effectLst/>
            </c:spPr>
            <c:extLst>
              <c:ext xmlns:c16="http://schemas.microsoft.com/office/drawing/2014/chart" uri="{C3380CC4-5D6E-409C-BE32-E72D297353CC}">
                <c16:uniqueId val="{00000001-FA6C-47B7-B75A-848DD4F0031B}"/>
              </c:ext>
            </c:extLst>
          </c:dPt>
          <c:dPt>
            <c:idx val="1"/>
            <c:bubble3D val="0"/>
            <c:spPr>
              <a:solidFill>
                <a:schemeClr val="accent2">
                  <a:shade val="80000"/>
                  <a:satMod val="180000"/>
                </a:schemeClr>
              </a:solidFill>
              <a:ln>
                <a:noFill/>
              </a:ln>
              <a:effectLst/>
            </c:spPr>
            <c:extLst>
              <c:ext xmlns:c16="http://schemas.microsoft.com/office/drawing/2014/chart" uri="{C3380CC4-5D6E-409C-BE32-E72D297353CC}">
                <c16:uniqueId val="{00000003-FA6C-47B7-B75A-848DD4F0031B}"/>
              </c:ext>
            </c:extLst>
          </c:dPt>
          <c:dPt>
            <c:idx val="2"/>
            <c:bubble3D val="0"/>
            <c:spPr>
              <a:solidFill>
                <a:srgbClr val="00BCF2"/>
              </a:solidFill>
              <a:ln>
                <a:noFill/>
              </a:ln>
              <a:effectLst/>
            </c:spPr>
            <c:extLst>
              <c:ext xmlns:c16="http://schemas.microsoft.com/office/drawing/2014/chart" uri="{C3380CC4-5D6E-409C-BE32-E72D297353CC}">
                <c16:uniqueId val="{00000005-FA6C-47B7-B75A-848DD4F0031B}"/>
              </c:ext>
            </c:extLst>
          </c:dPt>
          <c:dPt>
            <c:idx val="3"/>
            <c:bubble3D val="0"/>
            <c:spPr>
              <a:solidFill>
                <a:schemeClr val="accent4">
                  <a:shade val="80000"/>
                  <a:satMod val="180000"/>
                </a:schemeClr>
              </a:solidFill>
              <a:ln>
                <a:noFill/>
              </a:ln>
              <a:effectLst/>
            </c:spPr>
            <c:extLst>
              <c:ext xmlns:c16="http://schemas.microsoft.com/office/drawing/2014/chart" uri="{C3380CC4-5D6E-409C-BE32-E72D297353CC}">
                <c16:uniqueId val="{00000007-FA6C-47B7-B75A-848DD4F0031B}"/>
              </c:ext>
            </c:extLst>
          </c:dPt>
          <c:dPt>
            <c:idx val="4"/>
            <c:bubble3D val="0"/>
            <c:spPr>
              <a:solidFill>
                <a:srgbClr val="458B74"/>
              </a:solidFill>
              <a:ln>
                <a:noFill/>
              </a:ln>
              <a:effectLst/>
            </c:spPr>
            <c:extLst>
              <c:ext xmlns:c16="http://schemas.microsoft.com/office/drawing/2014/chart" uri="{C3380CC4-5D6E-409C-BE32-E72D297353CC}">
                <c16:uniqueId val="{00000009-FA6C-47B7-B75A-848DD4F0031B}"/>
              </c:ext>
            </c:extLst>
          </c:dPt>
          <c:dPt>
            <c:idx val="5"/>
            <c:bubble3D val="0"/>
            <c:spPr>
              <a:solidFill>
                <a:schemeClr val="accent6">
                  <a:shade val="80000"/>
                  <a:satMod val="180000"/>
                </a:schemeClr>
              </a:solidFill>
              <a:ln>
                <a:noFill/>
              </a:ln>
              <a:effectLst/>
            </c:spPr>
            <c:extLst>
              <c:ext xmlns:c16="http://schemas.microsoft.com/office/drawing/2014/chart" uri="{C3380CC4-5D6E-409C-BE32-E72D297353CC}">
                <c16:uniqueId val="{0000000B-D4A5-42B4-A6D5-56956EA5AB38}"/>
              </c:ext>
            </c:extLst>
          </c:dPt>
          <c:dPt>
            <c:idx val="6"/>
            <c:bubble3D val="0"/>
            <c:spPr>
              <a:solidFill>
                <a:srgbClr val="70AD47"/>
              </a:solidFill>
              <a:ln>
                <a:noFill/>
              </a:ln>
              <a:effectLst/>
            </c:spPr>
            <c:extLst>
              <c:ext xmlns:c16="http://schemas.microsoft.com/office/drawing/2014/chart" uri="{C3380CC4-5D6E-409C-BE32-E72D297353CC}">
                <c16:uniqueId val="{0000000D-D4A5-42B4-A6D5-56956EA5AB38}"/>
              </c:ext>
            </c:extLst>
          </c:dPt>
          <c:dLbls>
            <c:delete val="1"/>
          </c:dLbls>
          <c:cat>
            <c:strRef>
              <c:f>Sheet1!$A$2:$A$8</c:f>
              <c:strCache>
                <c:ptCount val="7"/>
                <c:pt idx="0">
                  <c:v>6 High Priority </c:v>
                </c:pt>
                <c:pt idx="2">
                  <c:v>50 Low Priority</c:v>
                </c:pt>
                <c:pt idx="4">
                  <c:v>0 Resolved</c:v>
                </c:pt>
                <c:pt idx="6">
                  <c:v>114 Passed Checks</c:v>
                </c:pt>
              </c:strCache>
            </c:strRef>
          </c:cat>
          <c:val>
            <c:numRef>
              <c:f>Sheet1!$B$2:$B$8</c:f>
              <c:numCache>
                <c:formatCode>General</c:formatCode>
                <c:ptCount val="7"/>
                <c:pt idx="0">
                  <c:v>6</c:v>
                </c:pt>
                <c:pt idx="2">
                  <c:v>50</c:v>
                </c:pt>
                <c:pt idx="4">
                  <c:v>0</c:v>
                </c:pt>
                <c:pt idx="6">
                  <c:v>114</c:v>
                </c:pt>
              </c:numCache>
            </c:numRef>
          </c:val>
          <c:extLst>
            <c:ext xmlns:c16="http://schemas.microsoft.com/office/drawing/2014/chart" uri="{C3380CC4-5D6E-409C-BE32-E72D297353CC}">
              <c16:uniqueId val="{0000000A-FA6C-47B7-B75A-848DD4F0031B}"/>
            </c:ext>
          </c:extLst>
        </c:ser>
        <c:dLbls>
          <c:showLegendKey val="0"/>
          <c:showVal val="0"/>
          <c:showCatName val="0"/>
          <c:showSerName val="0"/>
          <c:showPercent val="1"/>
          <c:showBubbleSize val="0"/>
          <c:showLeaderLines val="1"/>
        </c:dLbls>
        <c:firstSliceAng val="0"/>
        <c:holeSize val="68"/>
      </c:doughnutChart>
      <c:spPr>
        <a:noFill/>
        <a:ln>
          <a:noFill/>
        </a:ln>
        <a:effectLst/>
      </c:spPr>
    </c:plotArea>
    <c:legend>
      <c:legendPos val="b"/>
      <c:legendEntry>
        <c:idx val="0"/>
        <c:txPr>
          <a:bodyPr rot="0" spcFirstLastPara="1" vertOverflow="ellipsis" vert="horz" wrap="square" anchor="ctr" anchorCtr="1"/>
          <a:lstStyle/>
          <a:p>
            <a:pPr>
              <a:defRPr sz="1400" b="0" i="0" u="none" strike="noStrike" kern="1200" baseline="0">
                <a:solidFill>
                  <a:schemeClr val="tx1">
                    <a:lumMod val="50000"/>
                  </a:schemeClr>
                </a:solidFill>
                <a:latin typeface="+mn-lt"/>
                <a:ea typeface="+mn-ea"/>
                <a:cs typeface="+mn-cs"/>
              </a:defRPr>
            </a:pPr>
            <a:endParaRPr lang="en-US"/>
          </a:p>
        </c:txPr>
      </c:legendEntry>
      <c:legendEntry>
        <c:idx val="1"/>
        <c:delete val="1"/>
      </c:legendEntry>
      <c:legendEntry>
        <c:idx val="2"/>
        <c:txPr>
          <a:bodyPr rot="0" spcFirstLastPara="1" vertOverflow="ellipsis" vert="horz" wrap="square" anchor="ctr" anchorCtr="1"/>
          <a:lstStyle/>
          <a:p>
            <a:pPr>
              <a:defRPr sz="1400" b="0" i="0" u="none" strike="noStrike" kern="1200" baseline="0">
                <a:solidFill>
                  <a:schemeClr val="tx1">
                    <a:lumMod val="50000"/>
                  </a:schemeClr>
                </a:solidFill>
                <a:latin typeface="+mn-lt"/>
                <a:ea typeface="+mn-ea"/>
                <a:cs typeface="+mn-cs"/>
              </a:defRPr>
            </a:pPr>
            <a:endParaRPr lang="en-US"/>
          </a:p>
        </c:txPr>
      </c:legendEntry>
      <c:legendEntry>
        <c:idx val="3"/>
        <c:delete val="1"/>
      </c:legendEntry>
      <c:legendEntry>
        <c:idx val="4"/>
        <c:txPr>
          <a:bodyPr rot="0" spcFirstLastPara="1" vertOverflow="ellipsis" vert="horz" wrap="square" anchor="ctr" anchorCtr="1"/>
          <a:lstStyle/>
          <a:p>
            <a:pPr>
              <a:defRPr sz="1400" b="0" i="0" u="none" strike="noStrike" kern="1200" baseline="0">
                <a:solidFill>
                  <a:schemeClr val="tx1">
                    <a:lumMod val="50000"/>
                  </a:schemeClr>
                </a:solidFill>
                <a:latin typeface="+mn-lt"/>
                <a:ea typeface="+mn-ea"/>
                <a:cs typeface="+mn-cs"/>
              </a:defRPr>
            </a:pPr>
            <a:endParaRPr lang="en-US"/>
          </a:p>
        </c:txPr>
      </c:legendEntry>
      <c:legendEntry>
        <c:idx val="5"/>
        <c:delete val="1"/>
      </c:legendEntry>
      <c:legendEntry>
        <c:idx val="6"/>
        <c:txPr>
          <a:bodyPr rot="0" spcFirstLastPara="1" vertOverflow="ellipsis" vert="horz" wrap="square" anchor="ctr" anchorCtr="1"/>
          <a:lstStyle/>
          <a:p>
            <a:pPr>
              <a:defRPr sz="1400" b="0" i="0" u="none" strike="noStrike" kern="1200" baseline="0">
                <a:solidFill>
                  <a:schemeClr val="accent6">
                    <a:lumMod val="10000"/>
                  </a:schemeClr>
                </a:solidFill>
                <a:latin typeface="+mn-lt"/>
                <a:ea typeface="+mn-ea"/>
                <a:cs typeface="+mn-cs"/>
              </a:defRPr>
            </a:pPr>
            <a:endParaRPr lang="en-US"/>
          </a:p>
        </c:txPr>
      </c:legendEntry>
      <c:layout>
        <c:manualLayout>
          <c:xMode val="edge"/>
          <c:yMode val="edge"/>
          <c:x val="0.22440058471914925"/>
          <c:y val="0.6664353628595564"/>
          <c:w val="0.63462981718805178"/>
          <c:h val="0.31109398808344169"/>
        </c:manualLayout>
      </c:layout>
      <c:overlay val="0"/>
      <c:spPr>
        <a:noFill/>
        <a:ln>
          <a:noFill/>
        </a:ln>
        <a:effectLst/>
      </c:spPr>
      <c:txPr>
        <a:bodyPr rot="0" spcFirstLastPara="1" vertOverflow="ellipsis" vert="horz" wrap="square" anchor="ctr" anchorCtr="1"/>
        <a:lstStyle/>
        <a:p>
          <a:pPr>
            <a:defRPr sz="1400" b="0" i="0" u="none" strike="noStrike" kern="1200" baseline="0">
              <a:solidFill>
                <a:srgbClr val="5B2D91"/>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5589b38d3b76471d">
    <c:autoUpdate val="0"/>
  </c:externalData>
</c:chartSpace>
</file>

<file path=ppt/slides/charts/chart4.xml><?xml version="1.0" encoding="utf-8"?>
<c:chartSpace xmlns:mc="http://schemas.openxmlformats.org/markup-compatibility/2006" xmlns:c14="http://schemas.microsoft.com/office/drawing/2007/8/2/chart" xmlns:c16="http://schemas.microsoft.com/office/drawing/2014/chart" xmlns:c16r3="http://schemas.microsoft.com/office/drawing/2017/03/chart"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23157342957534466"/>
          <c:y val="7.4125131124999966E-2"/>
          <c:w val="0.57144358712920162"/>
          <c:h val="0.55791760561713732"/>
        </c:manualLayout>
      </c:layout>
      <c:doughnutChart>
        <c:varyColors val="1"/>
        <c:ser>
          <c:idx val="0"/>
          <c:order val="0"/>
          <c:tx>
            <c:strRef>
              <c:f>Sheet1!$B$1</c:f>
              <c:strCache>
                <c:ptCount val="1"/>
                <c:pt idx="0">
                  <c:v>Column1</c:v>
                </c:pt>
              </c:strCache>
            </c:strRef>
          </c:tx>
          <c:dPt>
            <c:idx val="0"/>
            <c:bubble3D val="0"/>
            <c:spPr>
              <a:solidFill>
                <a:srgbClr val="FF0000"/>
              </a:solidFill>
              <a:ln>
                <a:noFill/>
              </a:ln>
              <a:effectLst/>
            </c:spPr>
            <c:extLst>
              <c:ext xmlns:c16="http://schemas.microsoft.com/office/drawing/2014/chart" uri="{C3380CC4-5D6E-409C-BE32-E72D297353CC}">
                <c16:uniqueId val="{00000001-FA6C-47B7-B75A-848DD4F0031B}"/>
              </c:ext>
            </c:extLst>
          </c:dPt>
          <c:dPt>
            <c:idx val="1"/>
            <c:bubble3D val="0"/>
            <c:spPr>
              <a:solidFill>
                <a:schemeClr val="accent2">
                  <a:shade val="80000"/>
                  <a:satMod val="180000"/>
                </a:schemeClr>
              </a:solidFill>
              <a:ln>
                <a:noFill/>
              </a:ln>
              <a:effectLst/>
            </c:spPr>
            <c:extLst>
              <c:ext xmlns:c16="http://schemas.microsoft.com/office/drawing/2014/chart" uri="{C3380CC4-5D6E-409C-BE32-E72D297353CC}">
                <c16:uniqueId val="{00000003-FA6C-47B7-B75A-848DD4F0031B}"/>
              </c:ext>
            </c:extLst>
          </c:dPt>
          <c:dPt>
            <c:idx val="2"/>
            <c:bubble3D val="0"/>
            <c:spPr>
              <a:solidFill>
                <a:srgbClr val="00BCF2"/>
              </a:solidFill>
              <a:ln>
                <a:noFill/>
              </a:ln>
              <a:effectLst/>
            </c:spPr>
            <c:extLst>
              <c:ext xmlns:c16="http://schemas.microsoft.com/office/drawing/2014/chart" uri="{C3380CC4-5D6E-409C-BE32-E72D297353CC}">
                <c16:uniqueId val="{00000005-FA6C-47B7-B75A-848DD4F0031B}"/>
              </c:ext>
            </c:extLst>
          </c:dPt>
          <c:dPt>
            <c:idx val="3"/>
            <c:bubble3D val="0"/>
            <c:spPr>
              <a:solidFill>
                <a:schemeClr val="accent4">
                  <a:shade val="80000"/>
                  <a:satMod val="180000"/>
                </a:schemeClr>
              </a:solidFill>
              <a:ln>
                <a:noFill/>
              </a:ln>
              <a:effectLst/>
            </c:spPr>
            <c:extLst>
              <c:ext xmlns:c16="http://schemas.microsoft.com/office/drawing/2014/chart" uri="{C3380CC4-5D6E-409C-BE32-E72D297353CC}">
                <c16:uniqueId val="{00000007-FA6C-47B7-B75A-848DD4F0031B}"/>
              </c:ext>
            </c:extLst>
          </c:dPt>
          <c:dPt>
            <c:idx val="4"/>
            <c:bubble3D val="0"/>
            <c:spPr>
              <a:solidFill>
                <a:srgbClr val="458B74"/>
              </a:solidFill>
              <a:ln>
                <a:noFill/>
              </a:ln>
              <a:effectLst/>
            </c:spPr>
            <c:extLst>
              <c:ext xmlns:c16="http://schemas.microsoft.com/office/drawing/2014/chart" uri="{C3380CC4-5D6E-409C-BE32-E72D297353CC}">
                <c16:uniqueId val="{00000009-FA6C-47B7-B75A-848DD4F0031B}"/>
              </c:ext>
            </c:extLst>
          </c:dPt>
          <c:dPt>
            <c:idx val="5"/>
            <c:bubble3D val="0"/>
            <c:spPr>
              <a:solidFill>
                <a:schemeClr val="accent6">
                  <a:shade val="80000"/>
                  <a:satMod val="180000"/>
                </a:schemeClr>
              </a:solidFill>
              <a:ln>
                <a:noFill/>
              </a:ln>
              <a:effectLst/>
            </c:spPr>
            <c:extLst>
              <c:ext xmlns:c16="http://schemas.microsoft.com/office/drawing/2014/chart" uri="{C3380CC4-5D6E-409C-BE32-E72D297353CC}">
                <c16:uniqueId val="{0000000B-D4A5-42B4-A6D5-56956EA5AB38}"/>
              </c:ext>
            </c:extLst>
          </c:dPt>
          <c:dPt>
            <c:idx val="6"/>
            <c:bubble3D val="0"/>
            <c:spPr>
              <a:solidFill>
                <a:srgbClr val="70AD47"/>
              </a:solidFill>
              <a:ln>
                <a:noFill/>
              </a:ln>
              <a:effectLst/>
            </c:spPr>
            <c:extLst>
              <c:ext xmlns:c16="http://schemas.microsoft.com/office/drawing/2014/chart" uri="{C3380CC4-5D6E-409C-BE32-E72D297353CC}">
                <c16:uniqueId val="{0000000D-D4A5-42B4-A6D5-56956EA5AB38}"/>
              </c:ext>
            </c:extLst>
          </c:dPt>
          <c:dLbls>
            <c:delete val="1"/>
          </c:dLbls>
          <c:cat>
            <c:strRef>
              <c:f>Sheet1!$A$2:$A$8</c:f>
              <c:strCache>
                <c:ptCount val="7"/>
                <c:pt idx="0">
                  <c:v>1 High Priority </c:v>
                </c:pt>
                <c:pt idx="2">
                  <c:v>17 Low Priority</c:v>
                </c:pt>
                <c:pt idx="4">
                  <c:v>0 Resolved</c:v>
                </c:pt>
                <c:pt idx="6">
                  <c:v>59 Passed Checks</c:v>
                </c:pt>
              </c:strCache>
            </c:strRef>
          </c:cat>
          <c:val>
            <c:numRef>
              <c:f>Sheet1!$B$2:$B$8</c:f>
              <c:numCache>
                <c:formatCode>General</c:formatCode>
                <c:ptCount val="7"/>
                <c:pt idx="0">
                  <c:v>1</c:v>
                </c:pt>
                <c:pt idx="2">
                  <c:v>17</c:v>
                </c:pt>
                <c:pt idx="4">
                  <c:v>0</c:v>
                </c:pt>
                <c:pt idx="6">
                  <c:v>59</c:v>
                </c:pt>
              </c:numCache>
            </c:numRef>
          </c:val>
          <c:extLst>
            <c:ext xmlns:c16="http://schemas.microsoft.com/office/drawing/2014/chart" uri="{C3380CC4-5D6E-409C-BE32-E72D297353CC}">
              <c16:uniqueId val="{0000000A-FA6C-47B7-B75A-848DD4F0031B}"/>
            </c:ext>
          </c:extLst>
        </c:ser>
        <c:dLbls>
          <c:showLegendKey val="0"/>
          <c:showVal val="0"/>
          <c:showCatName val="0"/>
          <c:showSerName val="0"/>
          <c:showPercent val="1"/>
          <c:showBubbleSize val="0"/>
          <c:showLeaderLines val="1"/>
        </c:dLbls>
        <c:firstSliceAng val="0"/>
        <c:holeSize val="68"/>
      </c:doughnutChart>
      <c:spPr>
        <a:noFill/>
        <a:ln>
          <a:noFill/>
        </a:ln>
        <a:effectLst/>
      </c:spPr>
    </c:plotArea>
    <c:legend>
      <c:legendPos val="b"/>
      <c:legendEntry>
        <c:idx val="0"/>
        <c:txPr>
          <a:bodyPr rot="0" spcFirstLastPara="1" vertOverflow="ellipsis" vert="horz" wrap="square" anchor="ctr" anchorCtr="1"/>
          <a:lstStyle/>
          <a:p>
            <a:pPr>
              <a:defRPr sz="1400" b="0" i="0" u="none" strike="noStrike" kern="1200" baseline="0">
                <a:solidFill>
                  <a:schemeClr val="tx1">
                    <a:lumMod val="50000"/>
                  </a:schemeClr>
                </a:solidFill>
                <a:latin typeface="+mn-lt"/>
                <a:ea typeface="+mn-ea"/>
                <a:cs typeface="+mn-cs"/>
              </a:defRPr>
            </a:pPr>
            <a:endParaRPr lang="en-US"/>
          </a:p>
        </c:txPr>
      </c:legendEntry>
      <c:legendEntry>
        <c:idx val="1"/>
        <c:delete val="1"/>
      </c:legendEntry>
      <c:legendEntry>
        <c:idx val="2"/>
        <c:txPr>
          <a:bodyPr rot="0" spcFirstLastPara="1" vertOverflow="ellipsis" vert="horz" wrap="square" anchor="ctr" anchorCtr="1"/>
          <a:lstStyle/>
          <a:p>
            <a:pPr>
              <a:defRPr sz="1400" b="0" i="0" u="none" strike="noStrike" kern="1200" baseline="0">
                <a:solidFill>
                  <a:schemeClr val="tx1">
                    <a:lumMod val="50000"/>
                  </a:schemeClr>
                </a:solidFill>
                <a:latin typeface="+mn-lt"/>
                <a:ea typeface="+mn-ea"/>
                <a:cs typeface="+mn-cs"/>
              </a:defRPr>
            </a:pPr>
            <a:endParaRPr lang="en-US"/>
          </a:p>
        </c:txPr>
      </c:legendEntry>
      <c:legendEntry>
        <c:idx val="3"/>
        <c:delete val="1"/>
      </c:legendEntry>
      <c:legendEntry>
        <c:idx val="4"/>
        <c:txPr>
          <a:bodyPr rot="0" spcFirstLastPara="1" vertOverflow="ellipsis" vert="horz" wrap="square" anchor="ctr" anchorCtr="1"/>
          <a:lstStyle/>
          <a:p>
            <a:pPr>
              <a:defRPr sz="1400" b="0" i="0" u="none" strike="noStrike" kern="1200" baseline="0">
                <a:solidFill>
                  <a:schemeClr val="tx1">
                    <a:lumMod val="50000"/>
                  </a:schemeClr>
                </a:solidFill>
                <a:latin typeface="+mn-lt"/>
                <a:ea typeface="+mn-ea"/>
                <a:cs typeface="+mn-cs"/>
              </a:defRPr>
            </a:pPr>
            <a:endParaRPr lang="en-US"/>
          </a:p>
        </c:txPr>
      </c:legendEntry>
      <c:legendEntry>
        <c:idx val="5"/>
        <c:delete val="1"/>
      </c:legendEntry>
      <c:legendEntry>
        <c:idx val="6"/>
        <c:txPr>
          <a:bodyPr rot="0" spcFirstLastPara="1" vertOverflow="ellipsis" vert="horz" wrap="square" anchor="ctr" anchorCtr="1"/>
          <a:lstStyle/>
          <a:p>
            <a:pPr>
              <a:defRPr sz="1400" b="0" i="0" u="none" strike="noStrike" kern="1200" baseline="0">
                <a:solidFill>
                  <a:schemeClr val="accent6">
                    <a:lumMod val="10000"/>
                  </a:schemeClr>
                </a:solidFill>
                <a:latin typeface="+mn-lt"/>
                <a:ea typeface="+mn-ea"/>
                <a:cs typeface="+mn-cs"/>
              </a:defRPr>
            </a:pPr>
            <a:endParaRPr lang="en-US"/>
          </a:p>
        </c:txPr>
      </c:legendEntry>
      <c:layout>
        <c:manualLayout>
          <c:xMode val="edge"/>
          <c:yMode val="edge"/>
          <c:x val="0.22440058471914925"/>
          <c:y val="0.6664353628595564"/>
          <c:w val="0.63462981718805178"/>
          <c:h val="0.31109398808344169"/>
        </c:manualLayout>
      </c:layout>
      <c:overlay val="0"/>
      <c:spPr>
        <a:noFill/>
        <a:ln>
          <a:noFill/>
        </a:ln>
        <a:effectLst/>
      </c:spPr>
      <c:txPr>
        <a:bodyPr rot="0" spcFirstLastPara="1" vertOverflow="ellipsis" vert="horz" wrap="square" anchor="ctr" anchorCtr="1"/>
        <a:lstStyle/>
        <a:p>
          <a:pPr>
            <a:defRPr sz="1400" b="0" i="0" u="none" strike="noStrike" kern="1200" baseline="0">
              <a:solidFill>
                <a:srgbClr val="5B2D91"/>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695c339d72e84cc0">
    <c:autoUpdate val="0"/>
  </c:externalData>
</c:chartSpace>
</file>

<file path=ppt/slides/charts/chart5.xml><?xml version="1.0" encoding="utf-8"?>
<c:chartSpace xmlns:mc="http://schemas.openxmlformats.org/markup-compatibility/2006" xmlns:c14="http://schemas.microsoft.com/office/drawing/2007/8/2/chart" xmlns:c16="http://schemas.microsoft.com/office/drawing/2014/chart" xmlns:c16r3="http://schemas.microsoft.com/office/drawing/2017/03/chart"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23157342957534466"/>
          <c:y val="7.4125131124999966E-2"/>
          <c:w val="0.57144358712920162"/>
          <c:h val="0.55791760561713732"/>
        </c:manualLayout>
      </c:layout>
      <c:doughnutChart>
        <c:varyColors val="1"/>
        <c:ser>
          <c:idx val="0"/>
          <c:order val="0"/>
          <c:tx>
            <c:strRef>
              <c:f>Sheet1!$B$1</c:f>
              <c:strCache>
                <c:ptCount val="1"/>
                <c:pt idx="0">
                  <c:v>Column1</c:v>
                </c:pt>
              </c:strCache>
            </c:strRef>
          </c:tx>
          <c:dPt>
            <c:idx val="0"/>
            <c:bubble3D val="0"/>
            <c:spPr>
              <a:solidFill>
                <a:srgbClr val="FF0000"/>
              </a:solidFill>
              <a:ln>
                <a:noFill/>
              </a:ln>
              <a:effectLst/>
            </c:spPr>
            <c:extLst>
              <c:ext xmlns:c16="http://schemas.microsoft.com/office/drawing/2014/chart" uri="{C3380CC4-5D6E-409C-BE32-E72D297353CC}">
                <c16:uniqueId val="{00000001-FA6C-47B7-B75A-848DD4F0031B}"/>
              </c:ext>
            </c:extLst>
          </c:dPt>
          <c:dPt>
            <c:idx val="1"/>
            <c:bubble3D val="0"/>
            <c:spPr>
              <a:solidFill>
                <a:schemeClr val="accent2">
                  <a:shade val="80000"/>
                  <a:satMod val="180000"/>
                </a:schemeClr>
              </a:solidFill>
              <a:ln>
                <a:noFill/>
              </a:ln>
              <a:effectLst/>
            </c:spPr>
            <c:extLst>
              <c:ext xmlns:c16="http://schemas.microsoft.com/office/drawing/2014/chart" uri="{C3380CC4-5D6E-409C-BE32-E72D297353CC}">
                <c16:uniqueId val="{00000003-FA6C-47B7-B75A-848DD4F0031B}"/>
              </c:ext>
            </c:extLst>
          </c:dPt>
          <c:dPt>
            <c:idx val="2"/>
            <c:bubble3D val="0"/>
            <c:spPr>
              <a:solidFill>
                <a:srgbClr val="00BCF2"/>
              </a:solidFill>
              <a:ln>
                <a:noFill/>
              </a:ln>
              <a:effectLst/>
            </c:spPr>
            <c:extLst>
              <c:ext xmlns:c16="http://schemas.microsoft.com/office/drawing/2014/chart" uri="{C3380CC4-5D6E-409C-BE32-E72D297353CC}">
                <c16:uniqueId val="{00000005-FA6C-47B7-B75A-848DD4F0031B}"/>
              </c:ext>
            </c:extLst>
          </c:dPt>
          <c:dPt>
            <c:idx val="3"/>
            <c:bubble3D val="0"/>
            <c:spPr>
              <a:solidFill>
                <a:schemeClr val="accent4">
                  <a:shade val="80000"/>
                  <a:satMod val="180000"/>
                </a:schemeClr>
              </a:solidFill>
              <a:ln>
                <a:noFill/>
              </a:ln>
              <a:effectLst/>
            </c:spPr>
            <c:extLst>
              <c:ext xmlns:c16="http://schemas.microsoft.com/office/drawing/2014/chart" uri="{C3380CC4-5D6E-409C-BE32-E72D297353CC}">
                <c16:uniqueId val="{00000007-FA6C-47B7-B75A-848DD4F0031B}"/>
              </c:ext>
            </c:extLst>
          </c:dPt>
          <c:dPt>
            <c:idx val="4"/>
            <c:bubble3D val="0"/>
            <c:spPr>
              <a:solidFill>
                <a:srgbClr val="458B74"/>
              </a:solidFill>
              <a:ln>
                <a:noFill/>
              </a:ln>
              <a:effectLst/>
            </c:spPr>
            <c:extLst>
              <c:ext xmlns:c16="http://schemas.microsoft.com/office/drawing/2014/chart" uri="{C3380CC4-5D6E-409C-BE32-E72D297353CC}">
                <c16:uniqueId val="{00000009-FA6C-47B7-B75A-848DD4F0031B}"/>
              </c:ext>
            </c:extLst>
          </c:dPt>
          <c:dPt>
            <c:idx val="5"/>
            <c:bubble3D val="0"/>
            <c:spPr>
              <a:solidFill>
                <a:schemeClr val="accent6">
                  <a:shade val="80000"/>
                  <a:satMod val="180000"/>
                </a:schemeClr>
              </a:solidFill>
              <a:ln>
                <a:noFill/>
              </a:ln>
              <a:effectLst/>
            </c:spPr>
            <c:extLst>
              <c:ext xmlns:c16="http://schemas.microsoft.com/office/drawing/2014/chart" uri="{C3380CC4-5D6E-409C-BE32-E72D297353CC}">
                <c16:uniqueId val="{0000000B-D4A5-42B4-A6D5-56956EA5AB38}"/>
              </c:ext>
            </c:extLst>
          </c:dPt>
          <c:dPt>
            <c:idx val="6"/>
            <c:bubble3D val="0"/>
            <c:spPr>
              <a:solidFill>
                <a:srgbClr val="70AD47"/>
              </a:solidFill>
              <a:ln>
                <a:noFill/>
              </a:ln>
              <a:effectLst/>
            </c:spPr>
            <c:extLst>
              <c:ext xmlns:c16="http://schemas.microsoft.com/office/drawing/2014/chart" uri="{C3380CC4-5D6E-409C-BE32-E72D297353CC}">
                <c16:uniqueId val="{0000000D-D4A5-42B4-A6D5-56956EA5AB38}"/>
              </c:ext>
            </c:extLst>
          </c:dPt>
          <c:dLbls>
            <c:delete val="1"/>
          </c:dLbls>
          <c:cat>
            <c:strRef>
              <c:f>Sheet1!$A$2:$A$8</c:f>
              <c:strCache>
                <c:ptCount val="7"/>
                <c:pt idx="0">
                  <c:v>3 High Priority </c:v>
                </c:pt>
                <c:pt idx="2">
                  <c:v>14 Low Priority</c:v>
                </c:pt>
                <c:pt idx="4">
                  <c:v>0 Resolved</c:v>
                </c:pt>
                <c:pt idx="6">
                  <c:v>144 Passed Checks</c:v>
                </c:pt>
              </c:strCache>
            </c:strRef>
          </c:cat>
          <c:val>
            <c:numRef>
              <c:f>Sheet1!$B$2:$B$8</c:f>
              <c:numCache>
                <c:formatCode>General</c:formatCode>
                <c:ptCount val="7"/>
                <c:pt idx="0">
                  <c:v>3</c:v>
                </c:pt>
                <c:pt idx="2">
                  <c:v>14</c:v>
                </c:pt>
                <c:pt idx="4">
                  <c:v>0</c:v>
                </c:pt>
                <c:pt idx="6">
                  <c:v>144</c:v>
                </c:pt>
              </c:numCache>
            </c:numRef>
          </c:val>
          <c:extLst>
            <c:ext xmlns:c16="http://schemas.microsoft.com/office/drawing/2014/chart" uri="{C3380CC4-5D6E-409C-BE32-E72D297353CC}">
              <c16:uniqueId val="{0000000A-FA6C-47B7-B75A-848DD4F0031B}"/>
            </c:ext>
          </c:extLst>
        </c:ser>
        <c:dLbls>
          <c:showLegendKey val="0"/>
          <c:showVal val="0"/>
          <c:showCatName val="0"/>
          <c:showSerName val="0"/>
          <c:showPercent val="1"/>
          <c:showBubbleSize val="0"/>
          <c:showLeaderLines val="1"/>
        </c:dLbls>
        <c:firstSliceAng val="0"/>
        <c:holeSize val="68"/>
      </c:doughnutChart>
      <c:spPr>
        <a:noFill/>
        <a:ln>
          <a:noFill/>
        </a:ln>
        <a:effectLst/>
      </c:spPr>
    </c:plotArea>
    <c:legend>
      <c:legendPos val="b"/>
      <c:legendEntry>
        <c:idx val="0"/>
        <c:txPr>
          <a:bodyPr rot="0" spcFirstLastPara="1" vertOverflow="ellipsis" vert="horz" wrap="square" anchor="ctr" anchorCtr="1"/>
          <a:lstStyle/>
          <a:p>
            <a:pPr>
              <a:defRPr sz="1400" b="0" i="0" u="none" strike="noStrike" kern="1200" baseline="0">
                <a:solidFill>
                  <a:schemeClr val="tx1">
                    <a:lumMod val="50000"/>
                  </a:schemeClr>
                </a:solidFill>
                <a:latin typeface="+mn-lt"/>
                <a:ea typeface="+mn-ea"/>
                <a:cs typeface="+mn-cs"/>
              </a:defRPr>
            </a:pPr>
            <a:endParaRPr lang="en-US"/>
          </a:p>
        </c:txPr>
      </c:legendEntry>
      <c:legendEntry>
        <c:idx val="1"/>
        <c:delete val="1"/>
      </c:legendEntry>
      <c:legendEntry>
        <c:idx val="2"/>
        <c:txPr>
          <a:bodyPr rot="0" spcFirstLastPara="1" vertOverflow="ellipsis" vert="horz" wrap="square" anchor="ctr" anchorCtr="1"/>
          <a:lstStyle/>
          <a:p>
            <a:pPr>
              <a:defRPr sz="1400" b="0" i="0" u="none" strike="noStrike" kern="1200" baseline="0">
                <a:solidFill>
                  <a:schemeClr val="tx1">
                    <a:lumMod val="50000"/>
                  </a:schemeClr>
                </a:solidFill>
                <a:latin typeface="+mn-lt"/>
                <a:ea typeface="+mn-ea"/>
                <a:cs typeface="+mn-cs"/>
              </a:defRPr>
            </a:pPr>
            <a:endParaRPr lang="en-US"/>
          </a:p>
        </c:txPr>
      </c:legendEntry>
      <c:legendEntry>
        <c:idx val="3"/>
        <c:delete val="1"/>
      </c:legendEntry>
      <c:legendEntry>
        <c:idx val="4"/>
        <c:txPr>
          <a:bodyPr rot="0" spcFirstLastPara="1" vertOverflow="ellipsis" vert="horz" wrap="square" anchor="ctr" anchorCtr="1"/>
          <a:lstStyle/>
          <a:p>
            <a:pPr>
              <a:defRPr sz="1400" b="0" i="0" u="none" strike="noStrike" kern="1200" baseline="0">
                <a:solidFill>
                  <a:schemeClr val="tx1">
                    <a:lumMod val="50000"/>
                  </a:schemeClr>
                </a:solidFill>
                <a:latin typeface="+mn-lt"/>
                <a:ea typeface="+mn-ea"/>
                <a:cs typeface="+mn-cs"/>
              </a:defRPr>
            </a:pPr>
            <a:endParaRPr lang="en-US"/>
          </a:p>
        </c:txPr>
      </c:legendEntry>
      <c:legendEntry>
        <c:idx val="5"/>
        <c:delete val="1"/>
      </c:legendEntry>
      <c:legendEntry>
        <c:idx val="6"/>
        <c:txPr>
          <a:bodyPr rot="0" spcFirstLastPara="1" vertOverflow="ellipsis" vert="horz" wrap="square" anchor="ctr" anchorCtr="1"/>
          <a:lstStyle/>
          <a:p>
            <a:pPr>
              <a:defRPr sz="1400" b="0" i="0" u="none" strike="noStrike" kern="1200" baseline="0">
                <a:solidFill>
                  <a:schemeClr val="accent6">
                    <a:lumMod val="10000"/>
                  </a:schemeClr>
                </a:solidFill>
                <a:latin typeface="+mn-lt"/>
                <a:ea typeface="+mn-ea"/>
                <a:cs typeface="+mn-cs"/>
              </a:defRPr>
            </a:pPr>
            <a:endParaRPr lang="en-US"/>
          </a:p>
        </c:txPr>
      </c:legendEntry>
      <c:layout>
        <c:manualLayout>
          <c:xMode val="edge"/>
          <c:yMode val="edge"/>
          <c:x val="0.22440058471914925"/>
          <c:y val="0.6664353628595564"/>
          <c:w val="0.63462981718805178"/>
          <c:h val="0.31109398808344169"/>
        </c:manualLayout>
      </c:layout>
      <c:overlay val="0"/>
      <c:spPr>
        <a:noFill/>
        <a:ln>
          <a:noFill/>
        </a:ln>
        <a:effectLst/>
      </c:spPr>
      <c:txPr>
        <a:bodyPr rot="0" spcFirstLastPara="1" vertOverflow="ellipsis" vert="horz" wrap="square" anchor="ctr" anchorCtr="1"/>
        <a:lstStyle/>
        <a:p>
          <a:pPr>
            <a:defRPr sz="1400" b="0" i="0" u="none" strike="noStrike" kern="1200" baseline="0">
              <a:solidFill>
                <a:srgbClr val="5B2D91"/>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8275357356ce4891">
    <c:autoUpdate val="0"/>
  </c:externalData>
</c:chartSpace>
</file>

<file path=ppt/slides/charts/chart6.xml><?xml version="1.0" encoding="utf-8"?>
<c:chartSpace xmlns:mc="http://schemas.openxmlformats.org/markup-compatibility/2006" xmlns:c14="http://schemas.microsoft.com/office/drawing/2007/8/2/chart" xmlns:c16="http://schemas.microsoft.com/office/drawing/2014/chart" xmlns:c16r3="http://schemas.microsoft.com/office/drawing/2017/03/chart"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23157342957534466"/>
          <c:y val="7.4125131124999966E-2"/>
          <c:w val="0.57144358712920162"/>
          <c:h val="0.55791760561713732"/>
        </c:manualLayout>
      </c:layout>
      <c:doughnutChart>
        <c:varyColors val="1"/>
        <c:ser>
          <c:idx val="0"/>
          <c:order val="0"/>
          <c:tx>
            <c:strRef>
              <c:f>Sheet1!$B$1</c:f>
              <c:strCache>
                <c:ptCount val="1"/>
                <c:pt idx="0">
                  <c:v>Column1</c:v>
                </c:pt>
              </c:strCache>
            </c:strRef>
          </c:tx>
          <c:dPt>
            <c:idx val="0"/>
            <c:bubble3D val="0"/>
            <c:spPr>
              <a:solidFill>
                <a:srgbClr val="FF0000"/>
              </a:solidFill>
              <a:ln>
                <a:noFill/>
              </a:ln>
              <a:effectLst/>
            </c:spPr>
            <c:extLst>
              <c:ext xmlns:c16="http://schemas.microsoft.com/office/drawing/2014/chart" uri="{C3380CC4-5D6E-409C-BE32-E72D297353CC}">
                <c16:uniqueId val="{00000001-FA6C-47B7-B75A-848DD4F0031B}"/>
              </c:ext>
            </c:extLst>
          </c:dPt>
          <c:dPt>
            <c:idx val="1"/>
            <c:bubble3D val="0"/>
            <c:spPr>
              <a:solidFill>
                <a:schemeClr val="accent2">
                  <a:shade val="80000"/>
                  <a:satMod val="180000"/>
                </a:schemeClr>
              </a:solidFill>
              <a:ln>
                <a:noFill/>
              </a:ln>
              <a:effectLst/>
            </c:spPr>
            <c:extLst>
              <c:ext xmlns:c16="http://schemas.microsoft.com/office/drawing/2014/chart" uri="{C3380CC4-5D6E-409C-BE32-E72D297353CC}">
                <c16:uniqueId val="{00000003-FA6C-47B7-B75A-848DD4F0031B}"/>
              </c:ext>
            </c:extLst>
          </c:dPt>
          <c:dPt>
            <c:idx val="2"/>
            <c:bubble3D val="0"/>
            <c:spPr>
              <a:solidFill>
                <a:srgbClr val="00BCF2"/>
              </a:solidFill>
              <a:ln>
                <a:noFill/>
              </a:ln>
              <a:effectLst/>
            </c:spPr>
            <c:extLst>
              <c:ext xmlns:c16="http://schemas.microsoft.com/office/drawing/2014/chart" uri="{C3380CC4-5D6E-409C-BE32-E72D297353CC}">
                <c16:uniqueId val="{00000005-FA6C-47B7-B75A-848DD4F0031B}"/>
              </c:ext>
            </c:extLst>
          </c:dPt>
          <c:dPt>
            <c:idx val="3"/>
            <c:bubble3D val="0"/>
            <c:spPr>
              <a:solidFill>
                <a:schemeClr val="accent4">
                  <a:shade val="80000"/>
                  <a:satMod val="180000"/>
                </a:schemeClr>
              </a:solidFill>
              <a:ln>
                <a:noFill/>
              </a:ln>
              <a:effectLst/>
            </c:spPr>
            <c:extLst>
              <c:ext xmlns:c16="http://schemas.microsoft.com/office/drawing/2014/chart" uri="{C3380CC4-5D6E-409C-BE32-E72D297353CC}">
                <c16:uniqueId val="{00000007-FA6C-47B7-B75A-848DD4F0031B}"/>
              </c:ext>
            </c:extLst>
          </c:dPt>
          <c:dPt>
            <c:idx val="4"/>
            <c:bubble3D val="0"/>
            <c:spPr>
              <a:solidFill>
                <a:srgbClr val="458B74"/>
              </a:solidFill>
              <a:ln>
                <a:noFill/>
              </a:ln>
              <a:effectLst/>
            </c:spPr>
            <c:extLst>
              <c:ext xmlns:c16="http://schemas.microsoft.com/office/drawing/2014/chart" uri="{C3380CC4-5D6E-409C-BE32-E72D297353CC}">
                <c16:uniqueId val="{00000009-FA6C-47B7-B75A-848DD4F0031B}"/>
              </c:ext>
            </c:extLst>
          </c:dPt>
          <c:dPt>
            <c:idx val="5"/>
            <c:bubble3D val="0"/>
            <c:spPr>
              <a:solidFill>
                <a:schemeClr val="accent6">
                  <a:shade val="80000"/>
                  <a:satMod val="180000"/>
                </a:schemeClr>
              </a:solidFill>
              <a:ln>
                <a:noFill/>
              </a:ln>
              <a:effectLst/>
            </c:spPr>
            <c:extLst>
              <c:ext xmlns:c16="http://schemas.microsoft.com/office/drawing/2014/chart" uri="{C3380CC4-5D6E-409C-BE32-E72D297353CC}">
                <c16:uniqueId val="{0000000B-D4A5-42B4-A6D5-56956EA5AB38}"/>
              </c:ext>
            </c:extLst>
          </c:dPt>
          <c:dPt>
            <c:idx val="6"/>
            <c:bubble3D val="0"/>
            <c:spPr>
              <a:solidFill>
                <a:srgbClr val="70AD47"/>
              </a:solidFill>
              <a:ln>
                <a:noFill/>
              </a:ln>
              <a:effectLst/>
            </c:spPr>
            <c:extLst>
              <c:ext xmlns:c16="http://schemas.microsoft.com/office/drawing/2014/chart" uri="{C3380CC4-5D6E-409C-BE32-E72D297353CC}">
                <c16:uniqueId val="{0000000D-D4A5-42B4-A6D5-56956EA5AB38}"/>
              </c:ext>
            </c:extLst>
          </c:dPt>
          <c:dLbls>
            <c:delete val="1"/>
          </c:dLbls>
          <c:cat>
            <c:strRef>
              <c:f>Sheet1!$A$2:$A$8</c:f>
              <c:strCache>
                <c:ptCount val="7"/>
                <c:pt idx="0">
                  <c:v>1 High Priority </c:v>
                </c:pt>
                <c:pt idx="2">
                  <c:v>4 Low Priority</c:v>
                </c:pt>
                <c:pt idx="4">
                  <c:v>0 Resolved</c:v>
                </c:pt>
                <c:pt idx="6">
                  <c:v>35 Passed Checks</c:v>
                </c:pt>
              </c:strCache>
            </c:strRef>
          </c:cat>
          <c:val>
            <c:numRef>
              <c:f>Sheet1!$B$2:$B$8</c:f>
              <c:numCache>
                <c:formatCode>General</c:formatCode>
                <c:ptCount val="7"/>
                <c:pt idx="0">
                  <c:v>1</c:v>
                </c:pt>
                <c:pt idx="2">
                  <c:v>4</c:v>
                </c:pt>
                <c:pt idx="4">
                  <c:v>0</c:v>
                </c:pt>
                <c:pt idx="6">
                  <c:v>35</c:v>
                </c:pt>
              </c:numCache>
            </c:numRef>
          </c:val>
          <c:extLst>
            <c:ext xmlns:c16="http://schemas.microsoft.com/office/drawing/2014/chart" uri="{C3380CC4-5D6E-409C-BE32-E72D297353CC}">
              <c16:uniqueId val="{0000000A-FA6C-47B7-B75A-848DD4F0031B}"/>
            </c:ext>
          </c:extLst>
        </c:ser>
        <c:dLbls>
          <c:showLegendKey val="0"/>
          <c:showVal val="0"/>
          <c:showCatName val="0"/>
          <c:showSerName val="0"/>
          <c:showPercent val="1"/>
          <c:showBubbleSize val="0"/>
          <c:showLeaderLines val="1"/>
        </c:dLbls>
        <c:firstSliceAng val="0"/>
        <c:holeSize val="68"/>
      </c:doughnutChart>
      <c:spPr>
        <a:noFill/>
        <a:ln>
          <a:noFill/>
        </a:ln>
        <a:effectLst/>
      </c:spPr>
    </c:plotArea>
    <c:legend>
      <c:legendPos val="b"/>
      <c:legendEntry>
        <c:idx val="0"/>
        <c:txPr>
          <a:bodyPr rot="0" spcFirstLastPara="1" vertOverflow="ellipsis" vert="horz" wrap="square" anchor="ctr" anchorCtr="1"/>
          <a:lstStyle/>
          <a:p>
            <a:pPr>
              <a:defRPr sz="1400" b="0" i="0" u="none" strike="noStrike" kern="1200" baseline="0">
                <a:solidFill>
                  <a:schemeClr val="tx1">
                    <a:lumMod val="50000"/>
                  </a:schemeClr>
                </a:solidFill>
                <a:latin typeface="+mn-lt"/>
                <a:ea typeface="+mn-ea"/>
                <a:cs typeface="+mn-cs"/>
              </a:defRPr>
            </a:pPr>
            <a:endParaRPr lang="en-US"/>
          </a:p>
        </c:txPr>
      </c:legendEntry>
      <c:legendEntry>
        <c:idx val="1"/>
        <c:delete val="1"/>
      </c:legendEntry>
      <c:legendEntry>
        <c:idx val="2"/>
        <c:txPr>
          <a:bodyPr rot="0" spcFirstLastPara="1" vertOverflow="ellipsis" vert="horz" wrap="square" anchor="ctr" anchorCtr="1"/>
          <a:lstStyle/>
          <a:p>
            <a:pPr>
              <a:defRPr sz="1400" b="0" i="0" u="none" strike="noStrike" kern="1200" baseline="0">
                <a:solidFill>
                  <a:schemeClr val="tx1">
                    <a:lumMod val="50000"/>
                  </a:schemeClr>
                </a:solidFill>
                <a:latin typeface="+mn-lt"/>
                <a:ea typeface="+mn-ea"/>
                <a:cs typeface="+mn-cs"/>
              </a:defRPr>
            </a:pPr>
            <a:endParaRPr lang="en-US"/>
          </a:p>
        </c:txPr>
      </c:legendEntry>
      <c:legendEntry>
        <c:idx val="3"/>
        <c:delete val="1"/>
      </c:legendEntry>
      <c:legendEntry>
        <c:idx val="4"/>
        <c:txPr>
          <a:bodyPr rot="0" spcFirstLastPara="1" vertOverflow="ellipsis" vert="horz" wrap="square" anchor="ctr" anchorCtr="1"/>
          <a:lstStyle/>
          <a:p>
            <a:pPr>
              <a:defRPr sz="1400" b="0" i="0" u="none" strike="noStrike" kern="1200" baseline="0">
                <a:solidFill>
                  <a:schemeClr val="tx1">
                    <a:lumMod val="50000"/>
                  </a:schemeClr>
                </a:solidFill>
                <a:latin typeface="+mn-lt"/>
                <a:ea typeface="+mn-ea"/>
                <a:cs typeface="+mn-cs"/>
              </a:defRPr>
            </a:pPr>
            <a:endParaRPr lang="en-US"/>
          </a:p>
        </c:txPr>
      </c:legendEntry>
      <c:legendEntry>
        <c:idx val="5"/>
        <c:delete val="1"/>
      </c:legendEntry>
      <c:legendEntry>
        <c:idx val="6"/>
        <c:txPr>
          <a:bodyPr rot="0" spcFirstLastPara="1" vertOverflow="ellipsis" vert="horz" wrap="square" anchor="ctr" anchorCtr="1"/>
          <a:lstStyle/>
          <a:p>
            <a:pPr>
              <a:defRPr sz="1400" b="0" i="0" u="none" strike="noStrike" kern="1200" baseline="0">
                <a:solidFill>
                  <a:schemeClr val="accent6">
                    <a:lumMod val="10000"/>
                  </a:schemeClr>
                </a:solidFill>
                <a:latin typeface="+mn-lt"/>
                <a:ea typeface="+mn-ea"/>
                <a:cs typeface="+mn-cs"/>
              </a:defRPr>
            </a:pPr>
            <a:endParaRPr lang="en-US"/>
          </a:p>
        </c:txPr>
      </c:legendEntry>
      <c:layout>
        <c:manualLayout>
          <c:xMode val="edge"/>
          <c:yMode val="edge"/>
          <c:x val="0.22440058471914925"/>
          <c:y val="0.6664353628595564"/>
          <c:w val="0.63462981718805178"/>
          <c:h val="0.31109398808344169"/>
        </c:manualLayout>
      </c:layout>
      <c:overlay val="0"/>
      <c:spPr>
        <a:noFill/>
        <a:ln>
          <a:noFill/>
        </a:ln>
        <a:effectLst/>
      </c:spPr>
      <c:txPr>
        <a:bodyPr rot="0" spcFirstLastPara="1" vertOverflow="ellipsis" vert="horz" wrap="square" anchor="ctr" anchorCtr="1"/>
        <a:lstStyle/>
        <a:p>
          <a:pPr>
            <a:defRPr sz="1400" b="0" i="0" u="none" strike="noStrike" kern="1200" baseline="0">
              <a:solidFill>
                <a:srgbClr val="5B2D91"/>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c6c17efc8ee44713">
    <c:autoUpdate val="0"/>
  </c:externalData>
</c:chartSpace>
</file>

<file path=ppt/slides/charts/chart7.xml><?xml version="1.0" encoding="utf-8"?>
<c:chartSpace xmlns:mc="http://schemas.openxmlformats.org/markup-compatibility/2006" xmlns:c14="http://schemas.microsoft.com/office/drawing/2007/8/2/chart" xmlns:c16="http://schemas.microsoft.com/office/drawing/2014/chart" xmlns:c16r3="http://schemas.microsoft.com/office/drawing/2017/03/chart"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23157342957534466"/>
          <c:y val="7.4125131124999966E-2"/>
          <c:w val="0.57144358712920162"/>
          <c:h val="0.55791760561713732"/>
        </c:manualLayout>
      </c:layout>
      <c:doughnutChart>
        <c:varyColors val="1"/>
        <c:ser>
          <c:idx val="0"/>
          <c:order val="0"/>
          <c:tx>
            <c:strRef>
              <c:f>Sheet1!$B$1</c:f>
              <c:strCache>
                <c:ptCount val="1"/>
                <c:pt idx="0">
                  <c:v>Column1</c:v>
                </c:pt>
              </c:strCache>
            </c:strRef>
          </c:tx>
          <c:dPt>
            <c:idx val="0"/>
            <c:bubble3D val="0"/>
            <c:spPr>
              <a:solidFill>
                <a:srgbClr val="FF0000"/>
              </a:solidFill>
              <a:ln>
                <a:noFill/>
              </a:ln>
              <a:effectLst/>
            </c:spPr>
            <c:extLst>
              <c:ext xmlns:c16="http://schemas.microsoft.com/office/drawing/2014/chart" uri="{C3380CC4-5D6E-409C-BE32-E72D297353CC}">
                <c16:uniqueId val="{00000001-FA6C-47B7-B75A-848DD4F0031B}"/>
              </c:ext>
            </c:extLst>
          </c:dPt>
          <c:dPt>
            <c:idx val="1"/>
            <c:bubble3D val="0"/>
            <c:spPr>
              <a:solidFill>
                <a:schemeClr val="accent2">
                  <a:shade val="80000"/>
                  <a:satMod val="180000"/>
                </a:schemeClr>
              </a:solidFill>
              <a:ln>
                <a:noFill/>
              </a:ln>
              <a:effectLst/>
            </c:spPr>
            <c:extLst>
              <c:ext xmlns:c16="http://schemas.microsoft.com/office/drawing/2014/chart" uri="{C3380CC4-5D6E-409C-BE32-E72D297353CC}">
                <c16:uniqueId val="{00000003-FA6C-47B7-B75A-848DD4F0031B}"/>
              </c:ext>
            </c:extLst>
          </c:dPt>
          <c:dPt>
            <c:idx val="2"/>
            <c:bubble3D val="0"/>
            <c:spPr>
              <a:solidFill>
                <a:srgbClr val="00BCF2"/>
              </a:solidFill>
              <a:ln>
                <a:noFill/>
              </a:ln>
              <a:effectLst/>
            </c:spPr>
            <c:extLst>
              <c:ext xmlns:c16="http://schemas.microsoft.com/office/drawing/2014/chart" uri="{C3380CC4-5D6E-409C-BE32-E72D297353CC}">
                <c16:uniqueId val="{00000005-FA6C-47B7-B75A-848DD4F0031B}"/>
              </c:ext>
            </c:extLst>
          </c:dPt>
          <c:dPt>
            <c:idx val="3"/>
            <c:bubble3D val="0"/>
            <c:spPr>
              <a:solidFill>
                <a:schemeClr val="accent4">
                  <a:shade val="80000"/>
                  <a:satMod val="180000"/>
                </a:schemeClr>
              </a:solidFill>
              <a:ln>
                <a:noFill/>
              </a:ln>
              <a:effectLst/>
            </c:spPr>
            <c:extLst>
              <c:ext xmlns:c16="http://schemas.microsoft.com/office/drawing/2014/chart" uri="{C3380CC4-5D6E-409C-BE32-E72D297353CC}">
                <c16:uniqueId val="{00000007-FA6C-47B7-B75A-848DD4F0031B}"/>
              </c:ext>
            </c:extLst>
          </c:dPt>
          <c:dPt>
            <c:idx val="4"/>
            <c:bubble3D val="0"/>
            <c:spPr>
              <a:solidFill>
                <a:srgbClr val="458B74"/>
              </a:solidFill>
              <a:ln>
                <a:noFill/>
              </a:ln>
              <a:effectLst/>
            </c:spPr>
            <c:extLst>
              <c:ext xmlns:c16="http://schemas.microsoft.com/office/drawing/2014/chart" uri="{C3380CC4-5D6E-409C-BE32-E72D297353CC}">
                <c16:uniqueId val="{00000009-FA6C-47B7-B75A-848DD4F0031B}"/>
              </c:ext>
            </c:extLst>
          </c:dPt>
          <c:dPt>
            <c:idx val="5"/>
            <c:bubble3D val="0"/>
            <c:spPr>
              <a:solidFill>
                <a:schemeClr val="accent6">
                  <a:shade val="80000"/>
                  <a:satMod val="180000"/>
                </a:schemeClr>
              </a:solidFill>
              <a:ln>
                <a:noFill/>
              </a:ln>
              <a:effectLst/>
            </c:spPr>
            <c:extLst>
              <c:ext xmlns:c16="http://schemas.microsoft.com/office/drawing/2014/chart" uri="{C3380CC4-5D6E-409C-BE32-E72D297353CC}">
                <c16:uniqueId val="{0000000B-D4A5-42B4-A6D5-56956EA5AB38}"/>
              </c:ext>
            </c:extLst>
          </c:dPt>
          <c:dPt>
            <c:idx val="6"/>
            <c:bubble3D val="0"/>
            <c:spPr>
              <a:solidFill>
                <a:srgbClr val="70AD47"/>
              </a:solidFill>
              <a:ln>
                <a:noFill/>
              </a:ln>
              <a:effectLst/>
            </c:spPr>
            <c:extLst>
              <c:ext xmlns:c16="http://schemas.microsoft.com/office/drawing/2014/chart" uri="{C3380CC4-5D6E-409C-BE32-E72D297353CC}">
                <c16:uniqueId val="{0000000D-D4A5-42B4-A6D5-56956EA5AB38}"/>
              </c:ext>
            </c:extLst>
          </c:dPt>
          <c:dLbls>
            <c:delete val="1"/>
          </c:dLbls>
          <c:cat>
            <c:strRef>
              <c:f>Sheet1!$A$2:$A$8</c:f>
              <c:strCache>
                <c:ptCount val="7"/>
                <c:pt idx="0">
                  <c:v>2 High Priority </c:v>
                </c:pt>
                <c:pt idx="2">
                  <c:v>7 Low Priority</c:v>
                </c:pt>
                <c:pt idx="4">
                  <c:v>5 Resolved</c:v>
                </c:pt>
                <c:pt idx="6">
                  <c:v>312 Passed Checks</c:v>
                </c:pt>
              </c:strCache>
            </c:strRef>
          </c:cat>
          <c:val>
            <c:numRef>
              <c:f>Sheet1!$B$2:$B$8</c:f>
              <c:numCache>
                <c:formatCode>General</c:formatCode>
                <c:ptCount val="7"/>
                <c:pt idx="0">
                  <c:v>2</c:v>
                </c:pt>
                <c:pt idx="2">
                  <c:v>7</c:v>
                </c:pt>
                <c:pt idx="4">
                  <c:v>5</c:v>
                </c:pt>
                <c:pt idx="6">
                  <c:v>312</c:v>
                </c:pt>
              </c:numCache>
            </c:numRef>
          </c:val>
          <c:extLst>
            <c:ext xmlns:c16="http://schemas.microsoft.com/office/drawing/2014/chart" uri="{C3380CC4-5D6E-409C-BE32-E72D297353CC}">
              <c16:uniqueId val="{0000000A-FA6C-47B7-B75A-848DD4F0031B}"/>
            </c:ext>
          </c:extLst>
        </c:ser>
        <c:dLbls>
          <c:showLegendKey val="0"/>
          <c:showVal val="0"/>
          <c:showCatName val="0"/>
          <c:showSerName val="0"/>
          <c:showPercent val="1"/>
          <c:showBubbleSize val="0"/>
          <c:showLeaderLines val="1"/>
        </c:dLbls>
        <c:firstSliceAng val="0"/>
        <c:holeSize val="68"/>
      </c:doughnutChart>
      <c:spPr>
        <a:noFill/>
        <a:ln>
          <a:noFill/>
        </a:ln>
        <a:effectLst/>
      </c:spPr>
    </c:plotArea>
    <c:legend>
      <c:legendPos val="b"/>
      <c:legendEntry>
        <c:idx val="0"/>
        <c:txPr>
          <a:bodyPr rot="0" spcFirstLastPara="1" vertOverflow="ellipsis" vert="horz" wrap="square" anchor="ctr" anchorCtr="1"/>
          <a:lstStyle/>
          <a:p>
            <a:pPr>
              <a:defRPr sz="1400" b="0" i="0" u="none" strike="noStrike" kern="1200" baseline="0">
                <a:solidFill>
                  <a:schemeClr val="tx1">
                    <a:lumMod val="50000"/>
                  </a:schemeClr>
                </a:solidFill>
                <a:latin typeface="+mn-lt"/>
                <a:ea typeface="+mn-ea"/>
                <a:cs typeface="+mn-cs"/>
              </a:defRPr>
            </a:pPr>
            <a:endParaRPr lang="en-US"/>
          </a:p>
        </c:txPr>
      </c:legendEntry>
      <c:legendEntry>
        <c:idx val="1"/>
        <c:delete val="1"/>
      </c:legendEntry>
      <c:legendEntry>
        <c:idx val="2"/>
        <c:txPr>
          <a:bodyPr rot="0" spcFirstLastPara="1" vertOverflow="ellipsis" vert="horz" wrap="square" anchor="ctr" anchorCtr="1"/>
          <a:lstStyle/>
          <a:p>
            <a:pPr>
              <a:defRPr sz="1400" b="0" i="0" u="none" strike="noStrike" kern="1200" baseline="0">
                <a:solidFill>
                  <a:schemeClr val="tx1">
                    <a:lumMod val="50000"/>
                  </a:schemeClr>
                </a:solidFill>
                <a:latin typeface="+mn-lt"/>
                <a:ea typeface="+mn-ea"/>
                <a:cs typeface="+mn-cs"/>
              </a:defRPr>
            </a:pPr>
            <a:endParaRPr lang="en-US"/>
          </a:p>
        </c:txPr>
      </c:legendEntry>
      <c:legendEntry>
        <c:idx val="3"/>
        <c:delete val="1"/>
      </c:legendEntry>
      <c:legendEntry>
        <c:idx val="4"/>
        <c:txPr>
          <a:bodyPr rot="0" spcFirstLastPara="1" vertOverflow="ellipsis" vert="horz" wrap="square" anchor="ctr" anchorCtr="1"/>
          <a:lstStyle/>
          <a:p>
            <a:pPr>
              <a:defRPr sz="1400" b="0" i="0" u="none" strike="noStrike" kern="1200" baseline="0">
                <a:solidFill>
                  <a:schemeClr val="tx1">
                    <a:lumMod val="50000"/>
                  </a:schemeClr>
                </a:solidFill>
                <a:latin typeface="+mn-lt"/>
                <a:ea typeface="+mn-ea"/>
                <a:cs typeface="+mn-cs"/>
              </a:defRPr>
            </a:pPr>
            <a:endParaRPr lang="en-US"/>
          </a:p>
        </c:txPr>
      </c:legendEntry>
      <c:legendEntry>
        <c:idx val="5"/>
        <c:delete val="1"/>
      </c:legendEntry>
      <c:legendEntry>
        <c:idx val="6"/>
        <c:txPr>
          <a:bodyPr rot="0" spcFirstLastPara="1" vertOverflow="ellipsis" vert="horz" wrap="square" anchor="ctr" anchorCtr="1"/>
          <a:lstStyle/>
          <a:p>
            <a:pPr>
              <a:defRPr sz="1400" b="0" i="0" u="none" strike="noStrike" kern="1200" baseline="0">
                <a:solidFill>
                  <a:schemeClr val="accent6">
                    <a:lumMod val="10000"/>
                  </a:schemeClr>
                </a:solidFill>
                <a:latin typeface="+mn-lt"/>
                <a:ea typeface="+mn-ea"/>
                <a:cs typeface="+mn-cs"/>
              </a:defRPr>
            </a:pPr>
            <a:endParaRPr lang="en-US"/>
          </a:p>
        </c:txPr>
      </c:legendEntry>
      <c:layout>
        <c:manualLayout>
          <c:xMode val="edge"/>
          <c:yMode val="edge"/>
          <c:x val="0.22440058471914925"/>
          <c:y val="0.6664353628595564"/>
          <c:w val="0.63462981718805178"/>
          <c:h val="0.31109398808344169"/>
        </c:manualLayout>
      </c:layout>
      <c:overlay val="0"/>
      <c:spPr>
        <a:noFill/>
        <a:ln>
          <a:noFill/>
        </a:ln>
        <a:effectLst/>
      </c:spPr>
      <c:txPr>
        <a:bodyPr rot="0" spcFirstLastPara="1" vertOverflow="ellipsis" vert="horz" wrap="square" anchor="ctr" anchorCtr="1"/>
        <a:lstStyle/>
        <a:p>
          <a:pPr>
            <a:defRPr sz="1400" b="0" i="0" u="none" strike="noStrike" kern="1200" baseline="0">
              <a:solidFill>
                <a:srgbClr val="5B2D91"/>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2f014daffe2e4dfe">
    <c:autoUpdate val="0"/>
  </c:externalData>
</c:chartSpace>
</file>

<file path=ppt/slides/slide1.xml><?xml version="1.0" encoding="utf-8"?>
<p:sld xmlns:a16="http://schemas.microsoft.com/office/drawing/2014/main" xmlns:p14="http://schemas.microsoft.com/office/powerpoint/2010/main" xmlns:mc="http://schemas.openxmlformats.org/markup-compatibility/2006"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2D3045-1DC5-0043-B78B-F34A6DA22E14}"/>
              </a:ext>
            </a:extLst>
          </p:cNvPr>
          <p:cNvSpPr>
            <a:spLocks noGrp="1"/>
          </p:cNvSpPr>
          <p:nvPr>
            <p:ph type="title"/>
          </p:nvPr>
        </p:nvSpPr>
        <p:spPr>
          <a:xfrm>
            <a:off x="7161045" y="1340976"/>
            <a:ext cx="5027996" cy="2045597"/>
          </a:xfrm>
        </p:spPr>
        <p:txBody>
          <a:bodyPr/>
          <a:lstStyle/>
          <a:p>
            <a:pPr algn="r"/>
            <a:r>
              <a:rPr lang="en-US" sz="3600" dirty="0" err="1"/>
              <a:t>SQL Server Assessment</a:t>
            </a:r>
            <a:r>
              <a:rPr lang="en-US" sz="3600" dirty="0"/>
              <a:t> Results</a:t>
            </a:r>
            <a:endParaRPr lang="en-US" dirty="0"/>
          </a:p>
        </p:txBody>
      </p:sp>
      <p:sp>
        <p:nvSpPr>
          <p:cNvPr id="3" name="Text Placeholder 2">
            <a:extLst>
              <a:ext uri="{FF2B5EF4-FFF2-40B4-BE49-F238E27FC236}">
                <a16:creationId xmlns:a16="http://schemas.microsoft.com/office/drawing/2014/main" id="{6806D52A-2B07-374A-A7A5-8C377FFC01DB}"/>
              </a:ext>
            </a:extLst>
          </p:cNvPr>
          <p:cNvSpPr>
            <a:spLocks noGrp="1"/>
          </p:cNvSpPr>
          <p:nvPr>
            <p:ph type="body" sz="quarter" idx="14"/>
          </p:nvPr>
        </p:nvSpPr>
        <p:spPr>
          <a:xfrm>
            <a:off x="8123068" y="4315454"/>
            <a:ext cx="4065972" cy="731528"/>
          </a:xfrm>
        </p:spPr>
        <p:txBody>
          <a:bodyPr/>
          <a:lstStyle/>
          <a:p>
            <a:pPr algn="r"/>
            <a:r>
              <a:rPr lang="en-US" sz="2800" dirty="0">
                <a:noFill/>
                <a:hlinkClick r:id="rId3"/>
              </a:rPr>
              <a:t>Click here to view in Azure Log Analytics</a:t>
            </a:r>
            <a:endParaRPr lang="en-US" sz="2800" dirty="0">
              <a:noFill/>
            </a:endParaRPr>
          </a:p>
        </p:txBody>
      </p:sp>
      <p:sp>
        <p:nvSpPr>
          <p:cNvPr id="4" name="TextBox 3">
            <a:extLst>
              <a:ext uri="{FF2B5EF4-FFF2-40B4-BE49-F238E27FC236}">
                <a16:creationId xmlns:a16="http://schemas.microsoft.com/office/drawing/2014/main" id="{A0EE1275-ED01-4127-8CDA-51694EEB0046}"/>
              </a:ext>
            </a:extLst>
          </p:cNvPr>
          <p:cNvSpPr txBox="1"/>
          <p:nvPr/>
        </p:nvSpPr>
        <p:spPr>
          <a:xfrm>
            <a:off x="6217444" y="6366661"/>
            <a:ext cx="3003558" cy="627864"/>
          </a:xfrm>
          <a:prstGeom prst="rect">
            <a:avLst/>
          </a:prstGeom>
          <a:noFill/>
        </p:spPr>
        <p:txBody>
          <a:bodyPr wrap="square" lIns="182880" tIns="146304" rIns="182880" bIns="146304" rtlCol="0">
            <a:spAutoFit/>
          </a:bodyPr>
          <a:lstStyle/>
          <a:p>
            <a:pPr>
              <a:lnSpc>
                <a:spcPct val="90000"/>
              </a:lnSpc>
              <a:spcAft>
                <a:spcPts val="600"/>
              </a:spcAft>
            </a:pPr>
            <a:r>
              <a:rPr lang="en-US" sz="2400" dirty="0" err="1">
                <a:gradFill>
                  <a:gsLst>
                    <a:gs pos="2917">
                      <a:schemeClr val="tx1"/>
                    </a:gs>
                    <a:gs pos="30000">
                      <a:schemeClr val="tx1"/>
                    </a:gs>
                  </a:gsLst>
                  <a:lin ang="5400000" scaled="0"/>
                </a:gradFill>
              </a:rPr>
              <a:t/>
            </a:r>
            <a:endParaRPr lang="en-US" sz="2400" dirty="0">
              <a:gradFill>
                <a:gsLst>
                  <a:gs pos="2917">
                    <a:schemeClr val="tx1"/>
                  </a:gs>
                  <a:gs pos="30000">
                    <a:schemeClr val="tx1"/>
                  </a:gs>
                </a:gsLst>
                <a:lin ang="5400000" scaled="0"/>
              </a:gradFill>
            </a:endParaRPr>
          </a:p>
        </p:txBody>
      </p:sp>
    </p:spTree>
    <p:extLst>
      <p:ext uri="{BB962C8B-B14F-4D97-AF65-F5344CB8AC3E}">
        <p14:creationId xmlns:p14="http://schemas.microsoft.com/office/powerpoint/2010/main" val="8937808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p:transition spd="med">
        <p:fade/>
      </p:transition>
    </mc:Fallback>
  </mc:AlternateContent>
</p:sld>
</file>

<file path=ppt/slides/slide2.xml><?xml version="1.0" encoding="utf-8"?>
<p:sld xmlns:a16="http://schemas.microsoft.com/office/drawing/2014/main" xmlns:p14="http://schemas.microsoft.com/office/powerpoint/2010/main" xmlns:c="http://schemas.openxmlformats.org/drawingml/2006/chart"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5634F7-CE21-9741-BDF1-507F7633C864}"/>
              </a:ext>
            </a:extLst>
          </p:cNvPr>
          <p:cNvSpPr>
            <a:spLocks noGrp="1"/>
          </p:cNvSpPr>
          <p:nvPr>
            <p:ph type="title"/>
          </p:nvPr>
        </p:nvSpPr>
        <p:spPr/>
        <p:txBody>
          <a:bodyPr/>
          <a:lstStyle/>
          <a:p>
            <a:r>
              <a:rPr lang="en-US"/>
              <a:t>Executive Summary</a:t>
            </a:r>
            <a:endParaRPr lang="en-US" dirty="0"/>
          </a:p>
        </p:txBody>
      </p:sp>
      <p:graphicFrame>
        <p:nvGraphicFramePr>
          <p:cNvPr id="3" name="Chart 2">
            <a:extLst>
              <a:ext uri="{FF2B5EF4-FFF2-40B4-BE49-F238E27FC236}">
                <a16:creationId xmlns:a16="http://schemas.microsoft.com/office/drawing/2014/main" id="{7E5E0283-61FC-4A3A-B323-8E7DE75F442A}"/>
              </a:ext>
            </a:extLst>
          </p:cNvPr>
          <p:cNvGraphicFramePr/>
          <p:nvPr>
            <p:extLst>
              <p:ext uri="{D42A27DB-BD31-4B8C-83A1-F6EECF244321}">
                <p14:modId xmlns:p14="http://schemas.microsoft.com/office/powerpoint/2010/main" val="1677106711"/>
              </p:ext>
            </p:extLst>
          </p:nvPr>
        </p:nvGraphicFramePr>
        <p:xfrm>
          <a:off x="7009200" y="610607"/>
          <a:ext cx="4414427" cy="5792522"/>
        </p:xfrm>
        <a:graphic>
          <a:graphicData uri="http://schemas.openxmlformats.org/drawingml/2006/chart">
            <c:chart xmlns:c="http://schemas.openxmlformats.org/drawingml/2006/chart" xmlns:r="http://schemas.openxmlformats.org/officeDocument/2006/relationships" r:id="rId3"/>
          </a:graphicData>
        </a:graphic>
      </p:graphicFrame>
      <p:sp>
        <p:nvSpPr>
          <p:cNvPr id="4" name="TextBox 3">
            <a:extLst>
              <a:ext uri="{FF2B5EF4-FFF2-40B4-BE49-F238E27FC236}">
                <a16:creationId xmlns:a16="http://schemas.microsoft.com/office/drawing/2014/main" id="{BB6D0459-7F0E-493D-972C-5D51FA4D2D99}"/>
              </a:ext>
            </a:extLst>
          </p:cNvPr>
          <p:cNvSpPr txBox="1"/>
          <p:nvPr/>
        </p:nvSpPr>
        <p:spPr>
          <a:xfrm>
            <a:off x="8654171" y="2128226"/>
            <a:ext cx="1295400" cy="2920800"/>
          </a:xfrm>
          <a:prstGeom prst="rect">
            <a:avLst/>
          </a:prstGeom>
          <a:noFill/>
        </p:spPr>
        <p:txBody>
          <a:bodyPr wrap="square" lIns="182880" tIns="146304" rIns="182880" bIns="146304" rtlCol="0">
            <a:spAutoFit/>
          </a:bodyPr>
          <a:lstStyle/>
          <a:p>
            <a:pPr algn="ctr">
              <a:lnSpc>
                <a:spcPct val="90000"/>
              </a:lnSpc>
              <a:spcAft>
                <a:spcPts val="600"/>
              </a:spcAft>
            </a:pPr>
            <a:r>
              <a:rPr lang="en-US" sz="2800" b="1" dirty="0" err="1">
                <a:gradFill>
                  <a:gsLst>
                    <a:gs pos="2917">
                      <a:schemeClr val="tx1"/>
                    </a:gs>
                    <a:gs pos="30000">
                      <a:schemeClr val="tx1"/>
                    </a:gs>
                  </a:gsLst>
                  <a:lin ang="5400000" scaled="0"/>
                </a:gradFill>
              </a:rPr>
              <a:t>87</a:t>
            </a:r>
            <a:r>
              <a:rPr lang="en-US" sz="2800" b="1" dirty="0">
                <a:gradFill>
                  <a:gsLst>
                    <a:gs pos="2917">
                      <a:schemeClr val="tx1"/>
                    </a:gs>
                    <a:gs pos="30000">
                      <a:schemeClr val="tx1"/>
                    </a:gs>
                  </a:gsLst>
                  <a:lin ang="5400000" scaled="0"/>
                </a:gradFill>
              </a:rPr>
              <a:t>%</a:t>
            </a:r>
          </a:p>
          <a:p>
            <a:pPr algn="ctr">
              <a:lnSpc>
                <a:spcPct val="90000"/>
              </a:lnSpc>
              <a:spcAft>
                <a:spcPts val="600"/>
              </a:spcAft>
            </a:pPr>
            <a:r>
              <a:rPr lang="en-US" sz="1600" b="1" dirty="0">
                <a:gradFill>
                  <a:gsLst>
                    <a:gs pos="2917">
                      <a:schemeClr val="tx1"/>
                    </a:gs>
                    <a:gs pos="30000">
                      <a:schemeClr val="tx1"/>
                    </a:gs>
                  </a:gsLst>
                  <a:lin ang="5400000" scaled="0"/>
                </a:gradFill>
              </a:rPr>
              <a:t>Passed</a:t>
            </a:r>
          </a:p>
        </p:txBody>
      </p:sp>
      <p:sp>
        <p:nvSpPr>
          <p:cNvPr id="5" name="TextBox 4">
            <a:extLst>
              <a:ext uri="{FF2B5EF4-FFF2-40B4-BE49-F238E27FC236}">
                <a16:creationId xmlns:a16="http://schemas.microsoft.com/office/drawing/2014/main" id="{2EA609D5-B85F-4E35-B788-604658DA02B0}"/>
              </a:ext>
            </a:extLst>
          </p:cNvPr>
          <p:cNvSpPr txBox="1"/>
          <p:nvPr/>
        </p:nvSpPr>
        <p:spPr>
          <a:xfrm>
            <a:off x="618420" y="1714500"/>
            <a:ext cx="5520340" cy="627864"/>
          </a:xfrm>
          <a:prstGeom prst="rect">
            <a:avLst/>
          </a:prstGeom>
          <a:noFill/>
        </p:spPr>
        <p:txBody>
          <a:bodyPr rot="0" spcFirstLastPara="0" vertOverflow="overflow" horzOverflow="overflow" vert="horz" wrap="square" lIns="182880" tIns="146304" rIns="182880" bIns="146304" numCol="1" spcCol="0" rtlCol="0" fromWordArt="0" anchor="t" anchorCtr="0" forceAA="0" compatLnSpc="1">
            <a:prstTxWarp prst="textNoShape">
              <a:avLst/>
            </a:prstTxWarp>
            <a:spAutoFit/>
          </a:bodyPr>
          <a:lstStyle/>
          <a:p>
            <a:pPr>
              <a:lnSpc>
                <a:spcPct val="90000"/>
              </a:lnSpc>
              <a:spcAft>
                <a:spcPts val="600"/>
              </a:spcAft>
            </a:pPr>
            <a:r>
              <a:rPr lang="en-US" sz="2400" dirty="0">
                <a:gradFill>
                  <a:gsLst>
                    <a:gs pos="2917">
                      <a:schemeClr val="tx1"/>
                    </a:gs>
                    <a:gs pos="30000">
                      <a:schemeClr val="tx1"/>
                    </a:gs>
                  </a:gsLst>
                  <a:lin ang="5400000" scaled="0"/>
                </a:gradFill>
              </a:rPr>
              <a:t>1. </a:t>
            </a:r>
            <a:r>
              <a:rPr lang="en-US" sz="2400" dirty="0">
                <a:cs typeface="Segoe UI Semilight"/>
              </a:rPr>
              <a:t>What went well:</a:t>
            </a:r>
          </a:p>
        </p:txBody>
      </p:sp>
      <p:sp>
        <p:nvSpPr>
          <p:cNvPr id="6" name="TextBox 5">
            <a:extLst>
              <a:ext uri="{FF2B5EF4-FFF2-40B4-BE49-F238E27FC236}">
                <a16:creationId xmlns:a16="http://schemas.microsoft.com/office/drawing/2014/main" id="{78E6DA59-8B9A-4FE9-A984-D364CCDFC75E}"/>
              </a:ext>
            </a:extLst>
          </p:cNvPr>
          <p:cNvSpPr txBox="1"/>
          <p:nvPr/>
        </p:nvSpPr>
        <p:spPr>
          <a:xfrm>
            <a:off x="618420" y="2960762"/>
            <a:ext cx="5520340" cy="627864"/>
          </a:xfrm>
          <a:prstGeom prst="rect">
            <a:avLst/>
          </a:prstGeom>
          <a:noFill/>
        </p:spPr>
        <p:txBody>
          <a:bodyPr rot="0" spcFirstLastPara="0" vertOverflow="overflow" horzOverflow="overflow" vert="horz" wrap="square" lIns="182880" tIns="146304" rIns="182880" bIns="146304" numCol="1" spcCol="0" rtlCol="0" fromWordArt="0" anchor="t" anchorCtr="0" forceAA="0" compatLnSpc="1">
            <a:prstTxWarp prst="textNoShape">
              <a:avLst/>
            </a:prstTxWarp>
            <a:spAutoFit/>
          </a:bodyPr>
          <a:lstStyle/>
          <a:p>
            <a:pPr>
              <a:lnSpc>
                <a:spcPct val="90000"/>
              </a:lnSpc>
              <a:spcAft>
                <a:spcPts val="600"/>
              </a:spcAft>
            </a:pPr>
            <a:r>
              <a:rPr lang="en-US" sz="2400" dirty="0">
                <a:gradFill>
                  <a:gsLst>
                    <a:gs pos="2917">
                      <a:schemeClr val="tx1"/>
                    </a:gs>
                    <a:gs pos="30000">
                      <a:schemeClr val="tx1"/>
                    </a:gs>
                  </a:gsLst>
                  <a:lin ang="5400000" scaled="0"/>
                </a:gradFill>
              </a:rPr>
              <a:t>2. </a:t>
            </a:r>
            <a:r>
              <a:rPr lang="en-US" sz="2400" dirty="0">
                <a:cs typeface="Segoe UI Semilight"/>
              </a:rPr>
              <a:t>What needs Improvement:</a:t>
            </a:r>
          </a:p>
        </p:txBody>
      </p:sp>
      <p:sp>
        <p:nvSpPr>
          <p:cNvPr id="7" name="TextBox 6">
            <a:extLst>
              <a:ext uri="{FF2B5EF4-FFF2-40B4-BE49-F238E27FC236}">
                <a16:creationId xmlns:a16="http://schemas.microsoft.com/office/drawing/2014/main" id="{FF93549B-0995-437D-9A1D-7E63F3AD69C4}"/>
              </a:ext>
            </a:extLst>
          </p:cNvPr>
          <p:cNvSpPr txBox="1"/>
          <p:nvPr/>
        </p:nvSpPr>
        <p:spPr>
          <a:xfrm>
            <a:off x="618420" y="4207024"/>
            <a:ext cx="5520340" cy="627864"/>
          </a:xfrm>
          <a:prstGeom prst="rect">
            <a:avLst/>
          </a:prstGeom>
          <a:noFill/>
        </p:spPr>
        <p:txBody>
          <a:bodyPr rot="0" spcFirstLastPara="0" vertOverflow="overflow" horzOverflow="overflow" vert="horz" wrap="square" lIns="182880" tIns="146304" rIns="182880" bIns="146304" numCol="1" spcCol="0" rtlCol="0" fromWordArt="0" anchor="t" anchorCtr="0" forceAA="0" compatLnSpc="1">
            <a:prstTxWarp prst="textNoShape">
              <a:avLst/>
            </a:prstTxWarp>
            <a:spAutoFit/>
          </a:bodyPr>
          <a:lstStyle/>
          <a:p>
            <a:pPr>
              <a:lnSpc>
                <a:spcPct val="90000"/>
              </a:lnSpc>
              <a:spcAft>
                <a:spcPts val="600"/>
              </a:spcAft>
            </a:pPr>
            <a:r>
              <a:rPr lang="en-US" sz="2400" dirty="0">
                <a:gradFill>
                  <a:gsLst>
                    <a:gs pos="2917">
                      <a:schemeClr val="tx1"/>
                    </a:gs>
                    <a:gs pos="30000">
                      <a:schemeClr val="tx1"/>
                    </a:gs>
                  </a:gsLst>
                  <a:lin ang="5400000" scaled="0"/>
                </a:gradFill>
              </a:rPr>
              <a:t>3. </a:t>
            </a:r>
            <a:r>
              <a:rPr lang="en-US" sz="2400" dirty="0">
                <a:cs typeface="Segoe UI Semilight"/>
              </a:rPr>
              <a:t>Highest Priority Recommendations:</a:t>
            </a:r>
          </a:p>
        </p:txBody>
      </p:sp>
      <p:sp>
        <p:nvSpPr>
          <p:cNvPr id="8" name="TextBox 7">
            <a:extLst>
              <a:ext uri="{FF2B5EF4-FFF2-40B4-BE49-F238E27FC236}">
                <a16:creationId xmlns:a16="http://schemas.microsoft.com/office/drawing/2014/main" id="{727AADDC-50F4-4A66-A476-88E66431C896}"/>
              </a:ext>
            </a:extLst>
          </p:cNvPr>
          <p:cNvSpPr txBox="1"/>
          <p:nvPr/>
        </p:nvSpPr>
        <p:spPr>
          <a:xfrm>
            <a:off x="1011261" y="2296752"/>
            <a:ext cx="6409678" cy="627864"/>
          </a:xfrm>
          <a:prstGeom prst="rect">
            <a:avLst/>
          </a:prstGeom>
          <a:noFill/>
        </p:spPr>
        <p:txBody>
          <a:bodyPr wrap="square" lIns="182880" tIns="146304" rIns="182880" bIns="146304" rtlCol="0">
            <a:spAutoFit/>
          </a:bodyPr>
          <a:lstStyle/>
          <a:p>
            <a:pPr marL="342900" indent="-342900">
              <a:lnSpc>
                <a:spcPct val="90000"/>
              </a:lnSpc>
              <a:spcAft>
                <a:spcPts val="600"/>
              </a:spcAft>
              <a:buFont typeface="Arial" panose="020B0604020202020204" pitchFamily="34" charset="0"/>
              <a:buChar char="•"/>
            </a:pPr>
            <a:r>
              <a:rPr lang="en-US" sz="2400" dirty="0" err="1">
                <a:gradFill>
                  <a:gsLst>
                    <a:gs pos="2917">
                      <a:schemeClr val="tx1"/>
                    </a:gs>
                    <a:gs pos="30000">
                      <a:schemeClr val="tx1"/>
                    </a:gs>
                  </a:gsLst>
                  <a:lin ang="5400000" scaled="0"/>
                </a:gradFill>
              </a:rPr>
              <a:t>Upgrade, Migration and Deployment</a:t>
            </a:r>
            <a:endParaRPr lang="en-US" sz="2400" dirty="0">
              <a:gradFill>
                <a:gsLst>
                  <a:gs pos="2917">
                    <a:schemeClr val="tx1"/>
                  </a:gs>
                  <a:gs pos="30000">
                    <a:schemeClr val="tx1"/>
                  </a:gs>
                </a:gsLst>
                <a:lin ang="5400000" scaled="0"/>
              </a:gradFill>
            </a:endParaRPr>
          </a:p>
        </p:txBody>
      </p:sp>
      <p:sp>
        <p:nvSpPr>
          <p:cNvPr id="9" name="TextBox 8">
            <a:extLst>
              <a:ext uri="{FF2B5EF4-FFF2-40B4-BE49-F238E27FC236}">
                <a16:creationId xmlns:a16="http://schemas.microsoft.com/office/drawing/2014/main" id="{7EAF7FF4-6BBC-4F37-ADBD-A3444ADB4481}"/>
              </a:ext>
            </a:extLst>
          </p:cNvPr>
          <p:cNvSpPr txBox="1"/>
          <p:nvPr/>
        </p:nvSpPr>
        <p:spPr>
          <a:xfrm>
            <a:off x="1011261" y="3506868"/>
            <a:ext cx="6409678" cy="627864"/>
          </a:xfrm>
          <a:prstGeom prst="rect">
            <a:avLst/>
          </a:prstGeom>
          <a:noFill/>
        </p:spPr>
        <p:txBody>
          <a:bodyPr wrap="square" lIns="182880" tIns="146304" rIns="182880" bIns="146304" rtlCol="0">
            <a:spAutoFit/>
          </a:bodyPr>
          <a:lstStyle/>
          <a:p>
            <a:pPr marL="342900" indent="-342900">
              <a:lnSpc>
                <a:spcPct val="90000"/>
              </a:lnSpc>
              <a:spcAft>
                <a:spcPts val="600"/>
              </a:spcAft>
              <a:buFont typeface="Arial" panose="020B0604020202020204" pitchFamily="34" charset="0"/>
              <a:buChar char="•"/>
            </a:pPr>
            <a:r>
              <a:rPr lang="en-US" sz="2400" dirty="0" err="1">
                <a:gradFill>
                  <a:gsLst>
                    <a:gs pos="2917">
                      <a:schemeClr val="tx1"/>
                    </a:gs>
                    <a:gs pos="30000">
                      <a:schemeClr val="tx1"/>
                    </a:gs>
                  </a:gsLst>
                  <a:lin ang="5400000" scaled="0"/>
                </a:gradFill>
              </a:rPr>
              <a:t>Security and Compliance</a:t>
            </a:r>
            <a:endParaRPr lang="en-US" sz="2400" dirty="0">
              <a:gradFill>
                <a:gsLst>
                  <a:gs pos="2917">
                    <a:schemeClr val="tx1"/>
                  </a:gs>
                  <a:gs pos="30000">
                    <a:schemeClr val="tx1"/>
                  </a:gs>
                </a:gsLst>
                <a:lin ang="5400000" scaled="0"/>
              </a:gradFill>
            </a:endParaRPr>
          </a:p>
        </p:txBody>
      </p:sp>
      <p:sp>
        <p:nvSpPr>
          <p:cNvPr id="10" name="TextBox 9">
            <a:extLst>
              <a:ext uri="{FF2B5EF4-FFF2-40B4-BE49-F238E27FC236}">
                <a16:creationId xmlns:a16="http://schemas.microsoft.com/office/drawing/2014/main" id="{09111401-57D8-49A1-878F-7E3CDD5CBF00}"/>
              </a:ext>
            </a:extLst>
          </p:cNvPr>
          <p:cNvSpPr txBox="1"/>
          <p:nvPr/>
        </p:nvSpPr>
        <p:spPr>
          <a:xfrm>
            <a:off x="1011261" y="4825422"/>
            <a:ext cx="6409678" cy="627864"/>
          </a:xfrm>
          <a:prstGeom prst="rect">
            <a:avLst/>
          </a:prstGeom>
          <a:noFill/>
        </p:spPr>
        <p:txBody>
          <a:bodyPr wrap="square" lIns="182880" tIns="146304" rIns="182880" bIns="146304" rtlCol="0">
            <a:spAutoFit/>
          </a:bodyPr>
          <a:lstStyle/>
          <a:p>
            <a:pPr marL="342900" indent="-342900">
              <a:lnSpc>
                <a:spcPct val="90000"/>
              </a:lnSpc>
              <a:spcAft>
                <a:spcPts val="600"/>
              </a:spcAft>
              <a:buFont typeface="Arial" panose="020B0604020202020204" pitchFamily="34" charset="0"/>
              <a:buChar char="•"/>
            </a:pPr>
            <a:r>
              <a:rPr lang="en-US" sz="2400" dirty="0" err="1">
                <a:gradFill>
                  <a:gsLst>
                    <a:gs pos="2917">
                      <a:schemeClr val="tx1"/>
                    </a:gs>
                    <a:gs pos="30000">
                      <a:schemeClr val="tx1"/>
                    </a:gs>
                  </a:gsLst>
                  <a:lin ang="5400000" scaled="0"/>
                </a:gradFill>
              </a:rPr>
              <a:t>Review the build number of the SQL Server instance.</a:t>
            </a:r>
            <a:endParaRPr lang="en-US" sz="2400" dirty="0">
              <a:gradFill>
                <a:gsLst>
                  <a:gs pos="2917">
                    <a:schemeClr val="tx1"/>
                  </a:gs>
                  <a:gs pos="30000">
                    <a:schemeClr val="tx1"/>
                  </a:gs>
                </a:gsLst>
                <a:lin ang="5400000" scaled="0"/>
              </a:gradFill>
            </a:endParaRPr>
          </a:p>
        </p:txBody>
      </p:sp>
      <p:sp>
        <p:nvSpPr>
          <p:cNvPr id="11" name="TextBox 10">
            <a:extLst>
              <a:ext uri="{FF2B5EF4-FFF2-40B4-BE49-F238E27FC236}">
                <a16:creationId xmlns:a16="http://schemas.microsoft.com/office/drawing/2014/main" id="{2FE67B10-FED4-45EA-A5D2-A0EBA829881F}"/>
              </a:ext>
            </a:extLst>
          </p:cNvPr>
          <p:cNvSpPr txBox="1"/>
          <p:nvPr/>
        </p:nvSpPr>
        <p:spPr>
          <a:xfrm>
            <a:off x="-794" y="6366661"/>
            <a:ext cx="5033639" cy="627864"/>
          </a:xfrm>
          <a:prstGeom prst="rect">
            <a:avLst/>
          </a:prstGeom>
          <a:noFill/>
        </p:spPr>
        <p:txBody>
          <a:bodyPr wrap="square" lIns="182880" tIns="146304" rIns="182880" bIns="146304" rtlCol="0">
            <a:spAutoFit/>
          </a:bodyPr>
          <a:lstStyle/>
          <a:p>
            <a:pPr>
              <a:lnSpc>
                <a:spcPct val="90000"/>
              </a:lnSpc>
              <a:spcAft>
                <a:spcPts val="600"/>
              </a:spcAft>
            </a:pPr>
            <a:r>
              <a:rPr lang="en-US" sz="2400" dirty="0" err="1">
                <a:gradFill>
                  <a:gsLst>
                    <a:gs pos="2917">
                      <a:schemeClr val="tx1"/>
                    </a:gs>
                    <a:gs pos="30000">
                      <a:schemeClr val="tx1"/>
                    </a:gs>
                  </a:gsLst>
                  <a:lin ang="5400000" scaled="0"/>
                </a:gradFill>
              </a:rPr>
              <a:t/>
            </a:r>
            <a:endParaRPr lang="en-US" sz="2400" dirty="0">
              <a:gradFill>
                <a:gsLst>
                  <a:gs pos="2917">
                    <a:schemeClr val="tx1"/>
                  </a:gs>
                  <a:gs pos="30000">
                    <a:schemeClr val="tx1"/>
                  </a:gs>
                </a:gsLst>
                <a:lin ang="5400000" scaled="0"/>
              </a:gradFill>
            </a:endParaRPr>
          </a:p>
        </p:txBody>
      </p:sp>
    </p:spTree>
    <p:extLst>
      <p:ext uri="{BB962C8B-B14F-4D97-AF65-F5344CB8AC3E}">
        <p14:creationId xmlns:p14="http://schemas.microsoft.com/office/powerpoint/2010/main" val="2616381252"/>
      </p:ext>
    </p:extLst>
  </p:cSld>
  <p:clrMapOvr>
    <a:masterClrMapping/>
  </p:clrMapOvr>
  <p:transition>
    <p:fade/>
  </p:transition>
</p:sld>
</file>

<file path=ppt/slides/slide4.xml><?xml version="1.0" encoding="utf-8"?>
<p:sld xmlns:a16="http://schemas.microsoft.com/office/drawing/2014/main" xmlns:p14="http://schemas.microsoft.com/office/powerpoint/2010/main" xmlns:c="http://schemas.openxmlformats.org/drawingml/2006/chart"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76D92124-49ED-48CD-8B78-C0D68732C9B0}"/>
              </a:ext>
            </a:extLst>
          </p:cNvPr>
          <p:cNvSpPr>
            <a:spLocks noGrp="1"/>
          </p:cNvSpPr>
          <p:nvPr>
            <p:ph type="title"/>
          </p:nvPr>
        </p:nvSpPr>
        <p:spPr/>
        <p:txBody>
          <a:bodyPr/>
          <a:lstStyle/>
          <a:p>
            <a:r>
              <a:rPr lang="en-US" dirty="0" err="1"/>
              <a:t>Security and Compliance</a:t>
            </a:r>
            <a:endParaRPr lang="en-US" dirty="0"/>
          </a:p>
        </p:txBody>
      </p:sp>
      <p:graphicFrame>
        <p:nvGraphicFramePr>
          <p:cNvPr id="6" name="Chart 5">
            <a:extLst>
              <a:ext uri="{FF2B5EF4-FFF2-40B4-BE49-F238E27FC236}">
                <a16:creationId xmlns:a16="http://schemas.microsoft.com/office/drawing/2014/main" id="{B12BC686-2AC4-41B1-9E0B-08A139B942AD}"/>
              </a:ext>
            </a:extLst>
          </p:cNvPr>
          <p:cNvGraphicFramePr/>
          <p:nvPr>
            <p:extLst>
              <p:ext uri="{D42A27DB-BD31-4B8C-83A1-F6EECF244321}">
                <p14:modId xmlns:p14="http://schemas.microsoft.com/office/powerpoint/2010/main" val="1159516303"/>
              </p:ext>
            </p:extLst>
          </p:nvPr>
        </p:nvGraphicFramePr>
        <p:xfrm>
          <a:off x="-794" y="1002865"/>
          <a:ext cx="4414427" cy="5363797"/>
        </p:xfrm>
        <a:graphic>
          <a:graphicData uri="http://schemas.openxmlformats.org/drawingml/2006/chart">
            <c:chart xmlns:c="http://schemas.openxmlformats.org/drawingml/2006/chart" xmlns:r="http://schemas.openxmlformats.org/officeDocument/2006/relationships" r:id="rId3"/>
          </a:graphicData>
        </a:graphic>
      </p:graphicFrame>
      <p:sp>
        <p:nvSpPr>
          <p:cNvPr id="7" name="TextBox 6">
            <a:extLst>
              <a:ext uri="{FF2B5EF4-FFF2-40B4-BE49-F238E27FC236}">
                <a16:creationId xmlns:a16="http://schemas.microsoft.com/office/drawing/2014/main" id="{5896B882-54F3-4B58-8B56-93D20371EDC4}"/>
              </a:ext>
            </a:extLst>
          </p:cNvPr>
          <p:cNvSpPr txBox="1"/>
          <p:nvPr/>
        </p:nvSpPr>
        <p:spPr>
          <a:xfrm>
            <a:off x="1641372" y="2388944"/>
            <a:ext cx="1295400" cy="2920800"/>
          </a:xfrm>
          <a:prstGeom prst="rect">
            <a:avLst/>
          </a:prstGeom>
          <a:noFill/>
        </p:spPr>
        <p:txBody>
          <a:bodyPr wrap="square" lIns="182880" tIns="146304" rIns="182880" bIns="146304" rtlCol="0">
            <a:spAutoFit/>
          </a:bodyPr>
          <a:lstStyle/>
          <a:p>
            <a:pPr algn="ctr">
              <a:lnSpc>
                <a:spcPct val="90000"/>
              </a:lnSpc>
              <a:spcAft>
                <a:spcPts val="600"/>
              </a:spcAft>
            </a:pPr>
            <a:r>
              <a:rPr lang="en-US" sz="2800" b="1" dirty="0" err="1">
                <a:gradFill>
                  <a:gsLst>
                    <a:gs pos="2917">
                      <a:schemeClr val="tx1"/>
                    </a:gs>
                    <a:gs pos="30000">
                      <a:schemeClr val="tx1"/>
                    </a:gs>
                  </a:gsLst>
                  <a:lin ang="5400000" scaled="0"/>
                </a:gradFill>
              </a:rPr>
              <a:t>68</a:t>
            </a:r>
            <a:r>
              <a:rPr lang="en-US" sz="2800" b="1" dirty="0">
                <a:gradFill>
                  <a:gsLst>
                    <a:gs pos="2917">
                      <a:schemeClr val="tx1"/>
                    </a:gs>
                    <a:gs pos="30000">
                      <a:schemeClr val="tx1"/>
                    </a:gs>
                  </a:gsLst>
                  <a:lin ang="5400000" scaled="0"/>
                </a:gradFill>
              </a:rPr>
              <a:t>%</a:t>
            </a:r>
          </a:p>
          <a:p>
            <a:pPr algn="ctr">
              <a:lnSpc>
                <a:spcPct val="90000"/>
              </a:lnSpc>
              <a:spcAft>
                <a:spcPts val="600"/>
              </a:spcAft>
            </a:pPr>
            <a:r>
              <a:rPr lang="en-US" sz="1600" b="1" dirty="0">
                <a:gradFill>
                  <a:gsLst>
                    <a:gs pos="2917">
                      <a:schemeClr val="tx1"/>
                    </a:gs>
                    <a:gs pos="30000">
                      <a:schemeClr val="tx1"/>
                    </a:gs>
                  </a:gsLst>
                  <a:lin ang="5400000" scaled="0"/>
                </a:gradFill>
              </a:rPr>
              <a:t>Passed</a:t>
            </a:r>
          </a:p>
        </p:txBody>
      </p:sp>
      <p:sp>
        <p:nvSpPr>
          <p:cNvPr id="8" name="TextBox 7">
            <a:extLst>
              <a:ext uri="{FF2B5EF4-FFF2-40B4-BE49-F238E27FC236}">
                <a16:creationId xmlns:a16="http://schemas.microsoft.com/office/drawing/2014/main" id="{8FF24D2D-BA31-43BA-9325-A740EEA150A7}"/>
              </a:ext>
            </a:extLst>
          </p:cNvPr>
          <p:cNvSpPr txBox="1"/>
          <p:nvPr/>
        </p:nvSpPr>
        <p:spPr>
          <a:xfrm>
            <a:off x="4033326" y="1412876"/>
            <a:ext cx="7687329" cy="1141851"/>
          </a:xfrm>
          <a:prstGeom prst="rect">
            <a:avLst/>
          </a:prstGeom>
          <a:noFill/>
        </p:spPr>
        <p:txBody>
          <a:bodyPr wrap="square" lIns="182880" tIns="146304" rIns="182880" bIns="146304" rtlCol="0" anchor="t">
            <a:spAutoFit/>
          </a:bodyPr>
          <a:lstStyle/>
          <a:p>
            <a:pPr>
              <a:lnSpc>
                <a:spcPct val="90000"/>
              </a:lnSpc>
              <a:spcAft>
                <a:spcPts val="600"/>
              </a:spcAft>
            </a:pPr>
            <a:r>
              <a:rPr lang="en-US" sz="2000" dirty="0">
                <a:cs typeface="Segoe UI Semilight"/>
              </a:rPr>
              <a:t>Highest Priority Recommendations</a:t>
            </a:r>
          </a:p>
          <a:p>
            <a:pPr marL="285750" indent="-285750">
              <a:lnSpc>
                <a:spcPct val="90000"/>
              </a:lnSpc>
              <a:spcAft>
                <a:spcPts val="600"/>
              </a:spcAft>
              <a:buFont typeface="Arial" panose="020B0604020202020204" pitchFamily="34" charset="0"/>
              <a:buChar char="•"/>
            </a:pPr>
            <a:endParaRPr lang="en-US" sz="1500" dirty="0">
              <a:gradFill>
                <a:gsLst>
                  <a:gs pos="2917">
                    <a:srgbClr val="353535"/>
                  </a:gs>
                  <a:gs pos="30000">
                    <a:srgbClr val="353535"/>
                  </a:gs>
                </a:gsLst>
                <a:lin ang="5400000" scaled="0"/>
              </a:gradFill>
            </a:endParaRPr>
          </a:p>
          <a:p>
            <a:pPr marL="285750" indent="-285750">
              <a:lnSpc>
                <a:spcPct val="90000"/>
              </a:lnSpc>
              <a:spcAft>
                <a:spcPts val="600"/>
              </a:spcAft>
              <a:buFont typeface="Arial" panose="020B0604020202020204" pitchFamily="34" charset="0"/>
              <a:buChar char="•"/>
            </a:pPr>
            <a:r>
              <a:rPr lang="en-US" sz="1500" dirty="0" err="1">
                <a:gradFill>
                  <a:gsLst>
                    <a:gs pos="2917">
                      <a:srgbClr val="353535"/>
                    </a:gs>
                    <a:gs pos="30000">
                      <a:srgbClr val="353535"/>
                    </a:gs>
                  </a:gsLst>
                  <a:lin ang="5400000" scaled="0"/>
                </a:gradFill>
              </a:rPr>
              <a:t>Configure and Enforce the Setting "Windows Firewall: Domain: Firewall state" via GPO
Enable and Enforce the Setting "Turn off Autoplay" via GPO
Configure and Enforce the Setting "Windows Firewall: Public: Firewall state" via GPO
Mitigations missing for speculative execution side-channel vulnerabilities
Avoid using domain administrator accounts to run the SQL Server service.
Configure the Setting "Network security: LAN Manager authentication level" and Enforce via GPO
Enable and Enforce "Microsoft network server: Digitally sign communications (if client agrees)" via GPO
Avoid using the Local System account to run the SQL Server service.
Review the SQL Server Instance configuration settings for ‘CLR enabled’ and configure the value to match the company security policy.
Ensure only essential users are added to the SQL Server instance sysadmin server role.</a:t>
            </a:r>
            <a:endParaRPr lang="en-US" sz="1500" dirty="0">
              <a:gradFill>
                <a:gsLst>
                  <a:gs pos="2917">
                    <a:srgbClr val="353535"/>
                  </a:gs>
                  <a:gs pos="30000">
                    <a:srgbClr val="353535"/>
                  </a:gs>
                </a:gsLst>
                <a:lin ang="5400000" scaled="0"/>
              </a:gradFill>
            </a:endParaRPr>
          </a:p>
        </p:txBody>
      </p:sp>
      <p:sp>
        <p:nvSpPr>
          <p:cNvPr id="10" name="TextBox 9">
            <a:extLst>
              <a:ext uri="{FF2B5EF4-FFF2-40B4-BE49-F238E27FC236}">
                <a16:creationId xmlns:a16="http://schemas.microsoft.com/office/drawing/2014/main" id="{29823A2C-4914-4D81-B40E-6F0BE35DE6F2}"/>
              </a:ext>
            </a:extLst>
          </p:cNvPr>
          <p:cNvSpPr txBox="1"/>
          <p:nvPr/>
        </p:nvSpPr>
        <p:spPr>
          <a:xfrm>
            <a:off x="-794" y="6366661"/>
            <a:ext cx="5033639" cy="627864"/>
          </a:xfrm>
          <a:prstGeom prst="rect">
            <a:avLst/>
          </a:prstGeom>
          <a:noFill/>
        </p:spPr>
        <p:txBody>
          <a:bodyPr wrap="square" lIns="182880" tIns="146304" rIns="182880" bIns="146304" rtlCol="0">
            <a:spAutoFit/>
          </a:bodyPr>
          <a:lstStyle/>
          <a:p>
            <a:pPr>
              <a:lnSpc>
                <a:spcPct val="90000"/>
              </a:lnSpc>
              <a:spcAft>
                <a:spcPts val="600"/>
              </a:spcAft>
            </a:pPr>
            <a:r>
              <a:rPr lang="en-US" sz="2400" dirty="0" err="1">
                <a:gradFill>
                  <a:gsLst>
                    <a:gs pos="2917">
                      <a:schemeClr val="tx1"/>
                    </a:gs>
                    <a:gs pos="30000">
                      <a:schemeClr val="tx1"/>
                    </a:gs>
                  </a:gsLst>
                  <a:lin ang="5400000" scaled="0"/>
                </a:gradFill>
              </a:rPr>
              <a:t/>
            </a:r>
            <a:endParaRPr lang="en-US" sz="2400" dirty="0">
              <a:gradFill>
                <a:gsLst>
                  <a:gs pos="2917">
                    <a:schemeClr val="tx1"/>
                  </a:gs>
                  <a:gs pos="30000">
                    <a:schemeClr val="tx1"/>
                  </a:gs>
                </a:gsLst>
                <a:lin ang="5400000" scaled="0"/>
              </a:gradFill>
            </a:endParaRPr>
          </a:p>
        </p:txBody>
      </p:sp>
    </p:spTree>
    <p:extLst>
      <p:ext uri="{BB962C8B-B14F-4D97-AF65-F5344CB8AC3E}">
        <p14:creationId xmlns:p14="http://schemas.microsoft.com/office/powerpoint/2010/main" val="3310587962"/>
      </p:ext>
    </p:extLst>
  </p:cSld>
  <p:clrMapOvr>
    <a:masterClrMapping/>
  </p:clrMapOvr>
  <p:transition>
    <p:fade/>
  </p:transition>
</p:sld>
</file>

<file path=ppt/slides/slide5.xml><?xml version="1.0" encoding="utf-8"?>
<p:sld xmlns:a16="http://schemas.microsoft.com/office/drawing/2014/main" xmlns:p14="http://schemas.microsoft.com/office/powerpoint/2010/main" xmlns:c="http://schemas.openxmlformats.org/drawingml/2006/chart"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76D92124-49ED-48CD-8B78-C0D68732C9B0}"/>
              </a:ext>
            </a:extLst>
          </p:cNvPr>
          <p:cNvSpPr>
            <a:spLocks noGrp="1"/>
          </p:cNvSpPr>
          <p:nvPr>
            <p:ph type="title"/>
          </p:nvPr>
        </p:nvSpPr>
        <p:spPr/>
        <p:txBody>
          <a:bodyPr/>
          <a:lstStyle/>
          <a:p>
            <a:r>
              <a:rPr lang="en-US" dirty="0" err="1"/>
              <a:t>Operations and Monitoring</a:t>
            </a:r>
            <a:endParaRPr lang="en-US" dirty="0"/>
          </a:p>
        </p:txBody>
      </p:sp>
      <p:graphicFrame>
        <p:nvGraphicFramePr>
          <p:cNvPr id="6" name="Chart 5">
            <a:extLst>
              <a:ext uri="{FF2B5EF4-FFF2-40B4-BE49-F238E27FC236}">
                <a16:creationId xmlns:a16="http://schemas.microsoft.com/office/drawing/2014/main" id="{B12BC686-2AC4-41B1-9E0B-08A139B942AD}"/>
              </a:ext>
            </a:extLst>
          </p:cNvPr>
          <p:cNvGraphicFramePr/>
          <p:nvPr>
            <p:extLst>
              <p:ext uri="{D42A27DB-BD31-4B8C-83A1-F6EECF244321}">
                <p14:modId xmlns:p14="http://schemas.microsoft.com/office/powerpoint/2010/main" val="1159516303"/>
              </p:ext>
            </p:extLst>
          </p:nvPr>
        </p:nvGraphicFramePr>
        <p:xfrm>
          <a:off x="-794" y="1002865"/>
          <a:ext cx="4414427" cy="5363797"/>
        </p:xfrm>
        <a:graphic>
          <a:graphicData uri="http://schemas.openxmlformats.org/drawingml/2006/chart">
            <c:chart xmlns:c="http://schemas.openxmlformats.org/drawingml/2006/chart" xmlns:r="http://schemas.openxmlformats.org/officeDocument/2006/relationships" r:id="rId3"/>
          </a:graphicData>
        </a:graphic>
      </p:graphicFrame>
      <p:sp>
        <p:nvSpPr>
          <p:cNvPr id="7" name="TextBox 6">
            <a:extLst>
              <a:ext uri="{FF2B5EF4-FFF2-40B4-BE49-F238E27FC236}">
                <a16:creationId xmlns:a16="http://schemas.microsoft.com/office/drawing/2014/main" id="{5896B882-54F3-4B58-8B56-93D20371EDC4}"/>
              </a:ext>
            </a:extLst>
          </p:cNvPr>
          <p:cNvSpPr txBox="1"/>
          <p:nvPr/>
        </p:nvSpPr>
        <p:spPr>
          <a:xfrm>
            <a:off x="1641372" y="2388944"/>
            <a:ext cx="1295400" cy="2920800"/>
          </a:xfrm>
          <a:prstGeom prst="rect">
            <a:avLst/>
          </a:prstGeom>
          <a:noFill/>
        </p:spPr>
        <p:txBody>
          <a:bodyPr wrap="square" lIns="182880" tIns="146304" rIns="182880" bIns="146304" rtlCol="0">
            <a:spAutoFit/>
          </a:bodyPr>
          <a:lstStyle/>
          <a:p>
            <a:pPr algn="ctr">
              <a:lnSpc>
                <a:spcPct val="90000"/>
              </a:lnSpc>
              <a:spcAft>
                <a:spcPts val="600"/>
              </a:spcAft>
            </a:pPr>
            <a:r>
              <a:rPr lang="en-US" sz="2800" b="1" dirty="0" err="1">
                <a:gradFill>
                  <a:gsLst>
                    <a:gs pos="2917">
                      <a:schemeClr val="tx1"/>
                    </a:gs>
                    <a:gs pos="30000">
                      <a:schemeClr val="tx1"/>
                    </a:gs>
                  </a:gsLst>
                  <a:lin ang="5400000" scaled="0"/>
                </a:gradFill>
              </a:rPr>
              <a:t>77</a:t>
            </a:r>
            <a:r>
              <a:rPr lang="en-US" sz="2800" b="1" dirty="0">
                <a:gradFill>
                  <a:gsLst>
                    <a:gs pos="2917">
                      <a:schemeClr val="tx1"/>
                    </a:gs>
                    <a:gs pos="30000">
                      <a:schemeClr val="tx1"/>
                    </a:gs>
                  </a:gsLst>
                  <a:lin ang="5400000" scaled="0"/>
                </a:gradFill>
              </a:rPr>
              <a:t>%</a:t>
            </a:r>
          </a:p>
          <a:p>
            <a:pPr algn="ctr">
              <a:lnSpc>
                <a:spcPct val="90000"/>
              </a:lnSpc>
              <a:spcAft>
                <a:spcPts val="600"/>
              </a:spcAft>
            </a:pPr>
            <a:r>
              <a:rPr lang="en-US" sz="1600" b="1" dirty="0">
                <a:gradFill>
                  <a:gsLst>
                    <a:gs pos="2917">
                      <a:schemeClr val="tx1"/>
                    </a:gs>
                    <a:gs pos="30000">
                      <a:schemeClr val="tx1"/>
                    </a:gs>
                  </a:gsLst>
                  <a:lin ang="5400000" scaled="0"/>
                </a:gradFill>
              </a:rPr>
              <a:t>Passed</a:t>
            </a:r>
          </a:p>
        </p:txBody>
      </p:sp>
      <p:sp>
        <p:nvSpPr>
          <p:cNvPr id="8" name="TextBox 7">
            <a:extLst>
              <a:ext uri="{FF2B5EF4-FFF2-40B4-BE49-F238E27FC236}">
                <a16:creationId xmlns:a16="http://schemas.microsoft.com/office/drawing/2014/main" id="{8FF24D2D-BA31-43BA-9325-A740EEA150A7}"/>
              </a:ext>
            </a:extLst>
          </p:cNvPr>
          <p:cNvSpPr txBox="1"/>
          <p:nvPr/>
        </p:nvSpPr>
        <p:spPr>
          <a:xfrm>
            <a:off x="4033326" y="1412876"/>
            <a:ext cx="7687329" cy="1141851"/>
          </a:xfrm>
          <a:prstGeom prst="rect">
            <a:avLst/>
          </a:prstGeom>
          <a:noFill/>
        </p:spPr>
        <p:txBody>
          <a:bodyPr wrap="square" lIns="182880" tIns="146304" rIns="182880" bIns="146304" rtlCol="0" anchor="t">
            <a:spAutoFit/>
          </a:bodyPr>
          <a:lstStyle/>
          <a:p>
            <a:pPr>
              <a:lnSpc>
                <a:spcPct val="90000"/>
              </a:lnSpc>
              <a:spcAft>
                <a:spcPts val="600"/>
              </a:spcAft>
            </a:pPr>
            <a:r>
              <a:rPr lang="en-US" sz="2000" dirty="0">
                <a:cs typeface="Segoe UI Semilight"/>
              </a:rPr>
              <a:t>Highest Priority Recommendations</a:t>
            </a:r>
          </a:p>
          <a:p>
            <a:pPr marL="285750" indent="-285750">
              <a:lnSpc>
                <a:spcPct val="90000"/>
              </a:lnSpc>
              <a:spcAft>
                <a:spcPts val="600"/>
              </a:spcAft>
              <a:buFont typeface="Arial" panose="020B0604020202020204" pitchFamily="34" charset="0"/>
              <a:buChar char="•"/>
            </a:pPr>
            <a:endParaRPr lang="en-US" sz="1500" dirty="0">
              <a:gradFill>
                <a:gsLst>
                  <a:gs pos="2917">
                    <a:srgbClr val="353535"/>
                  </a:gs>
                  <a:gs pos="30000">
                    <a:srgbClr val="353535"/>
                  </a:gs>
                </a:gsLst>
                <a:lin ang="5400000" scaled="0"/>
              </a:gradFill>
            </a:endParaRPr>
          </a:p>
          <a:p>
            <a:pPr marL="285750" indent="-285750">
              <a:lnSpc>
                <a:spcPct val="90000"/>
              </a:lnSpc>
              <a:spcAft>
                <a:spcPts val="600"/>
              </a:spcAft>
              <a:buFont typeface="Arial" panose="020B0604020202020204" pitchFamily="34" charset="0"/>
              <a:buChar char="•"/>
            </a:pPr>
            <a:r>
              <a:rPr lang="en-US" sz="1500" dirty="0" err="1">
                <a:gradFill>
                  <a:gsLst>
                    <a:gs pos="2917">
                      <a:srgbClr val="353535"/>
                    </a:gs>
                    <a:gs pos="30000">
                      <a:srgbClr val="353535"/>
                    </a:gs>
                  </a:gsLst>
                  <a:lin ang="5400000" scaled="0"/>
                </a:gradFill>
              </a:rPr>
              <a:t>Create a schedule to run DBCC CHECKDB regularly.
Review the auto grow increment setting for databases on the SQL Server instance.
Configure Auditing for Account Logon: Credential Validation
Configure Auditing for Detailed Tracking: Audit PNP Activity
Configure Auditing for Account Management: User Account Management
Configure Auditing for Detailed Tracking: Audit Process Creation
Configure Auditing for Logon-Logoff: Audit Account Lockout
Configure Auditing for Object Access: Audit Detailed File Share
Configure Auditing for Logon-Logoff: Audit Group Membership
Configure Auditing for Logon-Logoff: Audit Other Logon/Logoff Events</a:t>
            </a:r>
            <a:endParaRPr lang="en-US" sz="1500" dirty="0">
              <a:gradFill>
                <a:gsLst>
                  <a:gs pos="2917">
                    <a:srgbClr val="353535"/>
                  </a:gs>
                  <a:gs pos="30000">
                    <a:srgbClr val="353535"/>
                  </a:gs>
                </a:gsLst>
                <a:lin ang="5400000" scaled="0"/>
              </a:gradFill>
            </a:endParaRPr>
          </a:p>
        </p:txBody>
      </p:sp>
      <p:sp>
        <p:nvSpPr>
          <p:cNvPr id="10" name="TextBox 9">
            <a:extLst>
              <a:ext uri="{FF2B5EF4-FFF2-40B4-BE49-F238E27FC236}">
                <a16:creationId xmlns:a16="http://schemas.microsoft.com/office/drawing/2014/main" id="{29823A2C-4914-4D81-B40E-6F0BE35DE6F2}"/>
              </a:ext>
            </a:extLst>
          </p:cNvPr>
          <p:cNvSpPr txBox="1"/>
          <p:nvPr/>
        </p:nvSpPr>
        <p:spPr>
          <a:xfrm>
            <a:off x="-794" y="6366661"/>
            <a:ext cx="5033639" cy="627864"/>
          </a:xfrm>
          <a:prstGeom prst="rect">
            <a:avLst/>
          </a:prstGeom>
          <a:noFill/>
        </p:spPr>
        <p:txBody>
          <a:bodyPr wrap="square" lIns="182880" tIns="146304" rIns="182880" bIns="146304" rtlCol="0">
            <a:spAutoFit/>
          </a:bodyPr>
          <a:lstStyle/>
          <a:p>
            <a:pPr>
              <a:lnSpc>
                <a:spcPct val="90000"/>
              </a:lnSpc>
              <a:spcAft>
                <a:spcPts val="600"/>
              </a:spcAft>
            </a:pPr>
            <a:r>
              <a:rPr lang="en-US" sz="2400" dirty="0" err="1">
                <a:gradFill>
                  <a:gsLst>
                    <a:gs pos="2917">
                      <a:schemeClr val="tx1"/>
                    </a:gs>
                    <a:gs pos="30000">
                      <a:schemeClr val="tx1"/>
                    </a:gs>
                  </a:gsLst>
                  <a:lin ang="5400000" scaled="0"/>
                </a:gradFill>
              </a:rPr>
              <a:t/>
            </a:r>
            <a:endParaRPr lang="en-US" sz="2400" dirty="0">
              <a:gradFill>
                <a:gsLst>
                  <a:gs pos="2917">
                    <a:schemeClr val="tx1"/>
                  </a:gs>
                  <a:gs pos="30000">
                    <a:schemeClr val="tx1"/>
                  </a:gs>
                </a:gsLst>
                <a:lin ang="5400000" scaled="0"/>
              </a:gradFill>
            </a:endParaRPr>
          </a:p>
        </p:txBody>
      </p:sp>
    </p:spTree>
    <p:extLst>
      <p:ext uri="{BB962C8B-B14F-4D97-AF65-F5344CB8AC3E}">
        <p14:creationId xmlns:p14="http://schemas.microsoft.com/office/powerpoint/2010/main" val="3310587962"/>
      </p:ext>
    </p:extLst>
  </p:cSld>
  <p:clrMapOvr>
    <a:masterClrMapping/>
  </p:clrMapOvr>
  <p:transition>
    <p:fade/>
  </p:transition>
</p:sld>
</file>

<file path=ppt/slides/slide6.xml><?xml version="1.0" encoding="utf-8"?>
<p:sld xmlns:a16="http://schemas.microsoft.com/office/drawing/2014/main" xmlns:p14="http://schemas.microsoft.com/office/powerpoint/2010/main" xmlns:c="http://schemas.openxmlformats.org/drawingml/2006/chart"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76D92124-49ED-48CD-8B78-C0D68732C9B0}"/>
              </a:ext>
            </a:extLst>
          </p:cNvPr>
          <p:cNvSpPr>
            <a:spLocks noGrp="1"/>
          </p:cNvSpPr>
          <p:nvPr>
            <p:ph type="title"/>
          </p:nvPr>
        </p:nvSpPr>
        <p:spPr/>
        <p:txBody>
          <a:bodyPr/>
          <a:lstStyle/>
          <a:p>
            <a:r>
              <a:rPr lang="en-US" dirty="0" err="1"/>
              <a:t>Performance and Scalability</a:t>
            </a:r>
            <a:endParaRPr lang="en-US" dirty="0"/>
          </a:p>
        </p:txBody>
      </p:sp>
      <p:graphicFrame>
        <p:nvGraphicFramePr>
          <p:cNvPr id="6" name="Chart 5">
            <a:extLst>
              <a:ext uri="{FF2B5EF4-FFF2-40B4-BE49-F238E27FC236}">
                <a16:creationId xmlns:a16="http://schemas.microsoft.com/office/drawing/2014/main" id="{B12BC686-2AC4-41B1-9E0B-08A139B942AD}"/>
              </a:ext>
            </a:extLst>
          </p:cNvPr>
          <p:cNvGraphicFramePr/>
          <p:nvPr>
            <p:extLst>
              <p:ext uri="{D42A27DB-BD31-4B8C-83A1-F6EECF244321}">
                <p14:modId xmlns:p14="http://schemas.microsoft.com/office/powerpoint/2010/main" val="1159516303"/>
              </p:ext>
            </p:extLst>
          </p:nvPr>
        </p:nvGraphicFramePr>
        <p:xfrm>
          <a:off x="-794" y="1002865"/>
          <a:ext cx="4414427" cy="5363797"/>
        </p:xfrm>
        <a:graphic>
          <a:graphicData uri="http://schemas.openxmlformats.org/drawingml/2006/chart">
            <c:chart xmlns:c="http://schemas.openxmlformats.org/drawingml/2006/chart" xmlns:r="http://schemas.openxmlformats.org/officeDocument/2006/relationships" r:id="rId3"/>
          </a:graphicData>
        </a:graphic>
      </p:graphicFrame>
      <p:sp>
        <p:nvSpPr>
          <p:cNvPr id="7" name="TextBox 6">
            <a:extLst>
              <a:ext uri="{FF2B5EF4-FFF2-40B4-BE49-F238E27FC236}">
                <a16:creationId xmlns:a16="http://schemas.microsoft.com/office/drawing/2014/main" id="{5896B882-54F3-4B58-8B56-93D20371EDC4}"/>
              </a:ext>
            </a:extLst>
          </p:cNvPr>
          <p:cNvSpPr txBox="1"/>
          <p:nvPr/>
        </p:nvSpPr>
        <p:spPr>
          <a:xfrm>
            <a:off x="1641372" y="2388944"/>
            <a:ext cx="1295400" cy="2920800"/>
          </a:xfrm>
          <a:prstGeom prst="rect">
            <a:avLst/>
          </a:prstGeom>
          <a:noFill/>
        </p:spPr>
        <p:txBody>
          <a:bodyPr wrap="square" lIns="182880" tIns="146304" rIns="182880" bIns="146304" rtlCol="0">
            <a:spAutoFit/>
          </a:bodyPr>
          <a:lstStyle/>
          <a:p>
            <a:pPr algn="ctr">
              <a:lnSpc>
                <a:spcPct val="90000"/>
              </a:lnSpc>
              <a:spcAft>
                <a:spcPts val="600"/>
              </a:spcAft>
            </a:pPr>
            <a:r>
              <a:rPr lang="en-US" sz="2800" b="1" dirty="0" err="1">
                <a:gradFill>
                  <a:gsLst>
                    <a:gs pos="2917">
                      <a:schemeClr val="tx1"/>
                    </a:gs>
                    <a:gs pos="30000">
                      <a:schemeClr val="tx1"/>
                    </a:gs>
                  </a:gsLst>
                  <a:lin ang="5400000" scaled="0"/>
                </a:gradFill>
              </a:rPr>
              <a:t>90</a:t>
            </a:r>
            <a:r>
              <a:rPr lang="en-US" sz="2800" b="1" dirty="0">
                <a:gradFill>
                  <a:gsLst>
                    <a:gs pos="2917">
                      <a:schemeClr val="tx1"/>
                    </a:gs>
                    <a:gs pos="30000">
                      <a:schemeClr val="tx1"/>
                    </a:gs>
                  </a:gsLst>
                  <a:lin ang="5400000" scaled="0"/>
                </a:gradFill>
              </a:rPr>
              <a:t>%</a:t>
            </a:r>
          </a:p>
          <a:p>
            <a:pPr algn="ctr">
              <a:lnSpc>
                <a:spcPct val="90000"/>
              </a:lnSpc>
              <a:spcAft>
                <a:spcPts val="600"/>
              </a:spcAft>
            </a:pPr>
            <a:r>
              <a:rPr lang="en-US" sz="1600" b="1" dirty="0">
                <a:gradFill>
                  <a:gsLst>
                    <a:gs pos="2917">
                      <a:schemeClr val="tx1"/>
                    </a:gs>
                    <a:gs pos="30000">
                      <a:schemeClr val="tx1"/>
                    </a:gs>
                  </a:gsLst>
                  <a:lin ang="5400000" scaled="0"/>
                </a:gradFill>
              </a:rPr>
              <a:t>Passed</a:t>
            </a:r>
          </a:p>
        </p:txBody>
      </p:sp>
      <p:sp>
        <p:nvSpPr>
          <p:cNvPr id="8" name="TextBox 7">
            <a:extLst>
              <a:ext uri="{FF2B5EF4-FFF2-40B4-BE49-F238E27FC236}">
                <a16:creationId xmlns:a16="http://schemas.microsoft.com/office/drawing/2014/main" id="{8FF24D2D-BA31-43BA-9325-A740EEA150A7}"/>
              </a:ext>
            </a:extLst>
          </p:cNvPr>
          <p:cNvSpPr txBox="1"/>
          <p:nvPr/>
        </p:nvSpPr>
        <p:spPr>
          <a:xfrm>
            <a:off x="4033326" y="1412876"/>
            <a:ext cx="7687329" cy="1141851"/>
          </a:xfrm>
          <a:prstGeom prst="rect">
            <a:avLst/>
          </a:prstGeom>
          <a:noFill/>
        </p:spPr>
        <p:txBody>
          <a:bodyPr wrap="square" lIns="182880" tIns="146304" rIns="182880" bIns="146304" rtlCol="0" anchor="t">
            <a:spAutoFit/>
          </a:bodyPr>
          <a:lstStyle/>
          <a:p>
            <a:pPr>
              <a:lnSpc>
                <a:spcPct val="90000"/>
              </a:lnSpc>
              <a:spcAft>
                <a:spcPts val="600"/>
              </a:spcAft>
            </a:pPr>
            <a:r>
              <a:rPr lang="en-US" sz="2000" dirty="0">
                <a:cs typeface="Segoe UI Semilight"/>
              </a:rPr>
              <a:t>Highest Priority Recommendations</a:t>
            </a:r>
          </a:p>
          <a:p>
            <a:pPr marL="285750" indent="-285750">
              <a:lnSpc>
                <a:spcPct val="90000"/>
              </a:lnSpc>
              <a:spcAft>
                <a:spcPts val="600"/>
              </a:spcAft>
              <a:buFont typeface="Arial" panose="020B0604020202020204" pitchFamily="34" charset="0"/>
              <a:buChar char="•"/>
            </a:pPr>
            <a:endParaRPr lang="en-US" sz="1500" dirty="0">
              <a:gradFill>
                <a:gsLst>
                  <a:gs pos="2917">
                    <a:srgbClr val="353535"/>
                  </a:gs>
                  <a:gs pos="30000">
                    <a:srgbClr val="353535"/>
                  </a:gs>
                </a:gsLst>
                <a:lin ang="5400000" scaled="0"/>
              </a:gradFill>
            </a:endParaRPr>
          </a:p>
          <a:p>
            <a:pPr marL="285750" indent="-285750">
              <a:lnSpc>
                <a:spcPct val="90000"/>
              </a:lnSpc>
              <a:spcAft>
                <a:spcPts val="600"/>
              </a:spcAft>
              <a:buFont typeface="Arial" panose="020B0604020202020204" pitchFamily="34" charset="0"/>
              <a:buChar char="•"/>
            </a:pPr>
            <a:r>
              <a:rPr lang="en-US" sz="1500" dirty="0" err="1">
                <a:gradFill>
                  <a:gsLst>
                    <a:gs pos="2917">
                      <a:srgbClr val="353535"/>
                    </a:gs>
                    <a:gs pos="30000">
                      <a:srgbClr val="353535"/>
                    </a:gs>
                  </a:gsLst>
                  <a:lin ang="5400000" scaled="0"/>
                </a:gradFill>
              </a:rPr>
              <a:t>Increase the number of tempdb database files for optimal performance.
Modify auto-growth settings to use a fixed size growth increment of less than 1 GB on data and log files of user databases and the TempDB system database.
Consider updating statistics by using AUTO_UPDATE_STATISTICS and/or UPDATE STATISTICS (T-SQL)
Investigate the SQL Error Log: 3409: Performance counter shared memory setup failed.
Increase the initial size of the tempdb database.
Update the user databases to match the collation of the master and model databases.
Review the SQL Server instance configuration setting for Backup Compression Default and configure the value to match your company policy.
Review the ‘system managed’ page file setting on the Microsoft Windows Server.
Increase the amount of available physical memory investigate for excessive paging file usage or reduce the number of processes on the computer.
Separate tempdb and user database files by placing them on different volumes.</a:t>
            </a:r>
            <a:endParaRPr lang="en-US" sz="1500" dirty="0">
              <a:gradFill>
                <a:gsLst>
                  <a:gs pos="2917">
                    <a:srgbClr val="353535"/>
                  </a:gs>
                  <a:gs pos="30000">
                    <a:srgbClr val="353535"/>
                  </a:gs>
                </a:gsLst>
                <a:lin ang="5400000" scaled="0"/>
              </a:gradFill>
            </a:endParaRPr>
          </a:p>
        </p:txBody>
      </p:sp>
      <p:sp>
        <p:nvSpPr>
          <p:cNvPr id="10" name="TextBox 9">
            <a:extLst>
              <a:ext uri="{FF2B5EF4-FFF2-40B4-BE49-F238E27FC236}">
                <a16:creationId xmlns:a16="http://schemas.microsoft.com/office/drawing/2014/main" id="{29823A2C-4914-4D81-B40E-6F0BE35DE6F2}"/>
              </a:ext>
            </a:extLst>
          </p:cNvPr>
          <p:cNvSpPr txBox="1"/>
          <p:nvPr/>
        </p:nvSpPr>
        <p:spPr>
          <a:xfrm>
            <a:off x="-794" y="6366661"/>
            <a:ext cx="5033639" cy="627864"/>
          </a:xfrm>
          <a:prstGeom prst="rect">
            <a:avLst/>
          </a:prstGeom>
          <a:noFill/>
        </p:spPr>
        <p:txBody>
          <a:bodyPr wrap="square" lIns="182880" tIns="146304" rIns="182880" bIns="146304" rtlCol="0">
            <a:spAutoFit/>
          </a:bodyPr>
          <a:lstStyle/>
          <a:p>
            <a:pPr>
              <a:lnSpc>
                <a:spcPct val="90000"/>
              </a:lnSpc>
              <a:spcAft>
                <a:spcPts val="600"/>
              </a:spcAft>
            </a:pPr>
            <a:r>
              <a:rPr lang="en-US" sz="2400" dirty="0" err="1">
                <a:gradFill>
                  <a:gsLst>
                    <a:gs pos="2917">
                      <a:schemeClr val="tx1"/>
                    </a:gs>
                    <a:gs pos="30000">
                      <a:schemeClr val="tx1"/>
                    </a:gs>
                  </a:gsLst>
                  <a:lin ang="5400000" scaled="0"/>
                </a:gradFill>
              </a:rPr>
              <a:t/>
            </a:r>
            <a:endParaRPr lang="en-US" sz="2400" dirty="0">
              <a:gradFill>
                <a:gsLst>
                  <a:gs pos="2917">
                    <a:schemeClr val="tx1"/>
                  </a:gs>
                  <a:gs pos="30000">
                    <a:schemeClr val="tx1"/>
                  </a:gs>
                </a:gsLst>
                <a:lin ang="5400000" scaled="0"/>
              </a:gradFill>
            </a:endParaRPr>
          </a:p>
        </p:txBody>
      </p:sp>
    </p:spTree>
    <p:extLst>
      <p:ext uri="{BB962C8B-B14F-4D97-AF65-F5344CB8AC3E}">
        <p14:creationId xmlns:p14="http://schemas.microsoft.com/office/powerpoint/2010/main" val="3310587962"/>
      </p:ext>
    </p:extLst>
  </p:cSld>
  <p:clrMapOvr>
    <a:masterClrMapping/>
  </p:clrMapOvr>
  <p:transition>
    <p:fade/>
  </p:transition>
</p:sld>
</file>

<file path=ppt/slides/slide7.xml><?xml version="1.0" encoding="utf-8"?>
<p:sld xmlns:a16="http://schemas.microsoft.com/office/drawing/2014/main" xmlns:p14="http://schemas.microsoft.com/office/powerpoint/2010/main" xmlns:c="http://schemas.openxmlformats.org/drawingml/2006/chart"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76D92124-49ED-48CD-8B78-C0D68732C9B0}"/>
              </a:ext>
            </a:extLst>
          </p:cNvPr>
          <p:cNvSpPr>
            <a:spLocks noGrp="1"/>
          </p:cNvSpPr>
          <p:nvPr>
            <p:ph type="title"/>
          </p:nvPr>
        </p:nvSpPr>
        <p:spPr/>
        <p:txBody>
          <a:bodyPr/>
          <a:lstStyle/>
          <a:p>
            <a:r>
              <a:rPr lang="en-US" dirty="0" err="1"/>
              <a:t>Upgrade, Migration and Deployment</a:t>
            </a:r>
            <a:endParaRPr lang="en-US" dirty="0"/>
          </a:p>
        </p:txBody>
      </p:sp>
      <p:graphicFrame>
        <p:nvGraphicFramePr>
          <p:cNvPr id="6" name="Chart 5">
            <a:extLst>
              <a:ext uri="{FF2B5EF4-FFF2-40B4-BE49-F238E27FC236}">
                <a16:creationId xmlns:a16="http://schemas.microsoft.com/office/drawing/2014/main" id="{B12BC686-2AC4-41B1-9E0B-08A139B942AD}"/>
              </a:ext>
            </a:extLst>
          </p:cNvPr>
          <p:cNvGraphicFramePr/>
          <p:nvPr>
            <p:extLst>
              <p:ext uri="{D42A27DB-BD31-4B8C-83A1-F6EECF244321}">
                <p14:modId xmlns:p14="http://schemas.microsoft.com/office/powerpoint/2010/main" val="1159516303"/>
              </p:ext>
            </p:extLst>
          </p:nvPr>
        </p:nvGraphicFramePr>
        <p:xfrm>
          <a:off x="-794" y="1002865"/>
          <a:ext cx="4414427" cy="5363797"/>
        </p:xfrm>
        <a:graphic>
          <a:graphicData uri="http://schemas.openxmlformats.org/drawingml/2006/chart">
            <c:chart xmlns:c="http://schemas.openxmlformats.org/drawingml/2006/chart" xmlns:r="http://schemas.openxmlformats.org/officeDocument/2006/relationships" r:id="rId3"/>
          </a:graphicData>
        </a:graphic>
      </p:graphicFrame>
      <p:sp>
        <p:nvSpPr>
          <p:cNvPr id="7" name="TextBox 6">
            <a:extLst>
              <a:ext uri="{FF2B5EF4-FFF2-40B4-BE49-F238E27FC236}">
                <a16:creationId xmlns:a16="http://schemas.microsoft.com/office/drawing/2014/main" id="{5896B882-54F3-4B58-8B56-93D20371EDC4}"/>
              </a:ext>
            </a:extLst>
          </p:cNvPr>
          <p:cNvSpPr txBox="1"/>
          <p:nvPr/>
        </p:nvSpPr>
        <p:spPr>
          <a:xfrm>
            <a:off x="1641372" y="2388944"/>
            <a:ext cx="1295400" cy="2920800"/>
          </a:xfrm>
          <a:prstGeom prst="rect">
            <a:avLst/>
          </a:prstGeom>
          <a:noFill/>
        </p:spPr>
        <p:txBody>
          <a:bodyPr wrap="square" lIns="182880" tIns="146304" rIns="182880" bIns="146304" rtlCol="0">
            <a:spAutoFit/>
          </a:bodyPr>
          <a:lstStyle/>
          <a:p>
            <a:pPr algn="ctr">
              <a:lnSpc>
                <a:spcPct val="90000"/>
              </a:lnSpc>
              <a:spcAft>
                <a:spcPts val="600"/>
              </a:spcAft>
            </a:pPr>
            <a:r>
              <a:rPr lang="en-US" sz="2800" b="1" dirty="0" err="1">
                <a:gradFill>
                  <a:gsLst>
                    <a:gs pos="2917">
                      <a:schemeClr val="tx1"/>
                    </a:gs>
                    <a:gs pos="30000">
                      <a:schemeClr val="tx1"/>
                    </a:gs>
                  </a:gsLst>
                  <a:lin ang="5400000" scaled="0"/>
                </a:gradFill>
              </a:rPr>
              <a:t>88</a:t>
            </a:r>
            <a:r>
              <a:rPr lang="en-US" sz="2800" b="1" dirty="0">
                <a:gradFill>
                  <a:gsLst>
                    <a:gs pos="2917">
                      <a:schemeClr val="tx1"/>
                    </a:gs>
                    <a:gs pos="30000">
                      <a:schemeClr val="tx1"/>
                    </a:gs>
                  </a:gsLst>
                  <a:lin ang="5400000" scaled="0"/>
                </a:gradFill>
              </a:rPr>
              <a:t>%</a:t>
            </a:r>
          </a:p>
          <a:p>
            <a:pPr algn="ctr">
              <a:lnSpc>
                <a:spcPct val="90000"/>
              </a:lnSpc>
              <a:spcAft>
                <a:spcPts val="600"/>
              </a:spcAft>
            </a:pPr>
            <a:r>
              <a:rPr lang="en-US" sz="1600" b="1" dirty="0">
                <a:gradFill>
                  <a:gsLst>
                    <a:gs pos="2917">
                      <a:schemeClr val="tx1"/>
                    </a:gs>
                    <a:gs pos="30000">
                      <a:schemeClr val="tx1"/>
                    </a:gs>
                  </a:gsLst>
                  <a:lin ang="5400000" scaled="0"/>
                </a:gradFill>
              </a:rPr>
              <a:t>Passed</a:t>
            </a:r>
          </a:p>
        </p:txBody>
      </p:sp>
      <p:sp>
        <p:nvSpPr>
          <p:cNvPr id="8" name="TextBox 7">
            <a:extLst>
              <a:ext uri="{FF2B5EF4-FFF2-40B4-BE49-F238E27FC236}">
                <a16:creationId xmlns:a16="http://schemas.microsoft.com/office/drawing/2014/main" id="{8FF24D2D-BA31-43BA-9325-A740EEA150A7}"/>
              </a:ext>
            </a:extLst>
          </p:cNvPr>
          <p:cNvSpPr txBox="1"/>
          <p:nvPr/>
        </p:nvSpPr>
        <p:spPr>
          <a:xfrm>
            <a:off x="4033326" y="1412876"/>
            <a:ext cx="7687329" cy="1141851"/>
          </a:xfrm>
          <a:prstGeom prst="rect">
            <a:avLst/>
          </a:prstGeom>
          <a:noFill/>
        </p:spPr>
        <p:txBody>
          <a:bodyPr wrap="square" lIns="182880" tIns="146304" rIns="182880" bIns="146304" rtlCol="0" anchor="t">
            <a:spAutoFit/>
          </a:bodyPr>
          <a:lstStyle/>
          <a:p>
            <a:pPr>
              <a:lnSpc>
                <a:spcPct val="90000"/>
              </a:lnSpc>
              <a:spcAft>
                <a:spcPts val="600"/>
              </a:spcAft>
            </a:pPr>
            <a:r>
              <a:rPr lang="en-US" sz="2000" dirty="0">
                <a:cs typeface="Segoe UI Semilight"/>
              </a:rPr>
              <a:t>Highest Priority Recommendations</a:t>
            </a:r>
          </a:p>
          <a:p>
            <a:pPr marL="285750" indent="-285750">
              <a:lnSpc>
                <a:spcPct val="90000"/>
              </a:lnSpc>
              <a:spcAft>
                <a:spcPts val="600"/>
              </a:spcAft>
              <a:buFont typeface="Arial" panose="020B0604020202020204" pitchFamily="34" charset="0"/>
              <a:buChar char="•"/>
            </a:pPr>
            <a:endParaRPr lang="en-US" sz="1500" dirty="0">
              <a:gradFill>
                <a:gsLst>
                  <a:gs pos="2917">
                    <a:srgbClr val="353535"/>
                  </a:gs>
                  <a:gs pos="30000">
                    <a:srgbClr val="353535"/>
                  </a:gs>
                </a:gsLst>
                <a:lin ang="5400000" scaled="0"/>
              </a:gradFill>
            </a:endParaRPr>
          </a:p>
          <a:p>
            <a:pPr marL="285750" indent="-285750">
              <a:lnSpc>
                <a:spcPct val="90000"/>
              </a:lnSpc>
              <a:spcAft>
                <a:spcPts val="600"/>
              </a:spcAft>
              <a:buFont typeface="Arial" panose="020B0604020202020204" pitchFamily="34" charset="0"/>
              <a:buChar char="•"/>
            </a:pPr>
            <a:r>
              <a:rPr lang="en-US" sz="1500" dirty="0" err="1">
                <a:gradFill>
                  <a:gsLst>
                    <a:gs pos="2917">
                      <a:srgbClr val="353535"/>
                    </a:gs>
                    <a:gs pos="30000">
                      <a:srgbClr val="353535"/>
                    </a:gs>
                  </a:gsLst>
                  <a:lin ang="5400000" scaled="0"/>
                </a:gradFill>
              </a:rPr>
              <a:t>Review the build number of the SQL Server instance.
Install the latest service pack or hotfix for the SQL Server.
Verify the compatibility of third party modules loaded into SQL Server address space in case of upgrade
Review the Hyper-V Operating System Virtualization for SQL Server.
One or more databases are using Enterprise edition features</a:t>
            </a:r>
            <a:endParaRPr lang="en-US" sz="1500" dirty="0">
              <a:gradFill>
                <a:gsLst>
                  <a:gs pos="2917">
                    <a:srgbClr val="353535"/>
                  </a:gs>
                  <a:gs pos="30000">
                    <a:srgbClr val="353535"/>
                  </a:gs>
                </a:gsLst>
                <a:lin ang="5400000" scaled="0"/>
              </a:gradFill>
            </a:endParaRPr>
          </a:p>
        </p:txBody>
      </p:sp>
      <p:sp>
        <p:nvSpPr>
          <p:cNvPr id="10" name="TextBox 9">
            <a:extLst>
              <a:ext uri="{FF2B5EF4-FFF2-40B4-BE49-F238E27FC236}">
                <a16:creationId xmlns:a16="http://schemas.microsoft.com/office/drawing/2014/main" id="{29823A2C-4914-4D81-B40E-6F0BE35DE6F2}"/>
              </a:ext>
            </a:extLst>
          </p:cNvPr>
          <p:cNvSpPr txBox="1"/>
          <p:nvPr/>
        </p:nvSpPr>
        <p:spPr>
          <a:xfrm>
            <a:off x="-794" y="6366661"/>
            <a:ext cx="5033639" cy="627864"/>
          </a:xfrm>
          <a:prstGeom prst="rect">
            <a:avLst/>
          </a:prstGeom>
          <a:noFill/>
        </p:spPr>
        <p:txBody>
          <a:bodyPr wrap="square" lIns="182880" tIns="146304" rIns="182880" bIns="146304" rtlCol="0">
            <a:spAutoFit/>
          </a:bodyPr>
          <a:lstStyle/>
          <a:p>
            <a:pPr>
              <a:lnSpc>
                <a:spcPct val="90000"/>
              </a:lnSpc>
              <a:spcAft>
                <a:spcPts val="600"/>
              </a:spcAft>
            </a:pPr>
            <a:r>
              <a:rPr lang="en-US" sz="2400" dirty="0" err="1">
                <a:gradFill>
                  <a:gsLst>
                    <a:gs pos="2917">
                      <a:schemeClr val="tx1"/>
                    </a:gs>
                    <a:gs pos="30000">
                      <a:schemeClr val="tx1"/>
                    </a:gs>
                  </a:gsLst>
                  <a:lin ang="5400000" scaled="0"/>
                </a:gradFill>
              </a:rPr>
              <a:t/>
            </a:r>
            <a:endParaRPr lang="en-US" sz="2400" dirty="0">
              <a:gradFill>
                <a:gsLst>
                  <a:gs pos="2917">
                    <a:schemeClr val="tx1"/>
                  </a:gs>
                  <a:gs pos="30000">
                    <a:schemeClr val="tx1"/>
                  </a:gs>
                </a:gsLst>
                <a:lin ang="5400000" scaled="0"/>
              </a:gradFill>
            </a:endParaRPr>
          </a:p>
        </p:txBody>
      </p:sp>
    </p:spTree>
    <p:extLst>
      <p:ext uri="{BB962C8B-B14F-4D97-AF65-F5344CB8AC3E}">
        <p14:creationId xmlns:p14="http://schemas.microsoft.com/office/powerpoint/2010/main" val="3310587962"/>
      </p:ext>
    </p:extLst>
  </p:cSld>
  <p:clrMapOvr>
    <a:masterClrMapping/>
  </p:clrMapOvr>
  <p:transition>
    <p:fade/>
  </p:transition>
</p:sld>
</file>

<file path=ppt/slides/slide8.xml><?xml version="1.0" encoding="utf-8"?>
<p:sld xmlns:a16="http://schemas.microsoft.com/office/drawing/2014/main" xmlns:p14="http://schemas.microsoft.com/office/powerpoint/2010/main" xmlns:c="http://schemas.openxmlformats.org/drawingml/2006/chart"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76D92124-49ED-48CD-8B78-C0D68732C9B0}"/>
              </a:ext>
            </a:extLst>
          </p:cNvPr>
          <p:cNvSpPr>
            <a:spLocks noGrp="1"/>
          </p:cNvSpPr>
          <p:nvPr>
            <p:ph type="title"/>
          </p:nvPr>
        </p:nvSpPr>
        <p:spPr/>
        <p:txBody>
          <a:bodyPr/>
          <a:lstStyle/>
          <a:p>
            <a:r>
              <a:rPr lang="en-US" dirty="0" err="1"/>
              <a:t>Availability and Business Continuity</a:t>
            </a:r>
            <a:endParaRPr lang="en-US" dirty="0"/>
          </a:p>
        </p:txBody>
      </p:sp>
      <p:graphicFrame>
        <p:nvGraphicFramePr>
          <p:cNvPr id="6" name="Chart 5">
            <a:extLst>
              <a:ext uri="{FF2B5EF4-FFF2-40B4-BE49-F238E27FC236}">
                <a16:creationId xmlns:a16="http://schemas.microsoft.com/office/drawing/2014/main" id="{B12BC686-2AC4-41B1-9E0B-08A139B942AD}"/>
              </a:ext>
            </a:extLst>
          </p:cNvPr>
          <p:cNvGraphicFramePr/>
          <p:nvPr>
            <p:extLst>
              <p:ext uri="{D42A27DB-BD31-4B8C-83A1-F6EECF244321}">
                <p14:modId xmlns:p14="http://schemas.microsoft.com/office/powerpoint/2010/main" val="1159516303"/>
              </p:ext>
            </p:extLst>
          </p:nvPr>
        </p:nvGraphicFramePr>
        <p:xfrm>
          <a:off x="-794" y="1002865"/>
          <a:ext cx="4414427" cy="5363797"/>
        </p:xfrm>
        <a:graphic>
          <a:graphicData uri="http://schemas.openxmlformats.org/drawingml/2006/chart">
            <c:chart xmlns:c="http://schemas.openxmlformats.org/drawingml/2006/chart" xmlns:r="http://schemas.openxmlformats.org/officeDocument/2006/relationships" r:id="rId3"/>
          </a:graphicData>
        </a:graphic>
      </p:graphicFrame>
      <p:sp>
        <p:nvSpPr>
          <p:cNvPr id="7" name="TextBox 6">
            <a:extLst>
              <a:ext uri="{FF2B5EF4-FFF2-40B4-BE49-F238E27FC236}">
                <a16:creationId xmlns:a16="http://schemas.microsoft.com/office/drawing/2014/main" id="{5896B882-54F3-4B58-8B56-93D20371EDC4}"/>
              </a:ext>
            </a:extLst>
          </p:cNvPr>
          <p:cNvSpPr txBox="1"/>
          <p:nvPr/>
        </p:nvSpPr>
        <p:spPr>
          <a:xfrm>
            <a:off x="1641372" y="2388944"/>
            <a:ext cx="1295400" cy="2920800"/>
          </a:xfrm>
          <a:prstGeom prst="rect">
            <a:avLst/>
          </a:prstGeom>
          <a:noFill/>
        </p:spPr>
        <p:txBody>
          <a:bodyPr wrap="square" lIns="182880" tIns="146304" rIns="182880" bIns="146304" rtlCol="0">
            <a:spAutoFit/>
          </a:bodyPr>
          <a:lstStyle/>
          <a:p>
            <a:pPr algn="ctr">
              <a:lnSpc>
                <a:spcPct val="90000"/>
              </a:lnSpc>
              <a:spcAft>
                <a:spcPts val="600"/>
              </a:spcAft>
            </a:pPr>
            <a:r>
              <a:rPr lang="en-US" sz="2800" b="1" dirty="0" err="1">
                <a:gradFill>
                  <a:gsLst>
                    <a:gs pos="2917">
                      <a:schemeClr val="tx1"/>
                    </a:gs>
                    <a:gs pos="30000">
                      <a:schemeClr val="tx1"/>
                    </a:gs>
                  </a:gsLst>
                  <a:lin ang="5400000" scaled="0"/>
                </a:gradFill>
              </a:rPr>
              <a:t>98</a:t>
            </a:r>
            <a:r>
              <a:rPr lang="en-US" sz="2800" b="1" dirty="0">
                <a:gradFill>
                  <a:gsLst>
                    <a:gs pos="2917">
                      <a:schemeClr val="tx1"/>
                    </a:gs>
                    <a:gs pos="30000">
                      <a:schemeClr val="tx1"/>
                    </a:gs>
                  </a:gsLst>
                  <a:lin ang="5400000" scaled="0"/>
                </a:gradFill>
              </a:rPr>
              <a:t>%</a:t>
            </a:r>
          </a:p>
          <a:p>
            <a:pPr algn="ctr">
              <a:lnSpc>
                <a:spcPct val="90000"/>
              </a:lnSpc>
              <a:spcAft>
                <a:spcPts val="600"/>
              </a:spcAft>
            </a:pPr>
            <a:r>
              <a:rPr lang="en-US" sz="1600" b="1" dirty="0">
                <a:gradFill>
                  <a:gsLst>
                    <a:gs pos="2917">
                      <a:schemeClr val="tx1"/>
                    </a:gs>
                    <a:gs pos="30000">
                      <a:schemeClr val="tx1"/>
                    </a:gs>
                  </a:gsLst>
                  <a:lin ang="5400000" scaled="0"/>
                </a:gradFill>
              </a:rPr>
              <a:t>Passed</a:t>
            </a:r>
          </a:p>
        </p:txBody>
      </p:sp>
      <p:sp>
        <p:nvSpPr>
          <p:cNvPr id="8" name="TextBox 7">
            <a:extLst>
              <a:ext uri="{FF2B5EF4-FFF2-40B4-BE49-F238E27FC236}">
                <a16:creationId xmlns:a16="http://schemas.microsoft.com/office/drawing/2014/main" id="{8FF24D2D-BA31-43BA-9325-A740EEA150A7}"/>
              </a:ext>
            </a:extLst>
          </p:cNvPr>
          <p:cNvSpPr txBox="1"/>
          <p:nvPr/>
        </p:nvSpPr>
        <p:spPr>
          <a:xfrm>
            <a:off x="4033326" y="1412876"/>
            <a:ext cx="7687329" cy="1141851"/>
          </a:xfrm>
          <a:prstGeom prst="rect">
            <a:avLst/>
          </a:prstGeom>
          <a:noFill/>
        </p:spPr>
        <p:txBody>
          <a:bodyPr wrap="square" lIns="182880" tIns="146304" rIns="182880" bIns="146304" rtlCol="0" anchor="t">
            <a:spAutoFit/>
          </a:bodyPr>
          <a:lstStyle/>
          <a:p>
            <a:pPr>
              <a:lnSpc>
                <a:spcPct val="90000"/>
              </a:lnSpc>
              <a:spcAft>
                <a:spcPts val="600"/>
              </a:spcAft>
            </a:pPr>
            <a:r>
              <a:rPr lang="en-US" sz="2000" dirty="0">
                <a:cs typeface="Segoe UI Semilight"/>
              </a:rPr>
              <a:t>Highest Priority Recommendations</a:t>
            </a:r>
          </a:p>
          <a:p>
            <a:pPr marL="285750" indent="-285750">
              <a:lnSpc>
                <a:spcPct val="90000"/>
              </a:lnSpc>
              <a:spcAft>
                <a:spcPts val="600"/>
              </a:spcAft>
              <a:buFont typeface="Arial" panose="020B0604020202020204" pitchFamily="34" charset="0"/>
              <a:buChar char="•"/>
            </a:pPr>
            <a:endParaRPr lang="en-US" sz="1500" dirty="0">
              <a:gradFill>
                <a:gsLst>
                  <a:gs pos="2917">
                    <a:srgbClr val="353535"/>
                  </a:gs>
                  <a:gs pos="30000">
                    <a:srgbClr val="353535"/>
                  </a:gs>
                </a:gsLst>
                <a:lin ang="5400000" scaled="0"/>
              </a:gradFill>
            </a:endParaRPr>
          </a:p>
          <a:p>
            <a:pPr marL="285750" indent="-285750">
              <a:lnSpc>
                <a:spcPct val="90000"/>
              </a:lnSpc>
              <a:spcAft>
                <a:spcPts val="600"/>
              </a:spcAft>
              <a:buFont typeface="Arial" panose="020B0604020202020204" pitchFamily="34" charset="0"/>
              <a:buChar char="•"/>
            </a:pPr>
            <a:r>
              <a:rPr lang="en-US" sz="1500" dirty="0" err="1">
                <a:gradFill>
                  <a:gsLst>
                    <a:gs pos="2917">
                      <a:srgbClr val="353535"/>
                    </a:gs>
                    <a:gs pos="30000">
                      <a:srgbClr val="353535"/>
                    </a:gs>
                  </a:gsLst>
                  <a:lin ang="5400000" scaled="0"/>
                </a:gradFill>
              </a:rPr>
              <a:t>Schedule a full database backup and ensure that it has a frequency of seven days or less.
Change the recovery model to FULL or BULK_LOGGED.
Review the SQL Server Instance configuration setting for recovery interval and change it to the default value.
The current SQL Server error log is too large.
Investigate SQL Error Log message 17806 – SSPI handshake failed while establishing a connection with integrated security.
Move databases from the system disk to a Data Disk.
Review the non-default Agent XPs option setting on Microsoft SQL Server.
Place data files and transaction log files on separate physical drives for user databases.
Review the SQL Server instance configuration settings for transform noise words and configure the value to match your company policy.</a:t>
            </a:r>
            <a:endParaRPr lang="en-US" sz="1500" dirty="0">
              <a:gradFill>
                <a:gsLst>
                  <a:gs pos="2917">
                    <a:srgbClr val="353535"/>
                  </a:gs>
                  <a:gs pos="30000">
                    <a:srgbClr val="353535"/>
                  </a:gs>
                </a:gsLst>
                <a:lin ang="5400000" scaled="0"/>
              </a:gradFill>
            </a:endParaRPr>
          </a:p>
        </p:txBody>
      </p:sp>
      <p:sp>
        <p:nvSpPr>
          <p:cNvPr id="10" name="TextBox 9">
            <a:extLst>
              <a:ext uri="{FF2B5EF4-FFF2-40B4-BE49-F238E27FC236}">
                <a16:creationId xmlns:a16="http://schemas.microsoft.com/office/drawing/2014/main" id="{29823A2C-4914-4D81-B40E-6F0BE35DE6F2}"/>
              </a:ext>
            </a:extLst>
          </p:cNvPr>
          <p:cNvSpPr txBox="1"/>
          <p:nvPr/>
        </p:nvSpPr>
        <p:spPr>
          <a:xfrm>
            <a:off x="-794" y="6366661"/>
            <a:ext cx="5033639" cy="627864"/>
          </a:xfrm>
          <a:prstGeom prst="rect">
            <a:avLst/>
          </a:prstGeom>
          <a:noFill/>
        </p:spPr>
        <p:txBody>
          <a:bodyPr wrap="square" lIns="182880" tIns="146304" rIns="182880" bIns="146304" rtlCol="0">
            <a:spAutoFit/>
          </a:bodyPr>
          <a:lstStyle/>
          <a:p>
            <a:pPr>
              <a:lnSpc>
                <a:spcPct val="90000"/>
              </a:lnSpc>
              <a:spcAft>
                <a:spcPts val="600"/>
              </a:spcAft>
            </a:pPr>
            <a:r>
              <a:rPr lang="en-US" sz="2400" dirty="0" err="1">
                <a:gradFill>
                  <a:gsLst>
                    <a:gs pos="2917">
                      <a:schemeClr val="tx1"/>
                    </a:gs>
                    <a:gs pos="30000">
                      <a:schemeClr val="tx1"/>
                    </a:gs>
                  </a:gsLst>
                  <a:lin ang="5400000" scaled="0"/>
                </a:gradFill>
              </a:rPr>
              <a:t/>
            </a:r>
            <a:endParaRPr lang="en-US" sz="2400" dirty="0">
              <a:gradFill>
                <a:gsLst>
                  <a:gs pos="2917">
                    <a:schemeClr val="tx1"/>
                  </a:gs>
                  <a:gs pos="30000">
                    <a:schemeClr val="tx1"/>
                  </a:gs>
                </a:gsLst>
                <a:lin ang="5400000" scaled="0"/>
              </a:gradFill>
            </a:endParaRPr>
          </a:p>
        </p:txBody>
      </p:sp>
    </p:spTree>
    <p:extLst>
      <p:ext uri="{BB962C8B-B14F-4D97-AF65-F5344CB8AC3E}">
        <p14:creationId xmlns:p14="http://schemas.microsoft.com/office/powerpoint/2010/main" val="3310587962"/>
      </p:ext>
    </p:extLst>
  </p:cSld>
  <p:clrMapOvr>
    <a:masterClrMapping/>
  </p:clrMapOvr>
  <p:transition>
    <p:fade/>
  </p:transition>
</p:sld>
</file>

<file path=ppt/theme/theme1.xml><?xml version="1.0" encoding="utf-8"?>
<a:theme xmlns:a="http://schemas.openxmlformats.org/drawingml/2006/main" name="WHITE TEMPLATE">
  <a:themeElements>
    <a:clrScheme name="Custom 1">
      <a:dk1>
        <a:srgbClr val="353535"/>
      </a:dk1>
      <a:lt1>
        <a:srgbClr val="FFFFFF"/>
      </a:lt1>
      <a:dk2>
        <a:srgbClr val="0078D7"/>
      </a:dk2>
      <a:lt2>
        <a:srgbClr val="EAEAEA"/>
      </a:lt2>
      <a:accent1>
        <a:srgbClr val="0078D7"/>
      </a:accent1>
      <a:accent2>
        <a:srgbClr val="002050"/>
      </a:accent2>
      <a:accent3>
        <a:srgbClr val="00BCF2"/>
      </a:accent3>
      <a:accent4>
        <a:srgbClr val="B4009E"/>
      </a:accent4>
      <a:accent5>
        <a:srgbClr val="737373"/>
      </a:accent5>
      <a:accent6>
        <a:srgbClr val="E6E6E6"/>
      </a:accent6>
      <a:hlink>
        <a:srgbClr val="FFFFFF"/>
      </a:hlink>
      <a:folHlink>
        <a:srgbClr val="EAEAEA"/>
      </a:folHlink>
    </a:clrScheme>
    <a:fontScheme name="Segoe UI Light - Segoe UI Semilight">
      <a:majorFont>
        <a:latin typeface="Segoe UI Light"/>
        <a:ea typeface=""/>
        <a:cs typeface=""/>
      </a:majorFont>
      <a:minorFont>
        <a:latin typeface="Segoe UI Semilight"/>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a:noFill/>
          <a:headEnd type="none" w="med" len="med"/>
          <a:tailEnd type="none" w="med" len="med"/>
        </a:ln>
        <a:effectLst/>
      </a:spPr>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defPPr defTabSz="932472" fontAlgn="base">
          <a:lnSpc>
            <a:spcPct val="90000"/>
          </a:lnSpc>
          <a:spcBef>
            <a:spcPct val="0"/>
          </a:spcBef>
          <a:spcAft>
            <a:spcPct val="0"/>
          </a:spcAft>
          <a:defRPr sz="2400" dirty="0" err="1" smtClean="0">
            <a:gradFill>
              <a:gsLst>
                <a:gs pos="0">
                  <a:srgbClr val="FFFFFF"/>
                </a:gs>
                <a:gs pos="100000">
                  <a:srgbClr val="FFFFFF"/>
                </a:gs>
              </a:gsLst>
              <a:lin ang="5400000" scaled="0"/>
            </a:gradFill>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extLst>
    <a:ext uri="{05A4C25C-085E-4340-85A3-A5531E510DB2}">
      <thm15:themeFamily xmlns:thm15="http://schemas.microsoft.com/office/thememl/2012/main" name="16-9_Business_BLUE_2017_03.potx" id="{44ADAFFF-2BB4-4AF1-9F5C-DDE52A28C87A}" vid="{13590B0D-6121-4FDA-8701-382D8D4F2F22}"/>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2F4088E25A986348ACDB3A88610F4A6B" ma:contentTypeVersion="9" ma:contentTypeDescription="Create a new document." ma:contentTypeScope="" ma:versionID="db554e4b686cc587b271dd615cc887a4">
  <xsd:schema xmlns:xsd="http://www.w3.org/2001/XMLSchema" xmlns:xs="http://www.w3.org/2001/XMLSchema" xmlns:p="http://schemas.microsoft.com/office/2006/metadata/properties" xmlns:ns2="eec9bfc7-9d8a-4b77-9d0e-c45b6307aea7" xmlns:ns3="dd9b1303-1b86-4314-a0bb-5f1ced7f9562" targetNamespace="http://schemas.microsoft.com/office/2006/metadata/properties" ma:root="true" ma:fieldsID="d1799d6b97b27f477de01c6d9f661f88" ns2:_="" ns3:_="">
    <xsd:import namespace="eec9bfc7-9d8a-4b77-9d0e-c45b6307aea7"/>
    <xsd:import namespace="dd9b1303-1b86-4314-a0bb-5f1ced7f9562"/>
    <xsd:element name="properties">
      <xsd:complexType>
        <xsd:sequence>
          <xsd:element name="documentManagement">
            <xsd:complexType>
              <xsd:all>
                <xsd:element ref="ns2:SharedWithUsers" minOccurs="0"/>
                <xsd:element ref="ns2:SharedWithDetails" minOccurs="0"/>
                <xsd:element ref="ns2:LastSharedByUser" minOccurs="0"/>
                <xsd:element ref="ns2:LastSharedByTime" minOccurs="0"/>
                <xsd:element ref="ns3:MediaServiceMetadata" minOccurs="0"/>
                <xsd:element ref="ns3:MediaServiceFastMetadata" minOccurs="0"/>
                <xsd:element ref="ns3:MediaServiceAutoKeyPoints" minOccurs="0"/>
                <xsd:element ref="ns3:MediaServiceKeyPoints" minOccurs="0"/>
                <xsd:element ref="ns3: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ec9bfc7-9d8a-4b77-9d0e-c45b6307aea7" elementFormDefault="qualified">
    <xsd:import namespace="http://schemas.microsoft.com/office/2006/documentManagement/types"/>
    <xsd:import namespace="http://schemas.microsoft.com/office/infopath/2007/PartnerControls"/>
    <xsd:element name="SharedWithUsers" ma:index="8"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description="" ma:internalName="SharedWithDetails" ma:readOnly="true">
      <xsd:simpleType>
        <xsd:restriction base="dms:Note">
          <xsd:maxLength value="255"/>
        </xsd:restriction>
      </xsd:simpleType>
    </xsd:element>
    <xsd:element name="LastSharedByUser" ma:index="10" nillable="true" ma:displayName="Last Shared By User" ma:description="" ma:hidden="true" ma:internalName="LastSharedByUser" ma:readOnly="true">
      <xsd:simpleType>
        <xsd:restriction base="dms:Note"/>
      </xsd:simpleType>
    </xsd:element>
    <xsd:element name="LastSharedByTime" ma:index="11" nillable="true" ma:displayName="Last Shared By Time" ma:description="" ma:hidden="true" ma:internalName="LastSharedByTime" ma:readOnly="true">
      <xsd:simpleType>
        <xsd:restriction base="dms:DateTime"/>
      </xsd:simpleType>
    </xsd:element>
  </xsd:schema>
  <xsd:schema xmlns:xsd="http://www.w3.org/2001/XMLSchema" xmlns:xs="http://www.w3.org/2001/XMLSchema" xmlns:dms="http://schemas.microsoft.com/office/2006/documentManagement/types" xmlns:pc="http://schemas.microsoft.com/office/infopath/2007/PartnerControls" targetNamespace="dd9b1303-1b86-4314-a0bb-5f1ced7f9562" elementFormDefault="qualified">
    <xsd:import namespace="http://schemas.microsoft.com/office/2006/documentManagement/types"/>
    <xsd:import namespace="http://schemas.microsoft.com/office/infopath/2007/PartnerControls"/>
    <xsd:element name="MediaServiceMetadata" ma:index="12" nillable="true" ma:displayName="MediaServiceMetadata" ma:hidden="true" ma:internalName="MediaServiceMetadata" ma:readOnly="true">
      <xsd:simpleType>
        <xsd:restriction base="dms:Note"/>
      </xsd:simpleType>
    </xsd:element>
    <xsd:element name="MediaServiceFastMetadata" ma:index="13" nillable="true" ma:displayName="MediaServiceFastMetadata" ma:hidden="true" ma:internalName="MediaServiceFastMetadata" ma:readOnly="true">
      <xsd:simpleType>
        <xsd:restriction base="dms:Note"/>
      </xsd:simpleType>
    </xsd:element>
    <xsd:element name="MediaServiceAutoKeyPoints" ma:index="14" nillable="true" ma:displayName="MediaServiceAutoKeyPoints" ma:hidden="true" ma:internalName="MediaServiceAutoKeyPoints" ma:readOnly="true">
      <xsd:simpleType>
        <xsd:restriction base="dms:Note"/>
      </xsd:simpleType>
    </xsd:element>
    <xsd:element name="MediaServiceKeyPoints" ma:index="15" nillable="true" ma:displayName="KeyPoints" ma:internalName="MediaServiceKeyPoints" ma:readOnly="false">
      <xsd:simpleType>
        <xsd:restriction base="dms:Note">
          <xsd:maxLength value="255"/>
        </xsd:restriction>
      </xsd:simpleType>
    </xsd:element>
    <xsd:element name="MediaServiceOCR" ma:index="16" nillable="true" ma:displayName="Extracted Text" ma:internalName="MediaServiceOCR"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MediaServiceKeyPoints xmlns="dd9b1303-1b86-4314-a0bb-5f1ced7f9562" xsi:nil="true"/>
  </documentManagement>
</p:properties>
</file>

<file path=customXml/itemProps1.xml><?xml version="1.0" encoding="utf-8"?>
<ds:datastoreItem xmlns:ds="http://schemas.openxmlformats.org/officeDocument/2006/customXml" ds:itemID="{79A13316-BBEB-413F-BF0E-D55E4DBD9287}"/>
</file>

<file path=customXml/itemProps2.xml><?xml version="1.0" encoding="utf-8"?>
<ds:datastoreItem xmlns:ds="http://schemas.openxmlformats.org/officeDocument/2006/customXml" ds:itemID="{12397304-63DD-4F06-81FB-84800DBEF606}"/>
</file>

<file path=customXml/itemProps3.xml><?xml version="1.0" encoding="utf-8"?>
<ds:datastoreItem xmlns:ds="http://schemas.openxmlformats.org/officeDocument/2006/customXml" ds:itemID="{508DDD7F-6575-420B-A9C1-727CE3E5B829}"/>
</file>

<file path=docProps/app.xml><?xml version="1.0" encoding="utf-8"?>
<Properties xmlns="http://schemas.openxmlformats.org/officeDocument/2006/extended-properties" xmlns:vt="http://schemas.openxmlformats.org/officeDocument/2006/docPropsVTypes">
  <TotalTime>0</TotalTime>
  <Words>156</Words>
  <Application>Microsoft Office PowerPoint</Application>
  <PresentationFormat>Custom</PresentationFormat>
  <Paragraphs>29</Paragraphs>
  <Slides>3</Slides>
  <Notes>3</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3</vt:i4>
      </vt:variant>
    </vt:vector>
  </HeadingPairs>
  <TitlesOfParts>
    <vt:vector size="9" baseType="lpstr">
      <vt:lpstr>Arial</vt:lpstr>
      <vt:lpstr>Segoe UI</vt:lpstr>
      <vt:lpstr>Segoe UI Light</vt:lpstr>
      <vt:lpstr>Segoe UI Semilight</vt:lpstr>
      <vt:lpstr>Wingdings</vt:lpstr>
      <vt:lpstr>WHITE TEMPLATE</vt:lpstr>
      <vt:lpstr>Replace:SolutionName Results</vt:lpstr>
      <vt:lpstr>Executive Summary</vt:lpstr>
      <vt:lpstr>Replace:FocusAreaName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cp:lastModifiedBy/>
  <cp:revision>1</cp:revision>
  <dcterms:modified xsi:type="dcterms:W3CDTF">2019-01-18T21:22:03Z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f42aa342-8706-4288-bd11-ebb85995028c_Enabled">
    <vt:lpwstr>True</vt:lpwstr>
  </property>
  <property fmtid="{D5CDD505-2E9C-101B-9397-08002B2CF9AE}" pid="3" name="MSIP_Label_f42aa342-8706-4288-bd11-ebb85995028c_SiteId">
    <vt:lpwstr>72f988bf-86f1-41af-91ab-2d7cd011db47</vt:lpwstr>
  </property>
  <property fmtid="{D5CDD505-2E9C-101B-9397-08002B2CF9AE}" pid="4" name="MSIP_Label_f42aa342-8706-4288-bd11-ebb85995028c_Owner">
    <vt:lpwstr>ambrosew@microsoft.com</vt:lpwstr>
  </property>
  <property fmtid="{D5CDD505-2E9C-101B-9397-08002B2CF9AE}" pid="5" name="MSIP_Label_f42aa342-8706-4288-bd11-ebb85995028c_SetDate">
    <vt:lpwstr>2018-04-01T00:40:47.7465112Z</vt:lpwstr>
  </property>
  <property fmtid="{D5CDD505-2E9C-101B-9397-08002B2CF9AE}" pid="6" name="MSIP_Label_f42aa342-8706-4288-bd11-ebb85995028c_Name">
    <vt:lpwstr>General</vt:lpwstr>
  </property>
  <property fmtid="{D5CDD505-2E9C-101B-9397-08002B2CF9AE}" pid="7" name="MSIP_Label_f42aa342-8706-4288-bd11-ebb85995028c_Application">
    <vt:lpwstr>Microsoft Azure Information Protection</vt:lpwstr>
  </property>
  <property fmtid="{D5CDD505-2E9C-101B-9397-08002B2CF9AE}" pid="8" name="MSIP_Label_f42aa342-8706-4288-bd11-ebb85995028c_Extended_MSFT_Method">
    <vt:lpwstr>Automatic</vt:lpwstr>
  </property>
  <property fmtid="{D5CDD505-2E9C-101B-9397-08002B2CF9AE}" pid="9" name="Sensitivity">
    <vt:lpwstr>General</vt:lpwstr>
  </property>
  <property fmtid="{D5CDD505-2E9C-101B-9397-08002B2CF9AE}" pid="10" name="ContentTypeId">
    <vt:lpwstr>0x0101002F4088E25A986348ACDB3A88610F4A6B</vt:lpwstr>
  </property>
</Properties>
</file>