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0a2090d746284533"/>
    <p:sldId id="1611" r:id="R6704e8a6e4ba42dd"/>
    <p:sldId id="1612" r:id="Rfdf3cee883614e9f"/>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0a2090d746284533" Type="http://schemas.openxmlformats.org/officeDocument/2006/relationships/slide" Target="/ppt/slides/slide4.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commentAuthors" Target="commentAuthors.xml"/><Relationship Id="Rfdf3cee883614e9f" Type="http://schemas.openxmlformats.org/officeDocument/2006/relationships/slide" Target="/pp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9" Type="http://schemas.openxmlformats.org/officeDocument/2006/relationships/viewProps" Target="viewProps.xml"/><Relationship Id="R6704e8a6e4ba42dd" Type="http://schemas.openxmlformats.org/officeDocument/2006/relationships/slide" Target="/ppt/slides/slide5.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7 High Priority </c:v>
                </c:pt>
                <c:pt idx="2">
                  <c:v>73 Low Priority</c:v>
                </c:pt>
                <c:pt idx="4">
                  <c:v>0 Resolved</c:v>
                </c:pt>
                <c:pt idx="6">
                  <c:v>187 Passed Checks</c:v>
                </c:pt>
              </c:strCache>
            </c:strRef>
          </c:cat>
          <c:val>
            <c:numRef>
              <c:f>Sheet1!$B$2:$B$8</c:f>
              <c:numCache>
                <c:formatCode>General</c:formatCode>
                <c:ptCount val="7"/>
                <c:pt idx="0">
                  <c:v>7</c:v>
                </c:pt>
                <c:pt idx="2">
                  <c:v>73</c:v>
                </c:pt>
                <c:pt idx="4">
                  <c:v>0</c:v>
                </c:pt>
                <c:pt idx="6">
                  <c:v>187</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Windows%20Client%20Assessment/componentId/WindowsClient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21a9efbcf8614360"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8054f69761eb4790"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17a86d2da47f439d"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6 High Priority </c:v>
                </c:pt>
                <c:pt idx="2">
                  <c:v>44 Low Priority</c:v>
                </c:pt>
                <c:pt idx="4">
                  <c:v>0 Resolved</c:v>
                </c:pt>
                <c:pt idx="6">
                  <c:v>88 Passed Checks</c:v>
                </c:pt>
              </c:strCache>
            </c:strRef>
          </c:cat>
          <c:val>
            <c:numRef>
              <c:f>Sheet1!$B$2:$B$8</c:f>
              <c:numCache>
                <c:formatCode>General</c:formatCode>
                <c:ptCount val="7"/>
                <c:pt idx="0">
                  <c:v>6</c:v>
                </c:pt>
                <c:pt idx="2">
                  <c:v>44</c:v>
                </c:pt>
                <c:pt idx="4">
                  <c:v>0</c:v>
                </c:pt>
                <c:pt idx="6">
                  <c:v>88</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21a9efbcf8614360">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1 Low Priority</c:v>
                </c:pt>
                <c:pt idx="4">
                  <c:v>0 Resolved</c:v>
                </c:pt>
                <c:pt idx="6">
                  <c:v>12 Passed Checks</c:v>
                </c:pt>
              </c:strCache>
            </c:strRef>
          </c:cat>
          <c:val>
            <c:numRef>
              <c:f>Sheet1!$B$2:$B$8</c:f>
              <c:numCache>
                <c:formatCode>General</c:formatCode>
                <c:ptCount val="7"/>
                <c:pt idx="0">
                  <c:v>1</c:v>
                </c:pt>
                <c:pt idx="2">
                  <c:v>1</c:v>
                </c:pt>
                <c:pt idx="4">
                  <c:v>0</c:v>
                </c:pt>
                <c:pt idx="6">
                  <c:v>12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8054f69761eb4790">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28 Low Priority</c:v>
                </c:pt>
                <c:pt idx="4">
                  <c:v>0 Resolved</c:v>
                </c:pt>
                <c:pt idx="6">
                  <c:v>87 Passed Checks</c:v>
                </c:pt>
              </c:strCache>
            </c:strRef>
          </c:cat>
          <c:val>
            <c:numRef>
              <c:f>Sheet1!$B$2:$B$8</c:f>
              <c:numCache>
                <c:formatCode>General</c:formatCode>
                <c:ptCount val="7"/>
                <c:pt idx="0">
                  <c:v>0</c:v>
                </c:pt>
                <c:pt idx="2">
                  <c:v>28</c:v>
                </c:pt>
                <c:pt idx="4">
                  <c:v>0</c:v>
                </c:pt>
                <c:pt idx="6">
                  <c:v>87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17a86d2da47f439d">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Windows Client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Upgrade, Migration and Deployment</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Configure and Enforce the Setting "Windows Firewall: Domain: Firewall state" via GPO</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64</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Configure and Enforce the Setting "Windows Firewall: Domain: Firewall state" via GPO
Enable and Enforce the Setting "Turn off Autoplay" via GPO
Configure and Enforce the Setting "Windows Firewall: Public: Firewall state" via GPO
Mitigations missing for speculative execution side-channel vulnerabilities
Configure the Setting "Network security: LAN Manager authentication level" and Enforce via GPO
Disable Built-In Local Administrator Account
Enable and Enforce "Microsoft network server: Digitally sign communications (if client agrees)" via GPO
Prohibit connection to non-domain networks when connected to domain authenticated network
Configure and Enforce the Setting "User Account Control: Behavior of the elevation prompt for administrators in Admin Approval Mode" via GPO
Configure and Enforce the Setting "User Account Control: Behavior of the elevation prompt for standard users" via GPO</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86</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Resolve Setup Error During Sysprep
Configure Windows SmartScreen</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76</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Set Power Plan to Power Saver Plan
Disable Autoupdate Drivers on Virtual Machines
Disable Background Defragmentation on Virtual Machines
Disable Boot Animation for Virtual Machines
Disable Desktop Cleanup on Virtual Machines
Disable Hibernation on Virtual Machines
Disable Scheduled Task AnalyzeSystem on Virtual Machines
Disable Scheduled Task BfeOnServiceStartTypeChange on Virtual Machines
Disable Scheduled Task Consolidator on Virtual Machines
Disable Scheduled Task KernelCeipTask on Virtual Machines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B7C9C07E-B16D-4F60-BE0E-8BDBF063F950}"/>
</file>

<file path=customXml/itemProps2.xml><?xml version="1.0" encoding="utf-8"?>
<ds:datastoreItem xmlns:ds="http://schemas.openxmlformats.org/officeDocument/2006/customXml" ds:itemID="{C041FE0F-501D-463B-8FDB-DC6EFE7E8A07}"/>
</file>

<file path=customXml/itemProps3.xml><?xml version="1.0" encoding="utf-8"?>
<ds:datastoreItem xmlns:ds="http://schemas.openxmlformats.org/officeDocument/2006/customXml" ds:itemID="{280C887A-6B9D-4C11-9045-9DE96503D842}"/>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