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ppt/slides/slide8.xml" ContentType="application/vnd.openxmlformats-officedocument.presentationml.slide+xml"/>
  <Override PartName="/ppt/slides/charts/chart7.xml" ContentType="application/vnd.openxmlformats-officedocument.drawingml.chart+xml"/>
  <Override PartName="/ppt/slides/slide9.xml" ContentType="application/vnd.openxmlformats-officedocument.presentationml.slide+xml"/>
  <Override PartName="/ppt/slides/charts/chart8.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e25683993e5d4574"/>
    <p:sldId id="1611" r:id="R8bbecfdb5e444a3b"/>
    <p:sldId id="1612" r:id="R94b5076165234b53"/>
    <p:sldId id="1613" r:id="R18872871c4464d10"/>
    <p:sldId id="1614" r:id="R9955ad0bd5714b10"/>
    <p:sldId id="1615" r:id="R42aa5e89561247f1"/>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94b5076165234b53" Type="http://schemas.openxmlformats.org/officeDocument/2006/relationships/slide" Target="/ppt/slides/slide6.xml"/><Relationship Id="rId13" Type="http://schemas.openxmlformats.org/officeDocument/2006/relationships/customXml" Target="../customXml/item2.xml"/><Relationship Id="rId3" Type="http://schemas.openxmlformats.org/officeDocument/2006/relationships/slide" Target="slides/slide2.xml"/><Relationship Id="R8bbecfdb5e444a3b" Type="http://schemas.openxmlformats.org/officeDocument/2006/relationships/slide" Target="/ppt/slides/slide5.xml"/><Relationship Id="rId7" Type="http://schemas.openxmlformats.org/officeDocument/2006/relationships/commentAuthors" Target="commentAuthors.xml"/><Relationship Id="R42aa5e89561247f1" Type="http://schemas.openxmlformats.org/officeDocument/2006/relationships/slide" Target="/ppt/slides/slide9.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18872871c4464d10" Type="http://schemas.openxmlformats.org/officeDocument/2006/relationships/slide" Target="/ppt/slides/slide7.xml"/><Relationship Id="rId5" Type="http://schemas.openxmlformats.org/officeDocument/2006/relationships/notesMaster" Target="notesMasters/notesMaster1.xml"/><Relationship Id="Re25683993e5d4574" Type="http://schemas.openxmlformats.org/officeDocument/2006/relationships/slide" Target="/ppt/slides/slide4.xml"/><Relationship Id="rId10" Type="http://schemas.openxmlformats.org/officeDocument/2006/relationships/theme" Target="theme/theme1.xml"/><Relationship Id="R9955ad0bd5714b10" Type="http://schemas.openxmlformats.org/officeDocument/2006/relationships/slide" Target="/ppt/slides/slide8.xml"/><Relationship Id="rId9" Type="http://schemas.openxmlformats.org/officeDocument/2006/relationships/viewProps" Target="viewProps.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11 High Priority </c:v>
                </c:pt>
                <c:pt idx="2">
                  <c:v>86 Low Priority</c:v>
                </c:pt>
                <c:pt idx="4">
                  <c:v>1 Resolved</c:v>
                </c:pt>
                <c:pt idx="6">
                  <c:v>549 Passed Checks</c:v>
                </c:pt>
              </c:strCache>
            </c:strRef>
          </c:cat>
          <c:val>
            <c:numRef>
              <c:f>Sheet1!$B$2:$B$8</c:f>
              <c:numCache>
                <c:formatCode>General</c:formatCode>
                <c:ptCount val="7"/>
                <c:pt idx="0">
                  <c:v>11</c:v>
                </c:pt>
                <c:pt idx="2">
                  <c:v>86</c:v>
                </c:pt>
                <c:pt idx="4">
                  <c:v>1</c:v>
                </c:pt>
                <c:pt idx="6">
                  <c:v>549</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Windows%20Server%20Assessment/componentId/WindowsServer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_rels/slide8.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7.xml" Id="rId3" /></Relationships>
</file>

<file path=ppt/slides/_rels/slide9.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8.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962c2cdfc1b74b3e"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1bcbcf3f507f42f9"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e3d67106049745eb"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1033244e5e7a40e7" /></Relationships>
</file>

<file path=ppt/slides/charts/_rels/chart7.xml.rels>&#65279;<?xml version="1.0" encoding="utf-8"?><Relationships xmlns="http://schemas.openxmlformats.org/package/2006/relationships"><Relationship Type="http://schemas.openxmlformats.org/officeDocument/2006/relationships/package" Target="/ppt/slides/charts/embeddings/package7.bin" Id="R2cfc138e263f4eeb" /></Relationships>
</file>

<file path=ppt/slides/charts/_rels/chart8.xml.rels>&#65279;<?xml version="1.0" encoding="utf-8"?><Relationships xmlns="http://schemas.openxmlformats.org/package/2006/relationships"><Relationship Type="http://schemas.openxmlformats.org/officeDocument/2006/relationships/package" Target="/ppt/slides/charts/embeddings/package8.bin" Id="R09f9019343b94451"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9 High Priority </c:v>
                </c:pt>
                <c:pt idx="2">
                  <c:v>23 Low Priority</c:v>
                </c:pt>
                <c:pt idx="4">
                  <c:v>0 Resolved</c:v>
                </c:pt>
                <c:pt idx="6">
                  <c:v>102 Passed Checks</c:v>
                </c:pt>
              </c:strCache>
            </c:strRef>
          </c:cat>
          <c:val>
            <c:numRef>
              <c:f>Sheet1!$B$2:$B$8</c:f>
              <c:numCache>
                <c:formatCode>General</c:formatCode>
                <c:ptCount val="7"/>
                <c:pt idx="0">
                  <c:v>9</c:v>
                </c:pt>
                <c:pt idx="2">
                  <c:v>23</c:v>
                </c:pt>
                <c:pt idx="4">
                  <c:v>0</c:v>
                </c:pt>
                <c:pt idx="6">
                  <c:v>102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962c2cdfc1b74b3e">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16 Low Priority</c:v>
                </c:pt>
                <c:pt idx="4">
                  <c:v>0 Resolved</c:v>
                </c:pt>
                <c:pt idx="6">
                  <c:v>39 Passed Checks</c:v>
                </c:pt>
              </c:strCache>
            </c:strRef>
          </c:cat>
          <c:val>
            <c:numRef>
              <c:f>Sheet1!$B$2:$B$8</c:f>
              <c:numCache>
                <c:formatCode>General</c:formatCode>
                <c:ptCount val="7"/>
                <c:pt idx="0">
                  <c:v>0</c:v>
                </c:pt>
                <c:pt idx="2">
                  <c:v>16</c:v>
                </c:pt>
                <c:pt idx="4">
                  <c:v>0</c:v>
                </c:pt>
                <c:pt idx="6">
                  <c:v>39</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1bcbcf3f507f42f9">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29 Low Priority</c:v>
                </c:pt>
                <c:pt idx="4">
                  <c:v>0 Resolved</c:v>
                </c:pt>
                <c:pt idx="6">
                  <c:v>247 Passed Checks</c:v>
                </c:pt>
              </c:strCache>
            </c:strRef>
          </c:cat>
          <c:val>
            <c:numRef>
              <c:f>Sheet1!$B$2:$B$8</c:f>
              <c:numCache>
                <c:formatCode>General</c:formatCode>
                <c:ptCount val="7"/>
                <c:pt idx="0">
                  <c:v>1</c:v>
                </c:pt>
                <c:pt idx="2">
                  <c:v>29</c:v>
                </c:pt>
                <c:pt idx="4">
                  <c:v>0</c:v>
                </c:pt>
                <c:pt idx="6">
                  <c:v>247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e3d67106049745eb">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12 Low Priority</c:v>
                </c:pt>
                <c:pt idx="4">
                  <c:v>1 Resolved</c:v>
                </c:pt>
                <c:pt idx="6">
                  <c:v>123 Passed Checks</c:v>
                </c:pt>
              </c:strCache>
            </c:strRef>
          </c:cat>
          <c:val>
            <c:numRef>
              <c:f>Sheet1!$B$2:$B$8</c:f>
              <c:numCache>
                <c:formatCode>General</c:formatCode>
                <c:ptCount val="7"/>
                <c:pt idx="0">
                  <c:v>1</c:v>
                </c:pt>
                <c:pt idx="2">
                  <c:v>12</c:v>
                </c:pt>
                <c:pt idx="4">
                  <c:v>1</c:v>
                </c:pt>
                <c:pt idx="6">
                  <c:v>123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1033244e5e7a40e7">
    <c:autoUpdate val="0"/>
  </c:externalData>
</c:chartSpace>
</file>

<file path=ppt/slides/charts/chart7.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3 Low Priority</c:v>
                </c:pt>
                <c:pt idx="4">
                  <c:v>0 Resolved</c:v>
                </c:pt>
                <c:pt idx="6">
                  <c:v>36 Passed Checks</c:v>
                </c:pt>
              </c:strCache>
            </c:strRef>
          </c:cat>
          <c:val>
            <c:numRef>
              <c:f>Sheet1!$B$2:$B$8</c:f>
              <c:numCache>
                <c:formatCode>General</c:formatCode>
                <c:ptCount val="7"/>
                <c:pt idx="0">
                  <c:v>0</c:v>
                </c:pt>
                <c:pt idx="2">
                  <c:v>3</c:v>
                </c:pt>
                <c:pt idx="4">
                  <c:v>0</c:v>
                </c:pt>
                <c:pt idx="6">
                  <c:v>36</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2cfc138e263f4eeb">
    <c:autoUpdate val="0"/>
  </c:externalData>
</c:chartSpace>
</file>

<file path=ppt/slides/charts/chart8.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0 Passed Checks</c:v>
                </c:pt>
              </c:strCache>
            </c:strRef>
          </c:cat>
          <c:val>
            <c:numRef>
              <c:f>Sheet1!$B$2:$B$8</c:f>
              <c:numCache>
                <c:formatCode>General</c:formatCode>
                <c:ptCount val="7"/>
                <c:pt idx="0">
                  <c:v>0</c:v>
                </c:pt>
                <c:pt idx="2">
                  <c:v>1</c:v>
                </c:pt>
                <c:pt idx="4">
                  <c:v>0</c:v>
                </c:pt>
                <c:pt idx="6">
                  <c:v>0</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09f9019343b94451">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Windows Server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86</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Change and Configuration Management</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Services running under user accounts.</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Services running under user accounts.
Web Server Content Security
Configure and Enforce the Setting "Windows Firewall: Domain: Firewall state" via GPO
Enable and Enforce the Setting "Turn off Autoplay" via GPO
Configure and Enforce the Setting "Windows Firewall: Public: Firewall state" via GPO
Replace Unsigned Kernel Module Drivers Causing Event ID 3004
Mitigations missing for speculative execution side-channel vulnerabilities
Set BootExecute To Default Value
Configure the Setting "Network security: LAN Manager authentication level" and Enforce via GPO
Enable and Enforce "Microsoft network server: Digitally sign communications (if client agrees)" via GPO</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Configure Auditing for Account Logon: Credential Validation
Configure Auditing for Account Management: User Account Management
Configure Auditing for Detailed Tracking: Audit PNP Activity
Configure Auditing for Detailed Tracking: Audit Process Creation
Configure Auditing for Logon-Logoff: Audit Account Lockout
Configure Auditing for Logon-Logoff: Audit Group Membership
Configure Auditing for Logon-Logoff: Audit Other Logon/Logoff Events
Configure Auditing for Object Access: Audit Detailed File Share
Configure Auditing for Object Access: Audit File Share
Configure Auditing for Object Access: Filtering Platform Connection</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Assess handle count and determine leak source
Standard Order For Built In Network Provider Is Changed
Disable Scheduled Task Microsoft Windows DiskDiagnosticDataCollector on Virtual Machines
Disable Scheduled Task AnalyzeSystem on Virtual Machines
Disable Scheduled Task BfeOnServiceStartTypeChange on Virtual Machines
Disable Scheduled Task Consolidator on Virtual Machines
Disable Scheduled Task KernelCeipTask on Virtual Machines
Disable Scheduled Task MobilityManager on Virtual Machines
Disable Scheduled Task ProgramDataUpdater on Virtual Machines
Disable Scheduled Task Proxy on Virtual Machines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91</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Disk volumes with non-default Allocation Unit Size causing performance issues.
Automatic start service failed to start.
Increase Kill Timeout Values to Allow Services to Gracefully End
Increase free space on system drives
Disable or configure network interfaces using Automatic Private IP Addressing (APIPA).
Application Pool - Application Isolation
Update Outdated Device Driver
Enable NTFS 8.3 Name Creation
Disk timeout value is higher than default and it needs to be adjusted.
RDP printer redirection can cause driver installation on connect.</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8.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93</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IIS - Installed Extensions
Update Drivers Detected That Are Older Than the Installed Operating System
Server Has A Pending Reboot Setting In The Registry</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9.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Change and Configuration Management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Event Log - IIS Configuration Auditing</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3A833281-264F-470C-BE3E-1097C7CD822C}"/>
</file>

<file path=customXml/itemProps2.xml><?xml version="1.0" encoding="utf-8"?>
<ds:datastoreItem xmlns:ds="http://schemas.openxmlformats.org/officeDocument/2006/customXml" ds:itemID="{06C15F40-D3FA-431E-99DC-CC7760105815}"/>
</file>

<file path=customXml/itemProps3.xml><?xml version="1.0" encoding="utf-8"?>
<ds:datastoreItem xmlns:ds="http://schemas.openxmlformats.org/officeDocument/2006/customXml" ds:itemID="{EBA40A31-8A5F-45ED-BEB1-8BA800BDF80D}"/>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