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</p:sldIdLst>
  <p:sldSz cx="7772400" cy="10058400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21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72428" y="4829700"/>
            <a:ext cx="5829300" cy="353174"/>
          </a:xfrm>
          <a:noFill/>
        </p:spPr>
        <p:txBody>
          <a:bodyPr lIns="0" tIns="0" rIns="0" bIns="0" anchor="b" anchorCtr="0">
            <a:spAutoFit/>
          </a:bodyPr>
          <a:lstStyle>
            <a:lvl1pPr>
              <a:defRPr sz="2295" spc="-33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72428" y="5811522"/>
            <a:ext cx="5829300" cy="19620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275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 text</a:t>
            </a:r>
          </a:p>
        </p:txBody>
      </p:sp>
      <p:pic>
        <p:nvPicPr>
          <p:cNvPr id="6" name="MS logo white - EMF">
            <a:extLst>
              <a:ext uri="{FF2B5EF4-FFF2-40B4-BE49-F238E27FC236}">
                <a16:creationId xmlns:a16="http://schemas.microsoft.com/office/drawing/2014/main" id="{15F18C2F-44AE-47B2-AF66-6F44850A45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372428" y="859156"/>
            <a:ext cx="870981" cy="42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25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28">
          <p15:clr>
            <a:srgbClr val="5ACBF0"/>
          </p15:clr>
        </p15:guide>
        <p15:guide id="2" orient="horz" pos="2496">
          <p15:clr>
            <a:srgbClr val="5ACBF0"/>
          </p15:clr>
        </p15:guide>
        <p15:guide id="3" pos="6132">
          <p15:clr>
            <a:srgbClr val="5ACBF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whit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013" y="2331"/>
          <a:ext cx="1012" cy="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think-cell Slide" r:id="rId4" imgW="378" imgH="379" progId="TCLayout.ActiveDocument.1">
                  <p:embed/>
                </p:oleObj>
              </mc:Choice>
              <mc:Fallback>
                <p:oleObj name="think-cell Slide" r:id="rId4" imgW="378" imgH="379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3" y="2331"/>
                        <a:ext cx="1012" cy="23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9694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1641" y="1741880"/>
            <a:ext cx="3428824" cy="1327286"/>
          </a:xfrm>
        </p:spPr>
        <p:txBody>
          <a:bodyPr wrap="square">
            <a:spAutoFit/>
          </a:bodyPr>
          <a:lstStyle>
            <a:lvl1pPr marL="0" indent="0">
              <a:spcBef>
                <a:spcPts val="765"/>
              </a:spcBef>
              <a:buClr>
                <a:schemeClr val="tx1"/>
              </a:buClr>
              <a:buFont typeface="Wingdings" panose="05000000000000000000" pitchFamily="2" charset="2"/>
              <a:buNone/>
              <a:defRPr sz="1875" b="0">
                <a:latin typeface="+mn-lt"/>
              </a:defRPr>
            </a:lvl1pPr>
            <a:lvl2pPr marL="159740" indent="0">
              <a:buFont typeface="Wingdings" panose="05000000000000000000" pitchFamily="2" charset="2"/>
              <a:buNone/>
              <a:defRPr sz="1500" b="0"/>
            </a:lvl2pPr>
            <a:lvl3pPr marL="281776" indent="0">
              <a:buFont typeface="Wingdings" panose="05000000000000000000" pitchFamily="2" charset="2"/>
              <a:buNone/>
              <a:tabLst/>
              <a:defRPr sz="1375" b="0"/>
            </a:lvl3pPr>
            <a:lvl4pPr marL="407781" indent="0">
              <a:buFont typeface="Wingdings" panose="05000000000000000000" pitchFamily="2" charset="2"/>
              <a:buNone/>
              <a:defRPr sz="1375" b="0"/>
            </a:lvl4pPr>
            <a:lvl5pPr marL="533788" indent="0">
              <a:buFont typeface="Wingdings" panose="05000000000000000000" pitchFamily="2" charset="2"/>
              <a:buNone/>
              <a:tabLst/>
              <a:defRPr sz="1375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171937" y="1741878"/>
            <a:ext cx="3428824" cy="1449115"/>
          </a:xfrm>
        </p:spPr>
        <p:txBody>
          <a:bodyPr wrap="square">
            <a:spAutoFit/>
          </a:bodyPr>
          <a:lstStyle>
            <a:lvl1pPr marL="0" indent="0">
              <a:spcBef>
                <a:spcPts val="765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1875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159740" indent="0">
              <a:buFont typeface="Arial" panose="020B0604020202020204" pitchFamily="34" charset="0"/>
              <a:buNone/>
              <a:defRPr lang="en-US" sz="15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281776" indent="0">
              <a:buFont typeface="Arial" panose="020B0604020202020204" pitchFamily="34" charset="0"/>
              <a:buNone/>
              <a:tabLst/>
              <a:defRPr lang="en-US" sz="1375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407781" indent="0">
              <a:buFont typeface="Arial" panose="020B0604020202020204" pitchFamily="34" charset="0"/>
              <a:buNone/>
              <a:defRPr lang="en-US" sz="1375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533788" indent="0">
              <a:buFont typeface="Arial" panose="020B0604020202020204" pitchFamily="34" charset="0"/>
              <a:buNone/>
              <a:tabLst/>
              <a:defRPr lang="en-US" sz="1375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321464" marR="0" lvl="0" indent="-321464" algn="l" defTabSz="582954" rtl="0" eaLnBrk="1" fontAlgn="auto" latinLnBrk="0" hangingPunct="1">
              <a:lnSpc>
                <a:spcPct val="90000"/>
              </a:lnSpc>
              <a:spcBef>
                <a:spcPts val="765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Edit Master text styles</a:t>
            </a:r>
          </a:p>
          <a:p>
            <a:pPr marL="321464" marR="0" lvl="1" indent="-321464" algn="l" defTabSz="582954" rtl="0" eaLnBrk="1" fontAlgn="auto" latinLnBrk="0" hangingPunct="1">
              <a:lnSpc>
                <a:spcPct val="90000"/>
              </a:lnSpc>
              <a:spcBef>
                <a:spcPts val="765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Second level</a:t>
            </a:r>
          </a:p>
          <a:p>
            <a:pPr marL="321464" marR="0" lvl="2" indent="-321464" algn="l" defTabSz="582954" rtl="0" eaLnBrk="1" fontAlgn="auto" latinLnBrk="0" hangingPunct="1">
              <a:lnSpc>
                <a:spcPct val="90000"/>
              </a:lnSpc>
              <a:spcBef>
                <a:spcPts val="765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Third level</a:t>
            </a:r>
          </a:p>
          <a:p>
            <a:pPr marL="321464" marR="0" lvl="3" indent="-321464" algn="l" defTabSz="582954" rtl="0" eaLnBrk="1" fontAlgn="auto" latinLnBrk="0" hangingPunct="1">
              <a:lnSpc>
                <a:spcPct val="90000"/>
              </a:lnSpc>
              <a:spcBef>
                <a:spcPts val="765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Fourth level</a:t>
            </a:r>
          </a:p>
          <a:p>
            <a:pPr marL="321464" marR="0" lvl="4" indent="-321464" algn="l" defTabSz="582954" rtl="0" eaLnBrk="1" fontAlgn="auto" latinLnBrk="0" hangingPunct="1">
              <a:lnSpc>
                <a:spcPct val="90000"/>
              </a:lnSpc>
              <a:spcBef>
                <a:spcPts val="765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52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72428" y="4829700"/>
            <a:ext cx="5829300" cy="353174"/>
          </a:xfrm>
          <a:noFill/>
        </p:spPr>
        <p:txBody>
          <a:bodyPr lIns="0" tIns="0" rIns="0" bIns="0" anchor="b" anchorCtr="0">
            <a:spAutoFit/>
          </a:bodyPr>
          <a:lstStyle>
            <a:lvl1pPr>
              <a:defRPr sz="2295" spc="-33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Section title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C904686-1582-4110-8932-0DA530CDB97B}"/>
              </a:ext>
            </a:extLst>
          </p:cNvPr>
          <p:cNvGrpSpPr/>
          <p:nvPr userDrawn="1"/>
        </p:nvGrpSpPr>
        <p:grpSpPr>
          <a:xfrm>
            <a:off x="4850669" y="2061004"/>
            <a:ext cx="2054418" cy="5431207"/>
            <a:chOff x="7578734" y="1512789"/>
            <a:chExt cx="3222616" cy="370309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C865DBD-317F-442F-B394-977884445547}"/>
                </a:ext>
              </a:extLst>
            </p:cNvPr>
            <p:cNvGrpSpPr/>
            <p:nvPr/>
          </p:nvGrpSpPr>
          <p:grpSpPr>
            <a:xfrm>
              <a:off x="7578734" y="1512789"/>
              <a:ext cx="3222616" cy="3703096"/>
              <a:chOff x="7830194" y="1899080"/>
              <a:chExt cx="2518414" cy="2893903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A76E8D15-F1DA-4A78-9BF9-47CAC847D0DF}"/>
                  </a:ext>
                </a:extLst>
              </p:cNvPr>
              <p:cNvSpPr/>
              <p:nvPr/>
            </p:nvSpPr>
            <p:spPr bwMode="auto">
              <a:xfrm>
                <a:off x="7830194" y="2274571"/>
                <a:ext cx="2518414" cy="2518412"/>
              </a:xfrm>
              <a:prstGeom prst="ellipse">
                <a:avLst/>
              </a:prstGeom>
              <a:noFill/>
              <a:ln w="76200" cap="sq">
                <a:solidFill>
                  <a:schemeClr val="tx1">
                    <a:alpha val="1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5829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48" b="0" i="0" u="none" strike="noStrike" kern="1200" cap="none" spc="0" normalizeH="0" baseline="0" noProof="0" dirty="0" err="1">
                  <a:ln>
                    <a:noFill/>
                  </a:ln>
                  <a:gradFill>
                    <a:gsLst>
                      <a:gs pos="0">
                        <a:srgbClr val="505050"/>
                      </a:gs>
                      <a:gs pos="100000">
                        <a:srgbClr val="505050"/>
                      </a:gs>
                    </a:gsLst>
                  </a:gra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pic>
            <p:nvPicPr>
              <p:cNvPr id="13" name="Graphic 7">
                <a:extLst>
                  <a:ext uri="{FF2B5EF4-FFF2-40B4-BE49-F238E27FC236}">
                    <a16:creationId xmlns:a16="http://schemas.microsoft.com/office/drawing/2014/main" id="{B64B2ADD-47A5-4B19-9B54-50FCFF49A3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942363" y="2386739"/>
                <a:ext cx="2294075" cy="2294075"/>
              </a:xfrm>
              <a:prstGeom prst="rect">
                <a:avLst/>
              </a:prstGeom>
            </p:spPr>
          </p:pic>
          <p:sp>
            <p:nvSpPr>
              <p:cNvPr id="14" name="TextBox 8">
                <a:extLst>
                  <a:ext uri="{FF2B5EF4-FFF2-40B4-BE49-F238E27FC236}">
                    <a16:creationId xmlns:a16="http://schemas.microsoft.com/office/drawing/2014/main" id="{A0EB55C6-8F14-40AA-97C8-48121E93750F}"/>
                  </a:ext>
                </a:extLst>
              </p:cNvPr>
              <p:cNvSpPr txBox="1"/>
              <p:nvPr/>
            </p:nvSpPr>
            <p:spPr>
              <a:xfrm>
                <a:off x="8947534" y="1899080"/>
                <a:ext cx="222051" cy="146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785" b="1" dirty="0">
                    <a:gradFill>
                      <a:gsLst>
                        <a:gs pos="2917">
                          <a:schemeClr val="tx1">
                            <a:alpha val="20000"/>
                          </a:schemeClr>
                        </a:gs>
                        <a:gs pos="30000">
                          <a:schemeClr val="tx1">
                            <a:alpha val="20000"/>
                          </a:schemeClr>
                        </a:gs>
                      </a:gsLst>
                      <a:lin ang="5400000" scaled="0"/>
                    </a:gradFill>
                  </a:rPr>
                  <a:t>N</a:t>
                </a:r>
              </a:p>
            </p:txBody>
          </p:sp>
        </p:grpSp>
        <p:sp>
          <p:nvSpPr>
            <p:cNvPr id="11" name="key">
              <a:extLst>
                <a:ext uri="{FF2B5EF4-FFF2-40B4-BE49-F238E27FC236}">
                  <a16:creationId xmlns:a16="http://schemas.microsoft.com/office/drawing/2014/main" id="{55D14D35-FB4B-48D8-BA1B-5B586056D506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 rot="2700000">
              <a:off x="9002415" y="3421699"/>
              <a:ext cx="367646" cy="365760"/>
            </a:xfrm>
            <a:custGeom>
              <a:avLst/>
              <a:gdLst>
                <a:gd name="T0" fmla="*/ 175 w 330"/>
                <a:gd name="T1" fmla="*/ 198 h 328"/>
                <a:gd name="T2" fmla="*/ 109 w 330"/>
                <a:gd name="T3" fmla="*/ 220 h 328"/>
                <a:gd name="T4" fmla="*/ 0 w 330"/>
                <a:gd name="T5" fmla="*/ 110 h 328"/>
                <a:gd name="T6" fmla="*/ 109 w 330"/>
                <a:gd name="T7" fmla="*/ 0 h 328"/>
                <a:gd name="T8" fmla="*/ 219 w 330"/>
                <a:gd name="T9" fmla="*/ 110 h 328"/>
                <a:gd name="T10" fmla="*/ 214 w 330"/>
                <a:gd name="T11" fmla="*/ 143 h 328"/>
                <a:gd name="T12" fmla="*/ 330 w 330"/>
                <a:gd name="T13" fmla="*/ 258 h 328"/>
                <a:gd name="T14" fmla="*/ 330 w 330"/>
                <a:gd name="T15" fmla="*/ 328 h 328"/>
                <a:gd name="T16" fmla="*/ 264 w 330"/>
                <a:gd name="T17" fmla="*/ 328 h 328"/>
                <a:gd name="T18" fmla="*/ 264 w 330"/>
                <a:gd name="T19" fmla="*/ 283 h 328"/>
                <a:gd name="T20" fmla="*/ 221 w 330"/>
                <a:gd name="T21" fmla="*/ 283 h 328"/>
                <a:gd name="T22" fmla="*/ 221 w 330"/>
                <a:gd name="T23" fmla="*/ 239 h 328"/>
                <a:gd name="T24" fmla="*/ 175 w 330"/>
                <a:gd name="T25" fmla="*/ 239 h 328"/>
                <a:gd name="T26" fmla="*/ 175 w 330"/>
                <a:gd name="T27" fmla="*/ 198 h 328"/>
                <a:gd name="T28" fmla="*/ 76 w 330"/>
                <a:gd name="T29" fmla="*/ 91 h 328"/>
                <a:gd name="T30" fmla="*/ 91 w 330"/>
                <a:gd name="T31" fmla="*/ 76 h 328"/>
                <a:gd name="T32" fmla="*/ 76 w 330"/>
                <a:gd name="T33" fmla="*/ 60 h 328"/>
                <a:gd name="T34" fmla="*/ 60 w 330"/>
                <a:gd name="T35" fmla="*/ 76 h 328"/>
                <a:gd name="T36" fmla="*/ 76 w 330"/>
                <a:gd name="T37" fmla="*/ 91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0" h="328">
                  <a:moveTo>
                    <a:pt x="175" y="198"/>
                  </a:moveTo>
                  <a:cubicBezTo>
                    <a:pt x="157" y="212"/>
                    <a:pt x="134" y="220"/>
                    <a:pt x="109" y="220"/>
                  </a:cubicBezTo>
                  <a:cubicBezTo>
                    <a:pt x="49" y="220"/>
                    <a:pt x="0" y="171"/>
                    <a:pt x="0" y="110"/>
                  </a:cubicBezTo>
                  <a:cubicBezTo>
                    <a:pt x="0" y="49"/>
                    <a:pt x="49" y="0"/>
                    <a:pt x="109" y="0"/>
                  </a:cubicBezTo>
                  <a:cubicBezTo>
                    <a:pt x="170" y="0"/>
                    <a:pt x="219" y="49"/>
                    <a:pt x="219" y="110"/>
                  </a:cubicBezTo>
                  <a:cubicBezTo>
                    <a:pt x="219" y="122"/>
                    <a:pt x="217" y="133"/>
                    <a:pt x="214" y="143"/>
                  </a:cubicBezTo>
                  <a:cubicBezTo>
                    <a:pt x="330" y="258"/>
                    <a:pt x="330" y="258"/>
                    <a:pt x="330" y="258"/>
                  </a:cubicBezTo>
                  <a:cubicBezTo>
                    <a:pt x="330" y="328"/>
                    <a:pt x="330" y="328"/>
                    <a:pt x="330" y="328"/>
                  </a:cubicBezTo>
                  <a:cubicBezTo>
                    <a:pt x="264" y="328"/>
                    <a:pt x="264" y="328"/>
                    <a:pt x="264" y="328"/>
                  </a:cubicBezTo>
                  <a:cubicBezTo>
                    <a:pt x="264" y="283"/>
                    <a:pt x="264" y="283"/>
                    <a:pt x="264" y="283"/>
                  </a:cubicBezTo>
                  <a:cubicBezTo>
                    <a:pt x="221" y="283"/>
                    <a:pt x="221" y="283"/>
                    <a:pt x="221" y="283"/>
                  </a:cubicBezTo>
                  <a:cubicBezTo>
                    <a:pt x="221" y="239"/>
                    <a:pt x="221" y="239"/>
                    <a:pt x="221" y="239"/>
                  </a:cubicBezTo>
                  <a:cubicBezTo>
                    <a:pt x="175" y="239"/>
                    <a:pt x="175" y="239"/>
                    <a:pt x="175" y="239"/>
                  </a:cubicBezTo>
                  <a:lnTo>
                    <a:pt x="175" y="198"/>
                  </a:lnTo>
                  <a:close/>
                  <a:moveTo>
                    <a:pt x="76" y="91"/>
                  </a:moveTo>
                  <a:cubicBezTo>
                    <a:pt x="84" y="91"/>
                    <a:pt x="91" y="84"/>
                    <a:pt x="91" y="76"/>
                  </a:cubicBezTo>
                  <a:cubicBezTo>
                    <a:pt x="91" y="67"/>
                    <a:pt x="84" y="60"/>
                    <a:pt x="76" y="60"/>
                  </a:cubicBezTo>
                  <a:cubicBezTo>
                    <a:pt x="67" y="60"/>
                    <a:pt x="60" y="67"/>
                    <a:pt x="60" y="76"/>
                  </a:cubicBezTo>
                  <a:cubicBezTo>
                    <a:pt x="60" y="84"/>
                    <a:pt x="67" y="91"/>
                    <a:pt x="76" y="91"/>
                  </a:cubicBezTo>
                  <a:close/>
                </a:path>
              </a:pathLst>
            </a:custGeom>
            <a:solidFill>
              <a:schemeClr val="accent1"/>
            </a:solidFill>
            <a:ln w="44450" cap="sq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148" dirty="0"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</a:gra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88431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28">
          <p15:clr>
            <a:srgbClr val="5ACBF0"/>
          </p15:clr>
        </p15:guide>
        <p15:guide id="2" orient="horz" pos="2496">
          <p15:clr>
            <a:srgbClr val="5ACBF0"/>
          </p15:clr>
        </p15:guide>
        <p15:guide id="3" pos="6132">
          <p15:clr>
            <a:srgbClr val="5ACBF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3824" y="1854236"/>
            <a:ext cx="7024307" cy="1028358"/>
          </a:xfr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2pPr marL="145729" indent="0">
              <a:buNone/>
              <a:defRPr/>
            </a:lvl2pPr>
            <a:lvl3pPr marL="291458" indent="0">
              <a:buNone/>
              <a:defRPr/>
            </a:lvl3pPr>
            <a:lvl4pPr marL="437187" indent="0">
              <a:buNone/>
              <a:defRPr/>
            </a:lvl4pPr>
            <a:lvl5pPr marL="582915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4B655BA-10A4-4A57-89DB-CFFBE1CA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6643355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905">
          <p15:clr>
            <a:srgbClr val="5ACBF0"/>
          </p15:clr>
        </p15:guide>
        <p15:guide id="4" orient="horz" pos="1272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72427" y="2105398"/>
            <a:ext cx="7024307" cy="102835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090456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2428" y="2104814"/>
            <a:ext cx="3322701" cy="1028358"/>
          </a:xfrm>
        </p:spPr>
        <p:txBody>
          <a:bodyPr wrap="square">
            <a:spAutoFit/>
          </a:bodyPr>
          <a:lstStyle>
            <a:lvl1pPr marL="0" indent="0">
              <a:spcBef>
                <a:spcPts val="780"/>
              </a:spcBef>
              <a:buClr>
                <a:schemeClr val="tx1"/>
              </a:buClr>
              <a:buFont typeface="Wingdings" panose="05000000000000000000" pitchFamily="2" charset="2"/>
              <a:buNone/>
              <a:defRPr sz="1785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162934" indent="0">
              <a:buFont typeface="Wingdings" panose="05000000000000000000" pitchFamily="2" charset="2"/>
              <a:buNone/>
              <a:defRPr sz="1275" b="0"/>
            </a:lvl2pPr>
            <a:lvl3pPr marL="287410" indent="0">
              <a:buFont typeface="Wingdings" panose="05000000000000000000" pitchFamily="2" charset="2"/>
              <a:buNone/>
              <a:tabLst/>
              <a:defRPr sz="1020" b="0"/>
            </a:lvl3pPr>
            <a:lvl4pPr marL="415934" indent="0">
              <a:buFont typeface="Wingdings" panose="05000000000000000000" pitchFamily="2" charset="2"/>
              <a:buNone/>
              <a:defRPr sz="893" b="0"/>
            </a:lvl4pPr>
            <a:lvl5pPr marL="544459" indent="0">
              <a:buFont typeface="Wingdings" panose="05000000000000000000" pitchFamily="2" charset="2"/>
              <a:buNone/>
              <a:tabLst/>
              <a:defRPr sz="893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876633-3E8D-4CF4-A5D4-D4E9D88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E9CDCB4-03E1-4763-B83E-A1334BCDB0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78197" y="2104814"/>
            <a:ext cx="3322701" cy="1028358"/>
          </a:xfrm>
        </p:spPr>
        <p:txBody>
          <a:bodyPr wrap="square">
            <a:spAutoFit/>
          </a:bodyPr>
          <a:lstStyle>
            <a:lvl1pPr marL="0" indent="0">
              <a:spcBef>
                <a:spcPts val="780"/>
              </a:spcBef>
              <a:buClr>
                <a:schemeClr val="tx1"/>
              </a:buClr>
              <a:buFont typeface="Wingdings" panose="05000000000000000000" pitchFamily="2" charset="2"/>
              <a:buNone/>
              <a:defRPr sz="1785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162934" indent="0">
              <a:buFont typeface="Wingdings" panose="05000000000000000000" pitchFamily="2" charset="2"/>
              <a:buNone/>
              <a:defRPr sz="1275" b="0"/>
            </a:lvl2pPr>
            <a:lvl3pPr marL="287410" indent="0">
              <a:buFont typeface="Wingdings" panose="05000000000000000000" pitchFamily="2" charset="2"/>
              <a:buNone/>
              <a:tabLst/>
              <a:defRPr sz="1020" b="0"/>
            </a:lvl3pPr>
            <a:lvl4pPr marL="415934" indent="0">
              <a:buFont typeface="Wingdings" panose="05000000000000000000" pitchFamily="2" charset="2"/>
              <a:buNone/>
              <a:defRPr sz="893" b="0"/>
            </a:lvl4pPr>
            <a:lvl5pPr marL="544459" indent="0">
              <a:buFont typeface="Wingdings" panose="05000000000000000000" pitchFamily="2" charset="2"/>
              <a:buNone/>
              <a:tabLst/>
              <a:defRPr sz="893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002365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1272">
          <p15:clr>
            <a:srgbClr val="5ACBF0"/>
          </p15:clr>
        </p15:guide>
        <p15:guide id="3" orient="horz" pos="904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2428" y="2108305"/>
            <a:ext cx="3322701" cy="1028358"/>
          </a:xfrm>
        </p:spPr>
        <p:txBody>
          <a:bodyPr wrap="square">
            <a:spAutoFit/>
          </a:bodyPr>
          <a:lstStyle>
            <a:lvl1pPr marL="147753" indent="-147753">
              <a:spcBef>
                <a:spcPts val="780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1785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72230" indent="-109297">
              <a:buFont typeface="Wingdings" panose="05000000000000000000" pitchFamily="2" charset="2"/>
              <a:buChar char=""/>
              <a:defRPr sz="1275" b="0"/>
            </a:lvl2pPr>
            <a:lvl3pPr marL="407839" indent="-120429">
              <a:buFont typeface="Wingdings" panose="05000000000000000000" pitchFamily="2" charset="2"/>
              <a:buChar char=""/>
              <a:tabLst/>
              <a:defRPr sz="1020" b="0"/>
            </a:lvl3pPr>
            <a:lvl4pPr marL="528267" indent="-112333">
              <a:buFont typeface="Wingdings" panose="05000000000000000000" pitchFamily="2" charset="2"/>
              <a:buChar char=""/>
              <a:defRPr sz="893" b="0"/>
            </a:lvl4pPr>
            <a:lvl5pPr marL="652745" indent="-108284">
              <a:buFont typeface="Wingdings" panose="05000000000000000000" pitchFamily="2" charset="2"/>
              <a:buChar char=""/>
              <a:tabLst/>
              <a:defRPr sz="893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BE2550-DA43-453C-A328-33C740E6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5278796-7B84-4D67-88CD-BF78BB06D2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73571" y="2108305"/>
            <a:ext cx="3322701" cy="1028358"/>
          </a:xfrm>
        </p:spPr>
        <p:txBody>
          <a:bodyPr wrap="square">
            <a:spAutoFit/>
          </a:bodyPr>
          <a:lstStyle>
            <a:lvl1pPr marL="147753" indent="-147753">
              <a:spcBef>
                <a:spcPts val="780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1785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72230" indent="-109297">
              <a:buFont typeface="Wingdings" panose="05000000000000000000" pitchFamily="2" charset="2"/>
              <a:buChar char=""/>
              <a:defRPr sz="1275" b="0"/>
            </a:lvl2pPr>
            <a:lvl3pPr marL="407839" indent="-120429">
              <a:buFont typeface="Wingdings" panose="05000000000000000000" pitchFamily="2" charset="2"/>
              <a:buChar char=""/>
              <a:tabLst/>
              <a:defRPr sz="1020" b="0"/>
            </a:lvl3pPr>
            <a:lvl4pPr marL="528267" indent="-112333">
              <a:buFont typeface="Wingdings" panose="05000000000000000000" pitchFamily="2" charset="2"/>
              <a:buChar char=""/>
              <a:defRPr sz="893" b="0"/>
            </a:lvl4pPr>
            <a:lvl5pPr marL="652745" indent="-108284">
              <a:buFont typeface="Wingdings" panose="05000000000000000000" pitchFamily="2" charset="2"/>
              <a:buChar char=""/>
              <a:tabLst/>
              <a:defRPr sz="893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014652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1276">
          <p15:clr>
            <a:srgbClr val="5ACBF0"/>
          </p15:clr>
        </p15:guide>
        <p15:guide id="3" orient="horz" pos="904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754DF-CB0E-46F9-AA3C-00BC673EB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017" y="2571552"/>
            <a:ext cx="7024307" cy="3531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D9D034-6DAB-45D9-8AD4-368FF5C517C7}"/>
              </a:ext>
            </a:extLst>
          </p:cNvPr>
          <p:cNvSpPr/>
          <p:nvPr userDrawn="1"/>
        </p:nvSpPr>
        <p:spPr bwMode="auto">
          <a:xfrm>
            <a:off x="0" y="-1"/>
            <a:ext cx="7772400" cy="1897282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75116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3" orient="horz" pos="900">
          <p15:clr>
            <a:srgbClr val="5ACBF0"/>
          </p15:clr>
        </p15:guide>
        <p15:guide id="4" orient="horz" pos="1276">
          <p15:clr>
            <a:srgbClr val="5ACBF0"/>
          </p15:clr>
        </p15:guide>
        <p15:guide id="5" orient="horz" pos="288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962843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272">
          <p15:clr>
            <a:srgbClr val="5ACBF0"/>
          </p15:clr>
        </p15:guide>
        <p15:guide id="2" orient="horz" pos="904">
          <p15:clr>
            <a:srgbClr val="5ACBF0"/>
          </p15:clr>
        </p15:guide>
        <p15:guide id="3" orient="horz" pos="288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9F61CF-FF79-485A-A6C8-A1952EFD58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5017" y="2107145"/>
            <a:ext cx="7024307" cy="1255857"/>
          </a:xfrm>
        </p:spPr>
        <p:txBody>
          <a:bodyPr/>
          <a:lstStyle>
            <a:lvl1pPr marL="0" indent="0">
              <a:buNone/>
              <a:defRPr sz="204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220922" indent="0">
              <a:buNone/>
              <a:defRPr sz="153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372677" indent="0">
              <a:buNone/>
              <a:defRPr sz="1275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519271" indent="0">
              <a:buNone/>
              <a:defRPr sz="1148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669994" indent="0">
              <a:buNone/>
              <a:defRPr sz="1148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0DF2A6-26A8-4810-95DF-F65F123C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Software code slide</a:t>
            </a:r>
          </a:p>
        </p:txBody>
      </p:sp>
    </p:spTree>
    <p:extLst>
      <p:ext uri="{BB962C8B-B14F-4D97-AF65-F5344CB8AC3E}">
        <p14:creationId xmlns:p14="http://schemas.microsoft.com/office/powerpoint/2010/main" val="295954829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272">
          <p15:clr>
            <a:srgbClr val="5ACBF0"/>
          </p15:clr>
        </p15:guide>
        <p15:guide id="2" orient="horz" pos="905">
          <p15:clr>
            <a:srgbClr val="5ACBF0"/>
          </p15:clr>
        </p15:guide>
        <p15:guide id="3" orient="horz" pos="288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 userDrawn="1"/>
        </p:nvGrpSpPr>
        <p:grpSpPr>
          <a:xfrm>
            <a:off x="0" y="0"/>
            <a:ext cx="7772400" cy="100584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 userDrawn="1"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 userDrawn="1"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 userDrawn="1"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 userDrawn="1"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 userDrawn="1"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 userDrawn="1"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 userDrawn="1"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 userDrawn="1"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375017" y="670562"/>
            <a:ext cx="7024307" cy="35317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idx="1"/>
          </p:nvPr>
        </p:nvSpPr>
        <p:spPr>
          <a:xfrm>
            <a:off x="372427" y="2105407"/>
            <a:ext cx="7024307" cy="10283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 userDrawn="1"/>
        </p:nvSpPr>
        <p:spPr bwMode="auto">
          <a:xfrm>
            <a:off x="0" y="0"/>
            <a:ext cx="373075" cy="858317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6586" tIns="93269" rIns="116586" bIns="9326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59443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53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 userDrawn="1"/>
        </p:nvSpPr>
        <p:spPr bwMode="auto">
          <a:xfrm>
            <a:off x="0" y="0"/>
            <a:ext cx="186538" cy="42915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6586" tIns="93269" rIns="116586" bIns="9326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59443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53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21B694C2-DD4A-41A4-B850-FA715BEE8C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762"/>
          <a:stretch/>
        </p:blipFill>
        <p:spPr>
          <a:xfrm rot="5400000">
            <a:off x="5111280" y="2961339"/>
            <a:ext cx="6858000" cy="117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81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hf sldNum="0" hdr="0" ftr="0" dt="0"/>
  <p:txStyles>
    <p:titleStyle>
      <a:lvl1pPr algn="l" defTabSz="594608" rtl="0" eaLnBrk="1" latinLnBrk="0" hangingPunct="1">
        <a:lnSpc>
          <a:spcPct val="100000"/>
        </a:lnSpc>
        <a:spcBef>
          <a:spcPct val="0"/>
        </a:spcBef>
        <a:buNone/>
        <a:defRPr lang="en-US" sz="2295" b="1" kern="1200" cap="none" spc="-33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145729" marR="0" indent="-145729" algn="l" defTabSz="594608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785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91458" marR="0" indent="-145729" algn="l" defTabSz="594608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275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418971" marR="0" indent="-127513" algn="l" defTabSz="594608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02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537376" marR="0" indent="-115368" algn="l" defTabSz="594608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893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652745" marR="0" indent="-107272" algn="l" defTabSz="594608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893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635172" indent="-148653" algn="l" defTabSz="594608" rtl="0" eaLnBrk="1" latinLnBrk="0" hangingPunct="1">
        <a:spcBef>
          <a:spcPct val="20000"/>
        </a:spcBef>
        <a:buFont typeface="Arial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1932477" indent="-148653" algn="l" defTabSz="594608" rtl="0" eaLnBrk="1" latinLnBrk="0" hangingPunct="1">
        <a:spcBef>
          <a:spcPct val="20000"/>
        </a:spcBef>
        <a:buFont typeface="Arial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229781" indent="-148653" algn="l" defTabSz="594608" rtl="0" eaLnBrk="1" latinLnBrk="0" hangingPunct="1">
        <a:spcBef>
          <a:spcPct val="20000"/>
        </a:spcBef>
        <a:buFont typeface="Arial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527086" indent="-148653" algn="l" defTabSz="594608" rtl="0" eaLnBrk="1" latinLnBrk="0" hangingPunct="1">
        <a:spcBef>
          <a:spcPct val="20000"/>
        </a:spcBef>
        <a:buFont typeface="Arial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4608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7304" algn="l" defTabSz="594608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94608" algn="l" defTabSz="594608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91912" algn="l" defTabSz="594608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89216" algn="l" defTabSz="594608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86521" algn="l" defTabSz="594608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83825" algn="l" defTabSz="594608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81129" algn="l" defTabSz="594608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78433" algn="l" defTabSz="594608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8">
          <p15:clr>
            <a:srgbClr val="C35EA4"/>
          </p15:clr>
        </p15:guide>
        <p15:guide id="17" pos="7313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85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9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>
            <a:extLst>
              <a:ext uri="{FF2B5EF4-FFF2-40B4-BE49-F238E27FC236}">
                <a16:creationId xmlns:a16="http://schemas.microsoft.com/office/drawing/2014/main" id="{63BF728C-F166-4372-B3F1-54D9D21E5F67}"/>
              </a:ext>
            </a:extLst>
          </p:cNvPr>
          <p:cNvSpPr txBox="1">
            <a:spLocks/>
          </p:cNvSpPr>
          <p:nvPr/>
        </p:nvSpPr>
        <p:spPr bwMode="black">
          <a:xfrm>
            <a:off x="1703687" y="855287"/>
            <a:ext cx="4713350" cy="64633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59460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295" b="1" kern="1200" cap="none" spc="-33" baseline="0" dirty="0" smtClean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fontAlgn="ctr"/>
            <a:r>
              <a:rPr lang="en-US" sz="2400" dirty="0">
                <a:gradFill>
                  <a:gsLst>
                    <a:gs pos="125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</a:rPr>
              <a:t>Governance, Risk, &amp; Compliance</a:t>
            </a:r>
            <a:br>
              <a:rPr lang="en-US" sz="2400" dirty="0">
                <a:gradFill>
                  <a:gsLst>
                    <a:gs pos="125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</a:rPr>
            </a:br>
            <a:r>
              <a:rPr lang="en-US" sz="1800" spc="0" dirty="0">
                <a:gradFill>
                  <a:gsLst>
                    <a:gs pos="125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+mn-lt"/>
              </a:rPr>
              <a:t>Clear Lines of Responsibility </a:t>
            </a:r>
            <a:endParaRPr lang="en-US" sz="2400" spc="0" dirty="0">
              <a:gradFill>
                <a:gsLst>
                  <a:gs pos="1250">
                    <a:schemeClr val="bg1"/>
                  </a:gs>
                  <a:gs pos="100000">
                    <a:schemeClr val="bg1"/>
                  </a:gs>
                </a:gsLst>
                <a:lin ang="5400000" scaled="0"/>
              </a:gradFill>
              <a:latin typeface="+mn-lt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43D343A-5692-4FFB-9B48-37EEAAD8609B}"/>
              </a:ext>
            </a:extLst>
          </p:cNvPr>
          <p:cNvSpPr/>
          <p:nvPr/>
        </p:nvSpPr>
        <p:spPr bwMode="invGray">
          <a:xfrm>
            <a:off x="434341" y="694477"/>
            <a:ext cx="987920" cy="987920"/>
          </a:xfrm>
          <a:prstGeom prst="ellipse">
            <a:avLst/>
          </a:prstGeom>
          <a:noFill/>
          <a:ln w="22225" cap="sq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err="1">
              <a:ln>
                <a:noFill/>
              </a:ln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9" name="Graphic 7">
            <a:extLst>
              <a:ext uri="{FF2B5EF4-FFF2-40B4-BE49-F238E27FC236}">
                <a16:creationId xmlns:a16="http://schemas.microsoft.com/office/drawing/2014/main" id="{4BBF76A4-39AE-4256-BAA8-4C37FA1CE3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invGray">
          <a:xfrm>
            <a:off x="478343" y="738478"/>
            <a:ext cx="899917" cy="899917"/>
          </a:xfrm>
          <a:prstGeom prst="rect">
            <a:avLst/>
          </a:prstGeom>
        </p:spPr>
      </p:pic>
      <p:sp>
        <p:nvSpPr>
          <p:cNvPr id="7" name="key">
            <a:extLst>
              <a:ext uri="{FF2B5EF4-FFF2-40B4-BE49-F238E27FC236}">
                <a16:creationId xmlns:a16="http://schemas.microsoft.com/office/drawing/2014/main" id="{7089A194-DB3E-4206-B11E-C491A841EBB1}"/>
              </a:ext>
            </a:extLst>
          </p:cNvPr>
          <p:cNvSpPr>
            <a:spLocks noChangeAspect="1" noEditPoints="1"/>
          </p:cNvSpPr>
          <p:nvPr/>
        </p:nvSpPr>
        <p:spPr bwMode="white">
          <a:xfrm rot="2700000">
            <a:off x="870782" y="1132373"/>
            <a:ext cx="112705" cy="112127"/>
          </a:xfrm>
          <a:custGeom>
            <a:avLst/>
            <a:gdLst>
              <a:gd name="T0" fmla="*/ 175 w 330"/>
              <a:gd name="T1" fmla="*/ 198 h 328"/>
              <a:gd name="T2" fmla="*/ 109 w 330"/>
              <a:gd name="T3" fmla="*/ 220 h 328"/>
              <a:gd name="T4" fmla="*/ 0 w 330"/>
              <a:gd name="T5" fmla="*/ 110 h 328"/>
              <a:gd name="T6" fmla="*/ 109 w 330"/>
              <a:gd name="T7" fmla="*/ 0 h 328"/>
              <a:gd name="T8" fmla="*/ 219 w 330"/>
              <a:gd name="T9" fmla="*/ 110 h 328"/>
              <a:gd name="T10" fmla="*/ 214 w 330"/>
              <a:gd name="T11" fmla="*/ 143 h 328"/>
              <a:gd name="T12" fmla="*/ 330 w 330"/>
              <a:gd name="T13" fmla="*/ 258 h 328"/>
              <a:gd name="T14" fmla="*/ 330 w 330"/>
              <a:gd name="T15" fmla="*/ 328 h 328"/>
              <a:gd name="T16" fmla="*/ 264 w 330"/>
              <a:gd name="T17" fmla="*/ 328 h 328"/>
              <a:gd name="T18" fmla="*/ 264 w 330"/>
              <a:gd name="T19" fmla="*/ 283 h 328"/>
              <a:gd name="T20" fmla="*/ 221 w 330"/>
              <a:gd name="T21" fmla="*/ 283 h 328"/>
              <a:gd name="T22" fmla="*/ 221 w 330"/>
              <a:gd name="T23" fmla="*/ 239 h 328"/>
              <a:gd name="T24" fmla="*/ 175 w 330"/>
              <a:gd name="T25" fmla="*/ 239 h 328"/>
              <a:gd name="T26" fmla="*/ 175 w 330"/>
              <a:gd name="T27" fmla="*/ 198 h 328"/>
              <a:gd name="T28" fmla="*/ 76 w 330"/>
              <a:gd name="T29" fmla="*/ 91 h 328"/>
              <a:gd name="T30" fmla="*/ 91 w 330"/>
              <a:gd name="T31" fmla="*/ 76 h 328"/>
              <a:gd name="T32" fmla="*/ 76 w 330"/>
              <a:gd name="T33" fmla="*/ 60 h 328"/>
              <a:gd name="T34" fmla="*/ 60 w 330"/>
              <a:gd name="T35" fmla="*/ 76 h 328"/>
              <a:gd name="T36" fmla="*/ 76 w 330"/>
              <a:gd name="T37" fmla="*/ 91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30" h="328">
                <a:moveTo>
                  <a:pt x="175" y="198"/>
                </a:moveTo>
                <a:cubicBezTo>
                  <a:pt x="157" y="212"/>
                  <a:pt x="134" y="220"/>
                  <a:pt x="109" y="220"/>
                </a:cubicBezTo>
                <a:cubicBezTo>
                  <a:pt x="49" y="220"/>
                  <a:pt x="0" y="171"/>
                  <a:pt x="0" y="110"/>
                </a:cubicBezTo>
                <a:cubicBezTo>
                  <a:pt x="0" y="49"/>
                  <a:pt x="49" y="0"/>
                  <a:pt x="109" y="0"/>
                </a:cubicBezTo>
                <a:cubicBezTo>
                  <a:pt x="170" y="0"/>
                  <a:pt x="219" y="49"/>
                  <a:pt x="219" y="110"/>
                </a:cubicBezTo>
                <a:cubicBezTo>
                  <a:pt x="219" y="122"/>
                  <a:pt x="217" y="133"/>
                  <a:pt x="214" y="143"/>
                </a:cubicBezTo>
                <a:cubicBezTo>
                  <a:pt x="330" y="258"/>
                  <a:pt x="330" y="258"/>
                  <a:pt x="330" y="258"/>
                </a:cubicBezTo>
                <a:cubicBezTo>
                  <a:pt x="330" y="328"/>
                  <a:pt x="330" y="328"/>
                  <a:pt x="330" y="328"/>
                </a:cubicBezTo>
                <a:cubicBezTo>
                  <a:pt x="264" y="328"/>
                  <a:pt x="264" y="328"/>
                  <a:pt x="264" y="328"/>
                </a:cubicBezTo>
                <a:cubicBezTo>
                  <a:pt x="264" y="283"/>
                  <a:pt x="264" y="283"/>
                  <a:pt x="264" y="283"/>
                </a:cubicBezTo>
                <a:cubicBezTo>
                  <a:pt x="221" y="283"/>
                  <a:pt x="221" y="283"/>
                  <a:pt x="221" y="283"/>
                </a:cubicBezTo>
                <a:cubicBezTo>
                  <a:pt x="221" y="239"/>
                  <a:pt x="221" y="239"/>
                  <a:pt x="221" y="239"/>
                </a:cubicBezTo>
                <a:cubicBezTo>
                  <a:pt x="175" y="239"/>
                  <a:pt x="175" y="239"/>
                  <a:pt x="175" y="239"/>
                </a:cubicBezTo>
                <a:lnTo>
                  <a:pt x="175" y="198"/>
                </a:lnTo>
                <a:close/>
                <a:moveTo>
                  <a:pt x="76" y="91"/>
                </a:moveTo>
                <a:cubicBezTo>
                  <a:pt x="84" y="91"/>
                  <a:pt x="91" y="84"/>
                  <a:pt x="91" y="76"/>
                </a:cubicBezTo>
                <a:cubicBezTo>
                  <a:pt x="91" y="67"/>
                  <a:pt x="84" y="60"/>
                  <a:pt x="76" y="60"/>
                </a:cubicBezTo>
                <a:cubicBezTo>
                  <a:pt x="67" y="60"/>
                  <a:pt x="60" y="67"/>
                  <a:pt x="60" y="76"/>
                </a:cubicBezTo>
                <a:cubicBezTo>
                  <a:pt x="60" y="84"/>
                  <a:pt x="67" y="91"/>
                  <a:pt x="76" y="91"/>
                </a:cubicBezTo>
                <a:close/>
              </a:path>
            </a:pathLst>
          </a:custGeom>
          <a:solidFill>
            <a:schemeClr val="accent2"/>
          </a:solidFill>
          <a:ln w="22225" cap="sq">
            <a:solidFill>
              <a:schemeClr val="accent2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125953-4B5D-4E12-809E-98A02A6E8761}"/>
              </a:ext>
            </a:extLst>
          </p:cNvPr>
          <p:cNvSpPr txBox="1"/>
          <p:nvPr/>
        </p:nvSpPr>
        <p:spPr>
          <a:xfrm>
            <a:off x="434341" y="2198352"/>
            <a:ext cx="688086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>
                <a:gradFill>
                  <a:gsLst>
                    <a:gs pos="2917">
                      <a:schemeClr val="accent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Use this worksheet to designate the parties responsible for specific functions in Azure. </a:t>
            </a:r>
            <a:br>
              <a:rPr lang="en-US" sz="1200" dirty="0">
                <a:gradFill>
                  <a:gsLst>
                    <a:gs pos="2917">
                      <a:schemeClr val="accent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</a:br>
            <a:r>
              <a:rPr lang="en-US" sz="1100" dirty="0">
                <a:gradFill>
                  <a:gsLst>
                    <a:gs pos="2917">
                      <a:schemeClr val="accent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Consistent procedures will avoid confusion that can lead to human and automation errors which increases an organization’s security risk. </a:t>
            </a:r>
          </a:p>
          <a:p>
            <a:pPr>
              <a:spcAft>
                <a:spcPts val="600"/>
              </a:spcAft>
            </a:pPr>
            <a:r>
              <a:rPr lang="en-US" sz="1100" i="1" dirty="0">
                <a:gradFill>
                  <a:gsLst>
                    <a:gs pos="2917">
                      <a:schemeClr val="accent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*Most organizations map these closely to current on premises models.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924EE1C-A831-40F5-9716-FBC7B73E1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83030"/>
              </p:ext>
            </p:extLst>
          </p:nvPr>
        </p:nvGraphicFramePr>
        <p:xfrm>
          <a:off x="0" y="3230392"/>
          <a:ext cx="7772399" cy="5874648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1840523">
                  <a:extLst>
                    <a:ext uri="{9D8B030D-6E8A-4147-A177-3AD203B41FA5}">
                      <a16:colId xmlns:a16="http://schemas.microsoft.com/office/drawing/2014/main" val="131552263"/>
                    </a:ext>
                  </a:extLst>
                </a:gridCol>
                <a:gridCol w="3280117">
                  <a:extLst>
                    <a:ext uri="{9D8B030D-6E8A-4147-A177-3AD203B41FA5}">
                      <a16:colId xmlns:a16="http://schemas.microsoft.com/office/drawing/2014/main" val="3754447473"/>
                    </a:ext>
                  </a:extLst>
                </a:gridCol>
                <a:gridCol w="2651759">
                  <a:extLst>
                    <a:ext uri="{9D8B030D-6E8A-4147-A177-3AD203B41FA5}">
                      <a16:colId xmlns:a16="http://schemas.microsoft.com/office/drawing/2014/main" val="672224301"/>
                    </a:ext>
                  </a:extLst>
                </a:gridCol>
              </a:tblGrid>
              <a:tr h="979108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Network Security</a:t>
                      </a:r>
                    </a:p>
                  </a:txBody>
                  <a:tcPr marL="58293" marR="58293" marT="29146" marB="2914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27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Typically existing network security team</a:t>
                      </a:r>
                    </a:p>
                    <a:p>
                      <a:r>
                        <a:rPr lang="en-US" sz="900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Configuration and maintenance of Azure Firewall, Network Virtual Appliances (and associated routing), WAFs, NSGs, ASGs, etc.</a:t>
                      </a:r>
                    </a:p>
                  </a:txBody>
                  <a:tcPr marL="137160" marR="58293" marT="29146" marB="2914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dirty="0">
                        <a:gradFill>
                          <a:gsLst>
                            <a:gs pos="1250">
                              <a:srgbClr val="1A1A1A"/>
                            </a:gs>
                            <a:gs pos="100000">
                              <a:srgbClr val="1A1A1A"/>
                            </a:gs>
                          </a:gsLst>
                          <a:lin ang="5400000" scaled="0"/>
                        </a:gradFill>
                      </a:endParaRPr>
                    </a:p>
                  </a:txBody>
                  <a:tcPr marL="58293" marR="58293" marT="29146" marB="291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292330"/>
                  </a:ext>
                </a:extLst>
              </a:tr>
              <a:tr h="979108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Network Management </a:t>
                      </a:r>
                    </a:p>
                  </a:txBody>
                  <a:tcPr marL="58293" marR="58293" marT="29146" marB="2914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i="1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Typically existing network operations team</a:t>
                      </a:r>
                    </a:p>
                    <a:p>
                      <a:r>
                        <a:rPr lang="en-US" sz="900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Enterprise-wide virtual network and subnet allocation </a:t>
                      </a:r>
                    </a:p>
                  </a:txBody>
                  <a:tcPr marL="137160" marR="58293" marT="29146" marB="2914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gradFill>
                          <a:gsLst>
                            <a:gs pos="1250">
                              <a:srgbClr val="1A1A1A"/>
                            </a:gs>
                            <a:gs pos="100000">
                              <a:srgbClr val="1A1A1A"/>
                            </a:gs>
                          </a:gsLst>
                          <a:lin ang="5400000" scaled="0"/>
                        </a:gradFill>
                      </a:endParaRPr>
                    </a:p>
                  </a:txBody>
                  <a:tcPr marL="58293" marR="58293" marT="29146" marB="291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715275"/>
                  </a:ext>
                </a:extLst>
              </a:tr>
              <a:tr h="979108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Server Endpoint Security</a:t>
                      </a:r>
                    </a:p>
                  </a:txBody>
                  <a:tcPr marL="58293" marR="58293" marT="29146" marB="2914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i="1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Typically IT operations, security, or jointly</a:t>
                      </a:r>
                    </a:p>
                    <a:p>
                      <a:r>
                        <a:rPr lang="en-US" sz="900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Monitor and remediate server security (patching, configuration, endpoint security, etc.) </a:t>
                      </a:r>
                    </a:p>
                  </a:txBody>
                  <a:tcPr marL="137160" marR="58293" marT="29146" marB="2914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gradFill>
                          <a:gsLst>
                            <a:gs pos="1250">
                              <a:srgbClr val="1A1A1A"/>
                            </a:gs>
                            <a:gs pos="100000">
                              <a:srgbClr val="1A1A1A"/>
                            </a:gs>
                          </a:gsLst>
                          <a:lin ang="5400000" scaled="0"/>
                        </a:gradFill>
                      </a:endParaRPr>
                    </a:p>
                  </a:txBody>
                  <a:tcPr marL="58293" marR="58293" marT="29146" marB="291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744836"/>
                  </a:ext>
                </a:extLst>
              </a:tr>
              <a:tr h="979108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Incident Monitoring </a:t>
                      </a:r>
                      <a:br>
                        <a:rPr lang="en-US" sz="1000" b="1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</a:br>
                      <a:r>
                        <a:rPr lang="en-US" sz="1000" b="1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and Response</a:t>
                      </a:r>
                    </a:p>
                  </a:txBody>
                  <a:tcPr marL="58293" marR="58293" marT="29146" marB="2914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i="1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Typically security operations team</a:t>
                      </a:r>
                    </a:p>
                    <a:p>
                      <a:r>
                        <a:rPr lang="en-US" sz="900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Investigate and remediate security incidents in SIEM </a:t>
                      </a:r>
                      <a:br>
                        <a:rPr lang="en-US" sz="900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</a:br>
                      <a:r>
                        <a:rPr lang="en-US" sz="900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or source console:</a:t>
                      </a: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Azure Security Center</a:t>
                      </a:r>
                    </a:p>
                    <a:p>
                      <a:pPr marL="117475" indent="-117475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Azure AD Identity Protection </a:t>
                      </a:r>
                    </a:p>
                  </a:txBody>
                  <a:tcPr marL="137160" marR="58293" marT="29146" marB="2914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gradFill>
                          <a:gsLst>
                            <a:gs pos="1250">
                              <a:srgbClr val="1A1A1A"/>
                            </a:gs>
                            <a:gs pos="100000">
                              <a:srgbClr val="1A1A1A"/>
                            </a:gs>
                          </a:gsLst>
                          <a:lin ang="5400000" scaled="0"/>
                        </a:gradFill>
                      </a:endParaRPr>
                    </a:p>
                  </a:txBody>
                  <a:tcPr marL="58293" marR="58293" marT="29146" marB="291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667316"/>
                  </a:ext>
                </a:extLst>
              </a:tr>
              <a:tr h="979108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Policy Management</a:t>
                      </a:r>
                    </a:p>
                  </a:txBody>
                  <a:tcPr marL="58293" marR="58293" marT="29146" marB="2914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27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Typically GRC team + Architecture</a:t>
                      </a:r>
                    </a:p>
                    <a:p>
                      <a:r>
                        <a:rPr lang="en-US" sz="900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Set Direction for use of Roles Based Access Control (RBAC), Azure Security Center, Administrator protection strategy, </a:t>
                      </a:r>
                      <a:br>
                        <a:rPr lang="en-US" sz="900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</a:br>
                      <a:r>
                        <a:rPr lang="en-US" sz="900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and Azure Policy to govern Azure resources</a:t>
                      </a:r>
                    </a:p>
                  </a:txBody>
                  <a:tcPr marL="137160" marR="58293" marT="29146" marB="2914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gradFill>
                          <a:gsLst>
                            <a:gs pos="1250">
                              <a:srgbClr val="1A1A1A"/>
                            </a:gs>
                            <a:gs pos="100000">
                              <a:srgbClr val="1A1A1A"/>
                            </a:gs>
                          </a:gsLst>
                          <a:lin ang="5400000" scaled="0"/>
                        </a:gradFill>
                      </a:endParaRPr>
                    </a:p>
                  </a:txBody>
                  <a:tcPr marL="58293" marR="58293" marT="29146" marB="291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878721"/>
                  </a:ext>
                </a:extLst>
              </a:tr>
              <a:tr h="979108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Identity Security and Standards</a:t>
                      </a:r>
                    </a:p>
                  </a:txBody>
                  <a:tcPr marL="58293" marR="58293" marT="29146" marB="2914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i="1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Typically Security Team + Identity Team Jointly</a:t>
                      </a:r>
                    </a:p>
                    <a:p>
                      <a:r>
                        <a:rPr lang="en-US" sz="900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Set direction for Azure AD directories, PIM/PAM </a:t>
                      </a:r>
                      <a:br>
                        <a:rPr lang="en-US" sz="900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</a:br>
                      <a:r>
                        <a:rPr lang="en-US" sz="900" dirty="0">
                          <a:gradFill>
                            <a:gsLst>
                              <a:gs pos="1250">
                                <a:srgbClr val="1A1A1A"/>
                              </a:gs>
                              <a:gs pos="100000">
                                <a:srgbClr val="1A1A1A"/>
                              </a:gs>
                            </a:gsLst>
                            <a:lin ang="5400000" scaled="0"/>
                          </a:gradFill>
                        </a:rPr>
                        <a:t>usage, MFA, password/synchronization configuration, Application Identity Standards</a:t>
                      </a:r>
                    </a:p>
                  </a:txBody>
                  <a:tcPr marL="137160" marR="58293" marT="29146" marB="2914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gradFill>
                          <a:gsLst>
                            <a:gs pos="1250">
                              <a:srgbClr val="1A1A1A"/>
                            </a:gs>
                            <a:gs pos="100000">
                              <a:srgbClr val="1A1A1A"/>
                            </a:gs>
                          </a:gsLst>
                          <a:lin ang="5400000" scaled="0"/>
                        </a:gradFill>
                      </a:endParaRPr>
                    </a:p>
                  </a:txBody>
                  <a:tcPr marL="58293" marR="58293" marT="29146" marB="291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61509"/>
                  </a:ext>
                </a:extLst>
              </a:tr>
            </a:tbl>
          </a:graphicData>
        </a:graphic>
      </p:graphicFrame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CF37D25-F842-4F2A-832E-57E470C90E95}"/>
              </a:ext>
            </a:extLst>
          </p:cNvPr>
          <p:cNvSpPr/>
          <p:nvPr/>
        </p:nvSpPr>
        <p:spPr bwMode="auto">
          <a:xfrm>
            <a:off x="414130" y="9363923"/>
            <a:ext cx="7386405" cy="442232"/>
          </a:xfrm>
          <a:custGeom>
            <a:avLst/>
            <a:gdLst>
              <a:gd name="connsiteX0" fmla="*/ 277401 w 7440193"/>
              <a:gd name="connsiteY0" fmla="*/ 0 h 602792"/>
              <a:gd name="connsiteX1" fmla="*/ 301396 w 7440193"/>
              <a:gd name="connsiteY1" fmla="*/ 0 h 602792"/>
              <a:gd name="connsiteX2" fmla="*/ 7440193 w 7440193"/>
              <a:gd name="connsiteY2" fmla="*/ 0 h 602792"/>
              <a:gd name="connsiteX3" fmla="*/ 7440193 w 7440193"/>
              <a:gd name="connsiteY3" fmla="*/ 602792 h 602792"/>
              <a:gd name="connsiteX4" fmla="*/ 301396 w 7440193"/>
              <a:gd name="connsiteY4" fmla="*/ 602792 h 602792"/>
              <a:gd name="connsiteX5" fmla="*/ 277401 w 7440193"/>
              <a:gd name="connsiteY5" fmla="*/ 602792 h 602792"/>
              <a:gd name="connsiteX6" fmla="*/ 277401 w 7440193"/>
              <a:gd name="connsiteY6" fmla="*/ 600373 h 602792"/>
              <a:gd name="connsiteX7" fmla="*/ 240654 w 7440193"/>
              <a:gd name="connsiteY7" fmla="*/ 596669 h 602792"/>
              <a:gd name="connsiteX8" fmla="*/ 0 w 7440193"/>
              <a:gd name="connsiteY8" fmla="*/ 301396 h 602792"/>
              <a:gd name="connsiteX9" fmla="*/ 240654 w 7440193"/>
              <a:gd name="connsiteY9" fmla="*/ 6123 h 602792"/>
              <a:gd name="connsiteX10" fmla="*/ 277401 w 7440193"/>
              <a:gd name="connsiteY10" fmla="*/ 2419 h 602792"/>
              <a:gd name="connsiteX0" fmla="*/ 223613 w 7386405"/>
              <a:gd name="connsiteY0" fmla="*/ 0 h 602792"/>
              <a:gd name="connsiteX1" fmla="*/ 247608 w 7386405"/>
              <a:gd name="connsiteY1" fmla="*/ 0 h 602792"/>
              <a:gd name="connsiteX2" fmla="*/ 7386405 w 7386405"/>
              <a:gd name="connsiteY2" fmla="*/ 0 h 602792"/>
              <a:gd name="connsiteX3" fmla="*/ 7386405 w 7386405"/>
              <a:gd name="connsiteY3" fmla="*/ 602792 h 602792"/>
              <a:gd name="connsiteX4" fmla="*/ 247608 w 7386405"/>
              <a:gd name="connsiteY4" fmla="*/ 602792 h 602792"/>
              <a:gd name="connsiteX5" fmla="*/ 223613 w 7386405"/>
              <a:gd name="connsiteY5" fmla="*/ 602792 h 602792"/>
              <a:gd name="connsiteX6" fmla="*/ 223613 w 7386405"/>
              <a:gd name="connsiteY6" fmla="*/ 600373 h 602792"/>
              <a:gd name="connsiteX7" fmla="*/ 186866 w 7386405"/>
              <a:gd name="connsiteY7" fmla="*/ 596669 h 602792"/>
              <a:gd name="connsiteX8" fmla="*/ 0 w 7386405"/>
              <a:gd name="connsiteY8" fmla="*/ 301396 h 602792"/>
              <a:gd name="connsiteX9" fmla="*/ 186866 w 7386405"/>
              <a:gd name="connsiteY9" fmla="*/ 6123 h 602792"/>
              <a:gd name="connsiteX10" fmla="*/ 223613 w 7386405"/>
              <a:gd name="connsiteY10" fmla="*/ 2419 h 602792"/>
              <a:gd name="connsiteX11" fmla="*/ 223613 w 7386405"/>
              <a:gd name="connsiteY11" fmla="*/ 0 h 6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86405" h="602792">
                <a:moveTo>
                  <a:pt x="223613" y="0"/>
                </a:moveTo>
                <a:lnTo>
                  <a:pt x="247608" y="0"/>
                </a:lnTo>
                <a:lnTo>
                  <a:pt x="7386405" y="0"/>
                </a:lnTo>
                <a:lnTo>
                  <a:pt x="7386405" y="602792"/>
                </a:lnTo>
                <a:lnTo>
                  <a:pt x="247608" y="602792"/>
                </a:lnTo>
                <a:lnTo>
                  <a:pt x="223613" y="602792"/>
                </a:lnTo>
                <a:lnTo>
                  <a:pt x="223613" y="600373"/>
                </a:lnTo>
                <a:lnTo>
                  <a:pt x="186866" y="596669"/>
                </a:lnTo>
                <a:cubicBezTo>
                  <a:pt x="49526" y="568565"/>
                  <a:pt x="0" y="447045"/>
                  <a:pt x="0" y="301396"/>
                </a:cubicBezTo>
                <a:cubicBezTo>
                  <a:pt x="0" y="155747"/>
                  <a:pt x="49526" y="34227"/>
                  <a:pt x="186866" y="6123"/>
                </a:cubicBezTo>
                <a:lnTo>
                  <a:pt x="223613" y="2419"/>
                </a:lnTo>
                <a:lnTo>
                  <a:pt x="223613" y="0"/>
                </a:lnTo>
                <a:close/>
              </a:path>
            </a:pathLst>
          </a:cu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0" tIns="45720" rIns="1828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i="1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</a:rPr>
              <a:t>Document and socialize this widely with all teams working on Azure</a:t>
            </a:r>
          </a:p>
        </p:txBody>
      </p:sp>
      <p:sp>
        <p:nvSpPr>
          <p:cNvPr id="18" name="light" title="Icon of a lightbulb">
            <a:extLst>
              <a:ext uri="{FF2B5EF4-FFF2-40B4-BE49-F238E27FC236}">
                <a16:creationId xmlns:a16="http://schemas.microsoft.com/office/drawing/2014/main" id="{1F271BD5-06ED-49EC-91A0-DF18B1FA5069}"/>
              </a:ext>
            </a:extLst>
          </p:cNvPr>
          <p:cNvSpPr>
            <a:spLocks noChangeAspect="1" noEditPoints="1"/>
          </p:cNvSpPr>
          <p:nvPr/>
        </p:nvSpPr>
        <p:spPr bwMode="invGray">
          <a:xfrm>
            <a:off x="553925" y="9443677"/>
            <a:ext cx="180883" cy="268550"/>
          </a:xfrm>
          <a:custGeom>
            <a:avLst/>
            <a:gdLst>
              <a:gd name="T0" fmla="*/ 156 w 224"/>
              <a:gd name="T1" fmla="*/ 312 h 334"/>
              <a:gd name="T2" fmla="*/ 134 w 224"/>
              <a:gd name="T3" fmla="*/ 334 h 334"/>
              <a:gd name="T4" fmla="*/ 89 w 224"/>
              <a:gd name="T5" fmla="*/ 334 h 334"/>
              <a:gd name="T6" fmla="*/ 67 w 224"/>
              <a:gd name="T7" fmla="*/ 312 h 334"/>
              <a:gd name="T8" fmla="*/ 67 w 224"/>
              <a:gd name="T9" fmla="*/ 261 h 334"/>
              <a:gd name="T10" fmla="*/ 37 w 224"/>
              <a:gd name="T11" fmla="*/ 195 h 334"/>
              <a:gd name="T12" fmla="*/ 27 w 224"/>
              <a:gd name="T13" fmla="*/ 185 h 334"/>
              <a:gd name="T14" fmla="*/ 0 w 224"/>
              <a:gd name="T15" fmla="*/ 112 h 334"/>
              <a:gd name="T16" fmla="*/ 112 w 224"/>
              <a:gd name="T17" fmla="*/ 0 h 334"/>
              <a:gd name="T18" fmla="*/ 224 w 224"/>
              <a:gd name="T19" fmla="*/ 112 h 334"/>
              <a:gd name="T20" fmla="*/ 197 w 224"/>
              <a:gd name="T21" fmla="*/ 185 h 334"/>
              <a:gd name="T22" fmla="*/ 200 w 224"/>
              <a:gd name="T23" fmla="*/ 181 h 334"/>
              <a:gd name="T24" fmla="*/ 197 w 224"/>
              <a:gd name="T25" fmla="*/ 185 h 334"/>
              <a:gd name="T26" fmla="*/ 156 w 224"/>
              <a:gd name="T27" fmla="*/ 265 h 334"/>
              <a:gd name="T28" fmla="*/ 156 w 224"/>
              <a:gd name="T29" fmla="*/ 312 h 334"/>
              <a:gd name="T30" fmla="*/ 156 w 224"/>
              <a:gd name="T31" fmla="*/ 312 h 334"/>
              <a:gd name="T32" fmla="*/ 67 w 224"/>
              <a:gd name="T33" fmla="*/ 269 h 334"/>
              <a:gd name="T34" fmla="*/ 156 w 224"/>
              <a:gd name="T35" fmla="*/ 269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24" h="334">
                <a:moveTo>
                  <a:pt x="156" y="312"/>
                </a:moveTo>
                <a:cubicBezTo>
                  <a:pt x="156" y="324"/>
                  <a:pt x="146" y="334"/>
                  <a:pt x="134" y="334"/>
                </a:cubicBezTo>
                <a:cubicBezTo>
                  <a:pt x="89" y="334"/>
                  <a:pt x="89" y="334"/>
                  <a:pt x="89" y="334"/>
                </a:cubicBezTo>
                <a:cubicBezTo>
                  <a:pt x="76" y="334"/>
                  <a:pt x="67" y="324"/>
                  <a:pt x="67" y="312"/>
                </a:cubicBezTo>
                <a:cubicBezTo>
                  <a:pt x="67" y="312"/>
                  <a:pt x="67" y="300"/>
                  <a:pt x="67" y="261"/>
                </a:cubicBezTo>
                <a:cubicBezTo>
                  <a:pt x="67" y="221"/>
                  <a:pt x="37" y="195"/>
                  <a:pt x="37" y="195"/>
                </a:cubicBezTo>
                <a:cubicBezTo>
                  <a:pt x="27" y="185"/>
                  <a:pt x="27" y="185"/>
                  <a:pt x="27" y="185"/>
                </a:cubicBezTo>
                <a:cubicBezTo>
                  <a:pt x="10" y="166"/>
                  <a:pt x="0" y="140"/>
                  <a:pt x="0" y="112"/>
                </a:cubicBezTo>
                <a:cubicBezTo>
                  <a:pt x="0" y="50"/>
                  <a:pt x="50" y="0"/>
                  <a:pt x="112" y="0"/>
                </a:cubicBezTo>
                <a:cubicBezTo>
                  <a:pt x="174" y="0"/>
                  <a:pt x="224" y="50"/>
                  <a:pt x="224" y="112"/>
                </a:cubicBezTo>
                <a:cubicBezTo>
                  <a:pt x="224" y="140"/>
                  <a:pt x="214" y="166"/>
                  <a:pt x="197" y="185"/>
                </a:cubicBezTo>
                <a:moveTo>
                  <a:pt x="200" y="181"/>
                </a:moveTo>
                <a:cubicBezTo>
                  <a:pt x="197" y="185"/>
                  <a:pt x="197" y="185"/>
                  <a:pt x="197" y="185"/>
                </a:cubicBezTo>
                <a:cubicBezTo>
                  <a:pt x="197" y="185"/>
                  <a:pt x="156" y="217"/>
                  <a:pt x="156" y="265"/>
                </a:cubicBezTo>
                <a:cubicBezTo>
                  <a:pt x="156" y="312"/>
                  <a:pt x="156" y="312"/>
                  <a:pt x="156" y="312"/>
                </a:cubicBezTo>
                <a:cubicBezTo>
                  <a:pt x="156" y="312"/>
                  <a:pt x="156" y="312"/>
                  <a:pt x="156" y="312"/>
                </a:cubicBezTo>
                <a:moveTo>
                  <a:pt x="67" y="269"/>
                </a:moveTo>
                <a:cubicBezTo>
                  <a:pt x="156" y="269"/>
                  <a:pt x="156" y="269"/>
                  <a:pt x="156" y="269"/>
                </a:cubicBezTo>
              </a:path>
            </a:pathLst>
          </a:custGeom>
          <a:noFill/>
          <a:ln w="19050" cap="sq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4F3A54-FCA2-442B-9852-896153DD87E7}"/>
              </a:ext>
            </a:extLst>
          </p:cNvPr>
          <p:cNvSpPr txBox="1"/>
          <p:nvPr/>
        </p:nvSpPr>
        <p:spPr bwMode="invGray">
          <a:xfrm>
            <a:off x="844863" y="9369519"/>
            <a:ext cx="71236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125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Tip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E356330-48CE-405F-A6EE-77FEB636E09C}"/>
              </a:ext>
            </a:extLst>
          </p:cNvPr>
          <p:cNvGrpSpPr/>
          <p:nvPr/>
        </p:nvGrpSpPr>
        <p:grpSpPr bwMode="invGray">
          <a:xfrm>
            <a:off x="434341" y="264277"/>
            <a:ext cx="1064804" cy="228600"/>
            <a:chOff x="6337038" y="264277"/>
            <a:chExt cx="1064804" cy="228600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2ED5CD2C-12FF-4E29-9FDD-87A1528F9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 bwMode="invGray">
            <a:xfrm>
              <a:off x="6337038" y="264277"/>
              <a:ext cx="228601" cy="228600"/>
            </a:xfrm>
            <a:prstGeom prst="rect">
              <a:avLst/>
            </a:prstGeom>
          </p:spPr>
        </p:pic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DB94C702-A5D5-4D29-BAD2-1966DF98143A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6632420" y="299666"/>
              <a:ext cx="769422" cy="150576"/>
            </a:xfrm>
            <a:custGeom>
              <a:avLst/>
              <a:gdLst>
                <a:gd name="T0" fmla="*/ 218 w 1139"/>
                <a:gd name="T1" fmla="*/ 217 h 220"/>
                <a:gd name="T2" fmla="*/ 185 w 1139"/>
                <a:gd name="T3" fmla="*/ 52 h 220"/>
                <a:gd name="T4" fmla="*/ 120 w 1139"/>
                <a:gd name="T5" fmla="*/ 217 h 220"/>
                <a:gd name="T6" fmla="*/ 32 w 1139"/>
                <a:gd name="T7" fmla="*/ 52 h 220"/>
                <a:gd name="T8" fmla="*/ 33 w 1139"/>
                <a:gd name="T9" fmla="*/ 93 h 220"/>
                <a:gd name="T10" fmla="*/ 0 w 1139"/>
                <a:gd name="T11" fmla="*/ 15 h 220"/>
                <a:gd name="T12" fmla="*/ 109 w 1139"/>
                <a:gd name="T13" fmla="*/ 168 h 220"/>
                <a:gd name="T14" fmla="*/ 171 w 1139"/>
                <a:gd name="T15" fmla="*/ 15 h 220"/>
                <a:gd name="T16" fmla="*/ 285 w 1139"/>
                <a:gd name="T17" fmla="*/ 72 h 220"/>
                <a:gd name="T18" fmla="*/ 269 w 1139"/>
                <a:gd name="T19" fmla="*/ 11 h 220"/>
                <a:gd name="T20" fmla="*/ 254 w 1139"/>
                <a:gd name="T21" fmla="*/ 45 h 220"/>
                <a:gd name="T22" fmla="*/ 289 w 1139"/>
                <a:gd name="T23" fmla="*/ 31 h 220"/>
                <a:gd name="T24" fmla="*/ 405 w 1139"/>
                <a:gd name="T25" fmla="*/ 71 h 220"/>
                <a:gd name="T26" fmla="*/ 318 w 1139"/>
                <a:gd name="T27" fmla="*/ 107 h 220"/>
                <a:gd name="T28" fmla="*/ 343 w 1139"/>
                <a:gd name="T29" fmla="*/ 211 h 220"/>
                <a:gd name="T30" fmla="*/ 422 w 1139"/>
                <a:gd name="T31" fmla="*/ 210 h 220"/>
                <a:gd name="T32" fmla="*/ 404 w 1139"/>
                <a:gd name="T33" fmla="*/ 189 h 220"/>
                <a:gd name="T34" fmla="*/ 344 w 1139"/>
                <a:gd name="T35" fmla="*/ 145 h 220"/>
                <a:gd name="T36" fmla="*/ 420 w 1139"/>
                <a:gd name="T37" fmla="*/ 108 h 220"/>
                <a:gd name="T38" fmla="*/ 421 w 1139"/>
                <a:gd name="T39" fmla="*/ 76 h 220"/>
                <a:gd name="T40" fmla="*/ 495 w 1139"/>
                <a:gd name="T41" fmla="*/ 78 h 220"/>
                <a:gd name="T42" fmla="*/ 481 w 1139"/>
                <a:gd name="T43" fmla="*/ 72 h 220"/>
                <a:gd name="T44" fmla="*/ 481 w 1139"/>
                <a:gd name="T45" fmla="*/ 217 h 220"/>
                <a:gd name="T46" fmla="*/ 512 w 1139"/>
                <a:gd name="T47" fmla="*/ 100 h 220"/>
                <a:gd name="T48" fmla="*/ 531 w 1139"/>
                <a:gd name="T49" fmla="*/ 106 h 220"/>
                <a:gd name="T50" fmla="*/ 517 w 1139"/>
                <a:gd name="T51" fmla="*/ 70 h 220"/>
                <a:gd name="T52" fmla="*/ 661 w 1139"/>
                <a:gd name="T53" fmla="*/ 199 h 220"/>
                <a:gd name="T54" fmla="*/ 533 w 1139"/>
                <a:gd name="T55" fmla="*/ 146 h 220"/>
                <a:gd name="T56" fmla="*/ 663 w 1139"/>
                <a:gd name="T57" fmla="*/ 89 h 220"/>
                <a:gd name="T58" fmla="*/ 608 w 1139"/>
                <a:gd name="T59" fmla="*/ 97 h 220"/>
                <a:gd name="T60" fmla="*/ 579 w 1139"/>
                <a:gd name="T61" fmla="*/ 180 h 220"/>
                <a:gd name="T62" fmla="*/ 646 w 1139"/>
                <a:gd name="T63" fmla="*/ 144 h 220"/>
                <a:gd name="T64" fmla="*/ 732 w 1139"/>
                <a:gd name="T65" fmla="*/ 110 h 220"/>
                <a:gd name="T66" fmla="*/ 770 w 1139"/>
                <a:gd name="T67" fmla="*/ 98 h 220"/>
                <a:gd name="T68" fmla="*/ 786 w 1139"/>
                <a:gd name="T69" fmla="*/ 75 h 220"/>
                <a:gd name="T70" fmla="*/ 753 w 1139"/>
                <a:gd name="T71" fmla="*/ 69 h 220"/>
                <a:gd name="T72" fmla="*/ 701 w 1139"/>
                <a:gd name="T73" fmla="*/ 131 h 220"/>
                <a:gd name="T74" fmla="*/ 750 w 1139"/>
                <a:gd name="T75" fmla="*/ 164 h 220"/>
                <a:gd name="T76" fmla="*/ 738 w 1139"/>
                <a:gd name="T77" fmla="*/ 193 h 220"/>
                <a:gd name="T78" fmla="*/ 698 w 1139"/>
                <a:gd name="T79" fmla="*/ 179 h 220"/>
                <a:gd name="T80" fmla="*/ 717 w 1139"/>
                <a:gd name="T81" fmla="*/ 218 h 220"/>
                <a:gd name="T82" fmla="*/ 794 w 1139"/>
                <a:gd name="T83" fmla="*/ 175 h 220"/>
                <a:gd name="T84" fmla="*/ 938 w 1139"/>
                <a:gd name="T85" fmla="*/ 89 h 220"/>
                <a:gd name="T86" fmla="*/ 882 w 1139"/>
                <a:gd name="T87" fmla="*/ 220 h 220"/>
                <a:gd name="T88" fmla="*/ 829 w 1139"/>
                <a:gd name="T89" fmla="*/ 89 h 220"/>
                <a:gd name="T90" fmla="*/ 922 w 1139"/>
                <a:gd name="T91" fmla="*/ 144 h 220"/>
                <a:gd name="T92" fmla="*/ 855 w 1139"/>
                <a:gd name="T93" fmla="*/ 109 h 220"/>
                <a:gd name="T94" fmla="*/ 884 w 1139"/>
                <a:gd name="T95" fmla="*/ 192 h 220"/>
                <a:gd name="T96" fmla="*/ 1139 w 1139"/>
                <a:gd name="T97" fmla="*/ 100 h 220"/>
                <a:gd name="T98" fmla="*/ 1104 w 1139"/>
                <a:gd name="T99" fmla="*/ 29 h 220"/>
                <a:gd name="T100" fmla="*/ 1070 w 1139"/>
                <a:gd name="T101" fmla="*/ 40 h 220"/>
                <a:gd name="T102" fmla="*/ 1019 w 1139"/>
                <a:gd name="T103" fmla="*/ 54 h 220"/>
                <a:gd name="T104" fmla="*/ 1055 w 1139"/>
                <a:gd name="T105" fmla="*/ 32 h 220"/>
                <a:gd name="T106" fmla="*/ 1056 w 1139"/>
                <a:gd name="T107" fmla="*/ 3 h 220"/>
                <a:gd name="T108" fmla="*/ 991 w 1139"/>
                <a:gd name="T109" fmla="*/ 25 h 220"/>
                <a:gd name="T110" fmla="*/ 961 w 1139"/>
                <a:gd name="T111" fmla="*/ 72 h 220"/>
                <a:gd name="T112" fmla="*/ 985 w 1139"/>
                <a:gd name="T113" fmla="*/ 217 h 220"/>
                <a:gd name="T114" fmla="*/ 1070 w 1139"/>
                <a:gd name="T115" fmla="*/ 100 h 220"/>
                <a:gd name="T116" fmla="*/ 1127 w 1139"/>
                <a:gd name="T117" fmla="*/ 219 h 220"/>
                <a:gd name="T118" fmla="*/ 1139 w 1139"/>
                <a:gd name="T119" fmla="*/ 187 h 220"/>
                <a:gd name="T120" fmla="*/ 1123 w 1139"/>
                <a:gd name="T121" fmla="*/ 192 h 220"/>
                <a:gd name="T122" fmla="*/ 1104 w 1139"/>
                <a:gd name="T123" fmla="*/ 10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39" h="220">
                  <a:moveTo>
                    <a:pt x="171" y="15"/>
                  </a:moveTo>
                  <a:cubicBezTo>
                    <a:pt x="218" y="15"/>
                    <a:pt x="218" y="15"/>
                    <a:pt x="218" y="15"/>
                  </a:cubicBezTo>
                  <a:cubicBezTo>
                    <a:pt x="218" y="217"/>
                    <a:pt x="218" y="217"/>
                    <a:pt x="218" y="217"/>
                  </a:cubicBezTo>
                  <a:cubicBezTo>
                    <a:pt x="184" y="217"/>
                    <a:pt x="184" y="217"/>
                    <a:pt x="184" y="217"/>
                  </a:cubicBezTo>
                  <a:cubicBezTo>
                    <a:pt x="184" y="89"/>
                    <a:pt x="184" y="89"/>
                    <a:pt x="184" y="89"/>
                  </a:cubicBezTo>
                  <a:cubicBezTo>
                    <a:pt x="184" y="80"/>
                    <a:pt x="184" y="67"/>
                    <a:pt x="185" y="52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83" y="58"/>
                    <a:pt x="182" y="65"/>
                    <a:pt x="180" y="68"/>
                  </a:cubicBezTo>
                  <a:cubicBezTo>
                    <a:pt x="120" y="217"/>
                    <a:pt x="120" y="217"/>
                    <a:pt x="120" y="217"/>
                  </a:cubicBezTo>
                  <a:cubicBezTo>
                    <a:pt x="97" y="217"/>
                    <a:pt x="97" y="217"/>
                    <a:pt x="97" y="217"/>
                  </a:cubicBezTo>
                  <a:cubicBezTo>
                    <a:pt x="37" y="70"/>
                    <a:pt x="37" y="70"/>
                    <a:pt x="37" y="70"/>
                  </a:cubicBezTo>
                  <a:cubicBezTo>
                    <a:pt x="36" y="66"/>
                    <a:pt x="34" y="60"/>
                    <a:pt x="32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2" y="56"/>
                    <a:pt x="32" y="60"/>
                    <a:pt x="32" y="65"/>
                  </a:cubicBezTo>
                  <a:cubicBezTo>
                    <a:pt x="33" y="76"/>
                    <a:pt x="33" y="85"/>
                    <a:pt x="33" y="93"/>
                  </a:cubicBezTo>
                  <a:cubicBezTo>
                    <a:pt x="33" y="217"/>
                    <a:pt x="33" y="217"/>
                    <a:pt x="33" y="217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100" y="142"/>
                    <a:pt x="100" y="142"/>
                    <a:pt x="100" y="142"/>
                  </a:cubicBezTo>
                  <a:cubicBezTo>
                    <a:pt x="105" y="153"/>
                    <a:pt x="108" y="162"/>
                    <a:pt x="109" y="168"/>
                  </a:cubicBezTo>
                  <a:cubicBezTo>
                    <a:pt x="110" y="168"/>
                    <a:pt x="110" y="168"/>
                    <a:pt x="110" y="168"/>
                  </a:cubicBezTo>
                  <a:cubicBezTo>
                    <a:pt x="119" y="142"/>
                    <a:pt x="119" y="142"/>
                    <a:pt x="119" y="142"/>
                  </a:cubicBezTo>
                  <a:lnTo>
                    <a:pt x="171" y="15"/>
                  </a:lnTo>
                  <a:close/>
                  <a:moveTo>
                    <a:pt x="251" y="217"/>
                  </a:moveTo>
                  <a:cubicBezTo>
                    <a:pt x="285" y="217"/>
                    <a:pt x="285" y="217"/>
                    <a:pt x="285" y="217"/>
                  </a:cubicBezTo>
                  <a:cubicBezTo>
                    <a:pt x="285" y="72"/>
                    <a:pt x="285" y="72"/>
                    <a:pt x="285" y="72"/>
                  </a:cubicBezTo>
                  <a:cubicBezTo>
                    <a:pt x="251" y="72"/>
                    <a:pt x="251" y="72"/>
                    <a:pt x="251" y="72"/>
                  </a:cubicBezTo>
                  <a:lnTo>
                    <a:pt x="251" y="217"/>
                  </a:lnTo>
                  <a:close/>
                  <a:moveTo>
                    <a:pt x="269" y="11"/>
                  </a:moveTo>
                  <a:cubicBezTo>
                    <a:pt x="263" y="11"/>
                    <a:pt x="258" y="13"/>
                    <a:pt x="254" y="17"/>
                  </a:cubicBezTo>
                  <a:cubicBezTo>
                    <a:pt x="250" y="20"/>
                    <a:pt x="248" y="25"/>
                    <a:pt x="248" y="31"/>
                  </a:cubicBezTo>
                  <a:cubicBezTo>
                    <a:pt x="248" y="36"/>
                    <a:pt x="250" y="41"/>
                    <a:pt x="254" y="45"/>
                  </a:cubicBezTo>
                  <a:cubicBezTo>
                    <a:pt x="258" y="48"/>
                    <a:pt x="263" y="50"/>
                    <a:pt x="269" y="50"/>
                  </a:cubicBezTo>
                  <a:cubicBezTo>
                    <a:pt x="274" y="50"/>
                    <a:pt x="279" y="48"/>
                    <a:pt x="283" y="45"/>
                  </a:cubicBezTo>
                  <a:cubicBezTo>
                    <a:pt x="287" y="41"/>
                    <a:pt x="289" y="36"/>
                    <a:pt x="289" y="31"/>
                  </a:cubicBezTo>
                  <a:cubicBezTo>
                    <a:pt x="289" y="25"/>
                    <a:pt x="287" y="21"/>
                    <a:pt x="283" y="17"/>
                  </a:cubicBezTo>
                  <a:cubicBezTo>
                    <a:pt x="279" y="13"/>
                    <a:pt x="274" y="11"/>
                    <a:pt x="269" y="11"/>
                  </a:cubicBezTo>
                  <a:close/>
                  <a:moveTo>
                    <a:pt x="405" y="71"/>
                  </a:moveTo>
                  <a:cubicBezTo>
                    <a:pt x="399" y="69"/>
                    <a:pt x="393" y="69"/>
                    <a:pt x="386" y="69"/>
                  </a:cubicBezTo>
                  <a:cubicBezTo>
                    <a:pt x="371" y="69"/>
                    <a:pt x="357" y="72"/>
                    <a:pt x="345" y="79"/>
                  </a:cubicBezTo>
                  <a:cubicBezTo>
                    <a:pt x="333" y="85"/>
                    <a:pt x="324" y="95"/>
                    <a:pt x="318" y="107"/>
                  </a:cubicBezTo>
                  <a:cubicBezTo>
                    <a:pt x="312" y="119"/>
                    <a:pt x="309" y="133"/>
                    <a:pt x="309" y="148"/>
                  </a:cubicBezTo>
                  <a:cubicBezTo>
                    <a:pt x="309" y="162"/>
                    <a:pt x="312" y="174"/>
                    <a:pt x="318" y="185"/>
                  </a:cubicBezTo>
                  <a:cubicBezTo>
                    <a:pt x="324" y="196"/>
                    <a:pt x="332" y="205"/>
                    <a:pt x="343" y="211"/>
                  </a:cubicBezTo>
                  <a:cubicBezTo>
                    <a:pt x="354" y="217"/>
                    <a:pt x="366" y="220"/>
                    <a:pt x="380" y="220"/>
                  </a:cubicBezTo>
                  <a:cubicBezTo>
                    <a:pt x="396" y="220"/>
                    <a:pt x="410" y="217"/>
                    <a:pt x="421" y="211"/>
                  </a:cubicBezTo>
                  <a:cubicBezTo>
                    <a:pt x="422" y="210"/>
                    <a:pt x="422" y="210"/>
                    <a:pt x="422" y="210"/>
                  </a:cubicBezTo>
                  <a:cubicBezTo>
                    <a:pt x="422" y="179"/>
                    <a:pt x="422" y="179"/>
                    <a:pt x="422" y="179"/>
                  </a:cubicBezTo>
                  <a:cubicBezTo>
                    <a:pt x="420" y="180"/>
                    <a:pt x="420" y="180"/>
                    <a:pt x="420" y="180"/>
                  </a:cubicBezTo>
                  <a:cubicBezTo>
                    <a:pt x="415" y="184"/>
                    <a:pt x="410" y="187"/>
                    <a:pt x="404" y="189"/>
                  </a:cubicBezTo>
                  <a:cubicBezTo>
                    <a:pt x="398" y="191"/>
                    <a:pt x="392" y="192"/>
                    <a:pt x="387" y="192"/>
                  </a:cubicBezTo>
                  <a:cubicBezTo>
                    <a:pt x="374" y="192"/>
                    <a:pt x="363" y="188"/>
                    <a:pt x="355" y="180"/>
                  </a:cubicBezTo>
                  <a:cubicBezTo>
                    <a:pt x="348" y="171"/>
                    <a:pt x="344" y="160"/>
                    <a:pt x="344" y="145"/>
                  </a:cubicBezTo>
                  <a:cubicBezTo>
                    <a:pt x="344" y="131"/>
                    <a:pt x="348" y="119"/>
                    <a:pt x="356" y="110"/>
                  </a:cubicBezTo>
                  <a:cubicBezTo>
                    <a:pt x="364" y="101"/>
                    <a:pt x="375" y="97"/>
                    <a:pt x="388" y="97"/>
                  </a:cubicBezTo>
                  <a:cubicBezTo>
                    <a:pt x="399" y="97"/>
                    <a:pt x="410" y="101"/>
                    <a:pt x="420" y="108"/>
                  </a:cubicBezTo>
                  <a:cubicBezTo>
                    <a:pt x="422" y="109"/>
                    <a:pt x="422" y="109"/>
                    <a:pt x="422" y="109"/>
                  </a:cubicBezTo>
                  <a:cubicBezTo>
                    <a:pt x="422" y="76"/>
                    <a:pt x="422" y="76"/>
                    <a:pt x="422" y="76"/>
                  </a:cubicBezTo>
                  <a:cubicBezTo>
                    <a:pt x="421" y="76"/>
                    <a:pt x="421" y="76"/>
                    <a:pt x="421" y="76"/>
                  </a:cubicBezTo>
                  <a:cubicBezTo>
                    <a:pt x="417" y="74"/>
                    <a:pt x="412" y="72"/>
                    <a:pt x="405" y="71"/>
                  </a:cubicBezTo>
                  <a:close/>
                  <a:moveTo>
                    <a:pt x="517" y="70"/>
                  </a:moveTo>
                  <a:cubicBezTo>
                    <a:pt x="509" y="70"/>
                    <a:pt x="501" y="72"/>
                    <a:pt x="495" y="78"/>
                  </a:cubicBezTo>
                  <a:cubicBezTo>
                    <a:pt x="489" y="83"/>
                    <a:pt x="485" y="89"/>
                    <a:pt x="482" y="97"/>
                  </a:cubicBezTo>
                  <a:cubicBezTo>
                    <a:pt x="481" y="97"/>
                    <a:pt x="481" y="97"/>
                    <a:pt x="481" y="97"/>
                  </a:cubicBezTo>
                  <a:cubicBezTo>
                    <a:pt x="481" y="72"/>
                    <a:pt x="481" y="72"/>
                    <a:pt x="481" y="72"/>
                  </a:cubicBezTo>
                  <a:cubicBezTo>
                    <a:pt x="447" y="72"/>
                    <a:pt x="447" y="72"/>
                    <a:pt x="447" y="72"/>
                  </a:cubicBezTo>
                  <a:cubicBezTo>
                    <a:pt x="447" y="217"/>
                    <a:pt x="447" y="217"/>
                    <a:pt x="447" y="217"/>
                  </a:cubicBezTo>
                  <a:cubicBezTo>
                    <a:pt x="481" y="217"/>
                    <a:pt x="481" y="217"/>
                    <a:pt x="481" y="217"/>
                  </a:cubicBezTo>
                  <a:cubicBezTo>
                    <a:pt x="481" y="143"/>
                    <a:pt x="481" y="143"/>
                    <a:pt x="481" y="143"/>
                  </a:cubicBezTo>
                  <a:cubicBezTo>
                    <a:pt x="481" y="130"/>
                    <a:pt x="484" y="120"/>
                    <a:pt x="490" y="112"/>
                  </a:cubicBezTo>
                  <a:cubicBezTo>
                    <a:pt x="495" y="104"/>
                    <a:pt x="503" y="100"/>
                    <a:pt x="512" y="100"/>
                  </a:cubicBezTo>
                  <a:cubicBezTo>
                    <a:pt x="515" y="100"/>
                    <a:pt x="518" y="101"/>
                    <a:pt x="522" y="102"/>
                  </a:cubicBezTo>
                  <a:cubicBezTo>
                    <a:pt x="526" y="103"/>
                    <a:pt x="528" y="104"/>
                    <a:pt x="530" y="105"/>
                  </a:cubicBezTo>
                  <a:cubicBezTo>
                    <a:pt x="531" y="106"/>
                    <a:pt x="531" y="106"/>
                    <a:pt x="531" y="106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28" y="70"/>
                    <a:pt x="523" y="70"/>
                    <a:pt x="517" y="70"/>
                  </a:cubicBezTo>
                  <a:close/>
                  <a:moveTo>
                    <a:pt x="663" y="89"/>
                  </a:moveTo>
                  <a:cubicBezTo>
                    <a:pt x="675" y="102"/>
                    <a:pt x="682" y="120"/>
                    <a:pt x="682" y="143"/>
                  </a:cubicBezTo>
                  <a:cubicBezTo>
                    <a:pt x="682" y="166"/>
                    <a:pt x="675" y="185"/>
                    <a:pt x="661" y="199"/>
                  </a:cubicBezTo>
                  <a:cubicBezTo>
                    <a:pt x="648" y="213"/>
                    <a:pt x="629" y="220"/>
                    <a:pt x="606" y="220"/>
                  </a:cubicBezTo>
                  <a:cubicBezTo>
                    <a:pt x="584" y="220"/>
                    <a:pt x="566" y="213"/>
                    <a:pt x="553" y="200"/>
                  </a:cubicBezTo>
                  <a:cubicBezTo>
                    <a:pt x="540" y="187"/>
                    <a:pt x="533" y="169"/>
                    <a:pt x="533" y="146"/>
                  </a:cubicBezTo>
                  <a:cubicBezTo>
                    <a:pt x="533" y="122"/>
                    <a:pt x="540" y="103"/>
                    <a:pt x="553" y="89"/>
                  </a:cubicBezTo>
                  <a:cubicBezTo>
                    <a:pt x="567" y="76"/>
                    <a:pt x="586" y="69"/>
                    <a:pt x="610" y="69"/>
                  </a:cubicBezTo>
                  <a:cubicBezTo>
                    <a:pt x="632" y="69"/>
                    <a:pt x="650" y="75"/>
                    <a:pt x="663" y="89"/>
                  </a:cubicBezTo>
                  <a:close/>
                  <a:moveTo>
                    <a:pt x="646" y="144"/>
                  </a:moveTo>
                  <a:cubicBezTo>
                    <a:pt x="646" y="129"/>
                    <a:pt x="643" y="117"/>
                    <a:pt x="636" y="109"/>
                  </a:cubicBezTo>
                  <a:cubicBezTo>
                    <a:pt x="629" y="101"/>
                    <a:pt x="620" y="97"/>
                    <a:pt x="608" y="97"/>
                  </a:cubicBezTo>
                  <a:cubicBezTo>
                    <a:pt x="596" y="97"/>
                    <a:pt x="586" y="101"/>
                    <a:pt x="579" y="109"/>
                  </a:cubicBezTo>
                  <a:cubicBezTo>
                    <a:pt x="572" y="118"/>
                    <a:pt x="568" y="130"/>
                    <a:pt x="568" y="145"/>
                  </a:cubicBezTo>
                  <a:cubicBezTo>
                    <a:pt x="568" y="160"/>
                    <a:pt x="572" y="172"/>
                    <a:pt x="579" y="180"/>
                  </a:cubicBezTo>
                  <a:cubicBezTo>
                    <a:pt x="586" y="188"/>
                    <a:pt x="596" y="192"/>
                    <a:pt x="608" y="192"/>
                  </a:cubicBezTo>
                  <a:cubicBezTo>
                    <a:pt x="621" y="192"/>
                    <a:pt x="630" y="188"/>
                    <a:pt x="637" y="180"/>
                  </a:cubicBezTo>
                  <a:cubicBezTo>
                    <a:pt x="643" y="172"/>
                    <a:pt x="646" y="160"/>
                    <a:pt x="646" y="144"/>
                  </a:cubicBezTo>
                  <a:close/>
                  <a:moveTo>
                    <a:pt x="757" y="132"/>
                  </a:moveTo>
                  <a:cubicBezTo>
                    <a:pt x="746" y="128"/>
                    <a:pt x="739" y="124"/>
                    <a:pt x="737" y="121"/>
                  </a:cubicBezTo>
                  <a:cubicBezTo>
                    <a:pt x="734" y="119"/>
                    <a:pt x="732" y="115"/>
                    <a:pt x="732" y="110"/>
                  </a:cubicBezTo>
                  <a:cubicBezTo>
                    <a:pt x="732" y="106"/>
                    <a:pt x="734" y="103"/>
                    <a:pt x="738" y="100"/>
                  </a:cubicBezTo>
                  <a:cubicBezTo>
                    <a:pt x="741" y="97"/>
                    <a:pt x="746" y="96"/>
                    <a:pt x="752" y="96"/>
                  </a:cubicBezTo>
                  <a:cubicBezTo>
                    <a:pt x="758" y="96"/>
                    <a:pt x="764" y="97"/>
                    <a:pt x="770" y="98"/>
                  </a:cubicBezTo>
                  <a:cubicBezTo>
                    <a:pt x="776" y="100"/>
                    <a:pt x="781" y="103"/>
                    <a:pt x="785" y="105"/>
                  </a:cubicBezTo>
                  <a:cubicBezTo>
                    <a:pt x="786" y="106"/>
                    <a:pt x="786" y="106"/>
                    <a:pt x="786" y="106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2" y="73"/>
                    <a:pt x="777" y="72"/>
                    <a:pt x="770" y="70"/>
                  </a:cubicBezTo>
                  <a:cubicBezTo>
                    <a:pt x="764" y="69"/>
                    <a:pt x="758" y="69"/>
                    <a:pt x="753" y="69"/>
                  </a:cubicBezTo>
                  <a:cubicBezTo>
                    <a:pt x="737" y="69"/>
                    <a:pt x="724" y="73"/>
                    <a:pt x="714" y="81"/>
                  </a:cubicBezTo>
                  <a:cubicBezTo>
                    <a:pt x="703" y="89"/>
                    <a:pt x="698" y="100"/>
                    <a:pt x="698" y="113"/>
                  </a:cubicBezTo>
                  <a:cubicBezTo>
                    <a:pt x="698" y="120"/>
                    <a:pt x="699" y="126"/>
                    <a:pt x="701" y="131"/>
                  </a:cubicBezTo>
                  <a:cubicBezTo>
                    <a:pt x="704" y="136"/>
                    <a:pt x="707" y="141"/>
                    <a:pt x="712" y="144"/>
                  </a:cubicBezTo>
                  <a:cubicBezTo>
                    <a:pt x="716" y="148"/>
                    <a:pt x="723" y="152"/>
                    <a:pt x="733" y="156"/>
                  </a:cubicBezTo>
                  <a:cubicBezTo>
                    <a:pt x="740" y="159"/>
                    <a:pt x="746" y="162"/>
                    <a:pt x="750" y="164"/>
                  </a:cubicBezTo>
                  <a:cubicBezTo>
                    <a:pt x="754" y="166"/>
                    <a:pt x="756" y="168"/>
                    <a:pt x="758" y="171"/>
                  </a:cubicBezTo>
                  <a:cubicBezTo>
                    <a:pt x="759" y="173"/>
                    <a:pt x="760" y="175"/>
                    <a:pt x="760" y="179"/>
                  </a:cubicBezTo>
                  <a:cubicBezTo>
                    <a:pt x="760" y="188"/>
                    <a:pt x="753" y="193"/>
                    <a:pt x="738" y="193"/>
                  </a:cubicBezTo>
                  <a:cubicBezTo>
                    <a:pt x="732" y="193"/>
                    <a:pt x="726" y="192"/>
                    <a:pt x="719" y="190"/>
                  </a:cubicBezTo>
                  <a:cubicBezTo>
                    <a:pt x="712" y="187"/>
                    <a:pt x="705" y="184"/>
                    <a:pt x="700" y="180"/>
                  </a:cubicBezTo>
                  <a:cubicBezTo>
                    <a:pt x="698" y="179"/>
                    <a:pt x="698" y="179"/>
                    <a:pt x="698" y="179"/>
                  </a:cubicBezTo>
                  <a:cubicBezTo>
                    <a:pt x="698" y="212"/>
                    <a:pt x="698" y="212"/>
                    <a:pt x="698" y="212"/>
                  </a:cubicBezTo>
                  <a:cubicBezTo>
                    <a:pt x="699" y="212"/>
                    <a:pt x="699" y="212"/>
                    <a:pt x="699" y="212"/>
                  </a:cubicBezTo>
                  <a:cubicBezTo>
                    <a:pt x="703" y="215"/>
                    <a:pt x="710" y="216"/>
                    <a:pt x="717" y="218"/>
                  </a:cubicBezTo>
                  <a:cubicBezTo>
                    <a:pt x="724" y="219"/>
                    <a:pt x="731" y="220"/>
                    <a:pt x="736" y="220"/>
                  </a:cubicBezTo>
                  <a:cubicBezTo>
                    <a:pt x="754" y="220"/>
                    <a:pt x="768" y="216"/>
                    <a:pt x="778" y="208"/>
                  </a:cubicBezTo>
                  <a:cubicBezTo>
                    <a:pt x="789" y="199"/>
                    <a:pt x="794" y="188"/>
                    <a:pt x="794" y="175"/>
                  </a:cubicBezTo>
                  <a:cubicBezTo>
                    <a:pt x="794" y="165"/>
                    <a:pt x="791" y="157"/>
                    <a:pt x="786" y="150"/>
                  </a:cubicBezTo>
                  <a:cubicBezTo>
                    <a:pt x="780" y="143"/>
                    <a:pt x="770" y="137"/>
                    <a:pt x="757" y="132"/>
                  </a:cubicBezTo>
                  <a:close/>
                  <a:moveTo>
                    <a:pt x="938" y="89"/>
                  </a:moveTo>
                  <a:cubicBezTo>
                    <a:pt x="951" y="102"/>
                    <a:pt x="957" y="120"/>
                    <a:pt x="957" y="143"/>
                  </a:cubicBezTo>
                  <a:cubicBezTo>
                    <a:pt x="957" y="166"/>
                    <a:pt x="951" y="185"/>
                    <a:pt x="937" y="199"/>
                  </a:cubicBezTo>
                  <a:cubicBezTo>
                    <a:pt x="924" y="213"/>
                    <a:pt x="905" y="220"/>
                    <a:pt x="882" y="220"/>
                  </a:cubicBezTo>
                  <a:cubicBezTo>
                    <a:pt x="860" y="220"/>
                    <a:pt x="842" y="213"/>
                    <a:pt x="829" y="200"/>
                  </a:cubicBezTo>
                  <a:cubicBezTo>
                    <a:pt x="816" y="187"/>
                    <a:pt x="809" y="169"/>
                    <a:pt x="809" y="146"/>
                  </a:cubicBezTo>
                  <a:cubicBezTo>
                    <a:pt x="809" y="122"/>
                    <a:pt x="816" y="103"/>
                    <a:pt x="829" y="89"/>
                  </a:cubicBezTo>
                  <a:cubicBezTo>
                    <a:pt x="843" y="76"/>
                    <a:pt x="862" y="69"/>
                    <a:pt x="885" y="69"/>
                  </a:cubicBezTo>
                  <a:cubicBezTo>
                    <a:pt x="908" y="69"/>
                    <a:pt x="926" y="75"/>
                    <a:pt x="938" y="89"/>
                  </a:cubicBezTo>
                  <a:close/>
                  <a:moveTo>
                    <a:pt x="922" y="144"/>
                  </a:moveTo>
                  <a:cubicBezTo>
                    <a:pt x="922" y="129"/>
                    <a:pt x="919" y="117"/>
                    <a:pt x="912" y="109"/>
                  </a:cubicBezTo>
                  <a:cubicBezTo>
                    <a:pt x="905" y="101"/>
                    <a:pt x="896" y="97"/>
                    <a:pt x="884" y="97"/>
                  </a:cubicBezTo>
                  <a:cubicBezTo>
                    <a:pt x="871" y="97"/>
                    <a:pt x="862" y="101"/>
                    <a:pt x="855" y="109"/>
                  </a:cubicBezTo>
                  <a:cubicBezTo>
                    <a:pt x="848" y="118"/>
                    <a:pt x="844" y="130"/>
                    <a:pt x="844" y="145"/>
                  </a:cubicBezTo>
                  <a:cubicBezTo>
                    <a:pt x="844" y="160"/>
                    <a:pt x="848" y="172"/>
                    <a:pt x="855" y="180"/>
                  </a:cubicBezTo>
                  <a:cubicBezTo>
                    <a:pt x="862" y="188"/>
                    <a:pt x="871" y="192"/>
                    <a:pt x="884" y="192"/>
                  </a:cubicBezTo>
                  <a:cubicBezTo>
                    <a:pt x="896" y="192"/>
                    <a:pt x="906" y="188"/>
                    <a:pt x="912" y="180"/>
                  </a:cubicBezTo>
                  <a:cubicBezTo>
                    <a:pt x="919" y="172"/>
                    <a:pt x="922" y="160"/>
                    <a:pt x="922" y="144"/>
                  </a:cubicBezTo>
                  <a:close/>
                  <a:moveTo>
                    <a:pt x="1139" y="100"/>
                  </a:moveTo>
                  <a:cubicBezTo>
                    <a:pt x="1139" y="72"/>
                    <a:pt x="1139" y="72"/>
                    <a:pt x="1139" y="72"/>
                  </a:cubicBezTo>
                  <a:cubicBezTo>
                    <a:pt x="1104" y="72"/>
                    <a:pt x="1104" y="72"/>
                    <a:pt x="1104" y="72"/>
                  </a:cubicBezTo>
                  <a:cubicBezTo>
                    <a:pt x="1104" y="29"/>
                    <a:pt x="1104" y="29"/>
                    <a:pt x="1104" y="29"/>
                  </a:cubicBezTo>
                  <a:cubicBezTo>
                    <a:pt x="1103" y="29"/>
                    <a:pt x="1103" y="29"/>
                    <a:pt x="1103" y="29"/>
                  </a:cubicBezTo>
                  <a:cubicBezTo>
                    <a:pt x="1071" y="39"/>
                    <a:pt x="1071" y="39"/>
                    <a:pt x="1071" y="39"/>
                  </a:cubicBezTo>
                  <a:cubicBezTo>
                    <a:pt x="1070" y="40"/>
                    <a:pt x="1070" y="40"/>
                    <a:pt x="1070" y="40"/>
                  </a:cubicBezTo>
                  <a:cubicBezTo>
                    <a:pt x="1070" y="72"/>
                    <a:pt x="1070" y="72"/>
                    <a:pt x="1070" y="72"/>
                  </a:cubicBezTo>
                  <a:cubicBezTo>
                    <a:pt x="1019" y="72"/>
                    <a:pt x="1019" y="72"/>
                    <a:pt x="1019" y="72"/>
                  </a:cubicBezTo>
                  <a:cubicBezTo>
                    <a:pt x="1019" y="54"/>
                    <a:pt x="1019" y="54"/>
                    <a:pt x="1019" y="54"/>
                  </a:cubicBezTo>
                  <a:cubicBezTo>
                    <a:pt x="1019" y="46"/>
                    <a:pt x="1021" y="39"/>
                    <a:pt x="1025" y="35"/>
                  </a:cubicBezTo>
                  <a:cubicBezTo>
                    <a:pt x="1028" y="30"/>
                    <a:pt x="1034" y="28"/>
                    <a:pt x="1040" y="28"/>
                  </a:cubicBezTo>
                  <a:cubicBezTo>
                    <a:pt x="1045" y="28"/>
                    <a:pt x="1050" y="29"/>
                    <a:pt x="1055" y="32"/>
                  </a:cubicBezTo>
                  <a:cubicBezTo>
                    <a:pt x="1057" y="32"/>
                    <a:pt x="1057" y="32"/>
                    <a:pt x="1057" y="32"/>
                  </a:cubicBezTo>
                  <a:cubicBezTo>
                    <a:pt x="1057" y="3"/>
                    <a:pt x="1057" y="3"/>
                    <a:pt x="1057" y="3"/>
                  </a:cubicBezTo>
                  <a:cubicBezTo>
                    <a:pt x="1056" y="3"/>
                    <a:pt x="1056" y="3"/>
                    <a:pt x="1056" y="3"/>
                  </a:cubicBezTo>
                  <a:cubicBezTo>
                    <a:pt x="1051" y="1"/>
                    <a:pt x="1045" y="0"/>
                    <a:pt x="1037" y="0"/>
                  </a:cubicBezTo>
                  <a:cubicBezTo>
                    <a:pt x="1027" y="0"/>
                    <a:pt x="1018" y="3"/>
                    <a:pt x="1010" y="7"/>
                  </a:cubicBezTo>
                  <a:cubicBezTo>
                    <a:pt x="1002" y="11"/>
                    <a:pt x="996" y="17"/>
                    <a:pt x="991" y="25"/>
                  </a:cubicBezTo>
                  <a:cubicBezTo>
                    <a:pt x="987" y="33"/>
                    <a:pt x="985" y="42"/>
                    <a:pt x="985" y="52"/>
                  </a:cubicBezTo>
                  <a:cubicBezTo>
                    <a:pt x="985" y="72"/>
                    <a:pt x="985" y="72"/>
                    <a:pt x="985" y="72"/>
                  </a:cubicBezTo>
                  <a:cubicBezTo>
                    <a:pt x="961" y="72"/>
                    <a:pt x="961" y="72"/>
                    <a:pt x="961" y="72"/>
                  </a:cubicBezTo>
                  <a:cubicBezTo>
                    <a:pt x="961" y="100"/>
                    <a:pt x="961" y="100"/>
                    <a:pt x="961" y="100"/>
                  </a:cubicBezTo>
                  <a:cubicBezTo>
                    <a:pt x="985" y="100"/>
                    <a:pt x="985" y="100"/>
                    <a:pt x="985" y="100"/>
                  </a:cubicBezTo>
                  <a:cubicBezTo>
                    <a:pt x="985" y="217"/>
                    <a:pt x="985" y="217"/>
                    <a:pt x="985" y="217"/>
                  </a:cubicBezTo>
                  <a:cubicBezTo>
                    <a:pt x="1019" y="217"/>
                    <a:pt x="1019" y="217"/>
                    <a:pt x="1019" y="217"/>
                  </a:cubicBezTo>
                  <a:cubicBezTo>
                    <a:pt x="1019" y="100"/>
                    <a:pt x="1019" y="100"/>
                    <a:pt x="1019" y="100"/>
                  </a:cubicBezTo>
                  <a:cubicBezTo>
                    <a:pt x="1070" y="100"/>
                    <a:pt x="1070" y="100"/>
                    <a:pt x="1070" y="100"/>
                  </a:cubicBezTo>
                  <a:cubicBezTo>
                    <a:pt x="1070" y="174"/>
                    <a:pt x="1070" y="174"/>
                    <a:pt x="1070" y="174"/>
                  </a:cubicBezTo>
                  <a:cubicBezTo>
                    <a:pt x="1070" y="205"/>
                    <a:pt x="1084" y="220"/>
                    <a:pt x="1113" y="220"/>
                  </a:cubicBezTo>
                  <a:cubicBezTo>
                    <a:pt x="1118" y="220"/>
                    <a:pt x="1122" y="220"/>
                    <a:pt x="1127" y="219"/>
                  </a:cubicBezTo>
                  <a:cubicBezTo>
                    <a:pt x="1133" y="217"/>
                    <a:pt x="1136" y="216"/>
                    <a:pt x="1138" y="215"/>
                  </a:cubicBezTo>
                  <a:cubicBezTo>
                    <a:pt x="1139" y="215"/>
                    <a:pt x="1139" y="215"/>
                    <a:pt x="1139" y="215"/>
                  </a:cubicBezTo>
                  <a:cubicBezTo>
                    <a:pt x="1139" y="187"/>
                    <a:pt x="1139" y="187"/>
                    <a:pt x="1139" y="187"/>
                  </a:cubicBezTo>
                  <a:cubicBezTo>
                    <a:pt x="1137" y="188"/>
                    <a:pt x="1137" y="188"/>
                    <a:pt x="1137" y="188"/>
                  </a:cubicBezTo>
                  <a:cubicBezTo>
                    <a:pt x="1135" y="189"/>
                    <a:pt x="1133" y="190"/>
                    <a:pt x="1130" y="191"/>
                  </a:cubicBezTo>
                  <a:cubicBezTo>
                    <a:pt x="1127" y="192"/>
                    <a:pt x="1125" y="192"/>
                    <a:pt x="1123" y="192"/>
                  </a:cubicBezTo>
                  <a:cubicBezTo>
                    <a:pt x="1117" y="192"/>
                    <a:pt x="1112" y="190"/>
                    <a:pt x="1109" y="187"/>
                  </a:cubicBezTo>
                  <a:cubicBezTo>
                    <a:pt x="1106" y="183"/>
                    <a:pt x="1104" y="177"/>
                    <a:pt x="1104" y="168"/>
                  </a:cubicBezTo>
                  <a:cubicBezTo>
                    <a:pt x="1104" y="100"/>
                    <a:pt x="1104" y="100"/>
                    <a:pt x="1104" y="100"/>
                  </a:cubicBezTo>
                  <a:lnTo>
                    <a:pt x="1139" y="1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847517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WHITE TEMPLATE">
  <a:themeElements>
    <a:clrScheme name="TT for white - NEW 2018">
      <a:dk1>
        <a:srgbClr val="1A1A1A"/>
      </a:dk1>
      <a:lt1>
        <a:srgbClr val="FFFFFF"/>
      </a:lt1>
      <a:dk2>
        <a:srgbClr val="0D0D0D"/>
      </a:dk2>
      <a:lt2>
        <a:srgbClr val="E6E6E6"/>
      </a:lt2>
      <a:accent1>
        <a:srgbClr val="0078D4"/>
      </a:accent1>
      <a:accent2>
        <a:srgbClr val="002050"/>
      </a:accent2>
      <a:accent3>
        <a:srgbClr val="107C10"/>
      </a:accent3>
      <a:accent4>
        <a:srgbClr val="D73B01"/>
      </a:accent4>
      <a:accent5>
        <a:srgbClr val="737373"/>
      </a:accent5>
      <a:accent6>
        <a:srgbClr val="E6E6E6"/>
      </a:accent6>
      <a:hlink>
        <a:srgbClr val="0078D4"/>
      </a:hlink>
      <a:folHlink>
        <a:srgbClr val="0078D4"/>
      </a:folHlink>
    </a:clrScheme>
    <a:fontScheme name="Segoe UI Semibold - Segoe UI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8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M_TT_White_SoftBlack_Jan_26_2018" id="{8C2B2DB0-CA94-4312-A852-89275F4C41DC}" vid="{4904910A-0348-489F-A9AA-56F184D31B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236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Consolas</vt:lpstr>
      <vt:lpstr>Segoe UI</vt:lpstr>
      <vt:lpstr>Segoe UI Semibold</vt:lpstr>
      <vt:lpstr>Segoe UI Semilight</vt:lpstr>
      <vt:lpstr>Wingdings</vt:lpstr>
      <vt:lpstr>1_WHITE TEMPLATE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2020-01-29T23:49:08Z</dcterms:created>
  <dcterms:modified xsi:type="dcterms:W3CDTF">2020-01-29T23:49:14Z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v-madhi@microsoft.com</vt:lpwstr>
  </property>
  <property fmtid="{D5CDD505-2E9C-101B-9397-08002B2CF9AE}" pid="5" name="MSIP_Label_f42aa342-8706-4288-bd11-ebb85995028c_SetDate">
    <vt:lpwstr>2020-01-29T23:49:14.8424810Z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069f187c-080d-4c08-8810-381feba6e5a4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